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99"/>
    <a:srgbClr val="FFEEF0"/>
    <a:srgbClr val="F0E6E7"/>
    <a:srgbClr val="EBB0BB"/>
    <a:srgbClr val="D3BF9C"/>
    <a:srgbClr val="554840"/>
    <a:srgbClr val="FFA3B0"/>
    <a:srgbClr val="FFB6C1"/>
    <a:srgbClr val="BEA7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8" autoAdjust="0"/>
    <p:restoredTop sz="94660"/>
  </p:normalViewPr>
  <p:slideViewPr>
    <p:cSldViewPr snapToGrid="0">
      <p:cViewPr>
        <p:scale>
          <a:sx n="100" d="100"/>
          <a:sy n="100" d="100"/>
        </p:scale>
        <p:origin x="138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9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69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76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76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57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97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77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00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0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89D7-DCCF-485C-BBE1-7213141AE901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E781-D921-417A-B58E-24D9931A19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6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C5CBD6-6BFC-768E-3FD2-CE880C16888B}"/>
              </a:ext>
            </a:extLst>
          </p:cNvPr>
          <p:cNvSpPr/>
          <p:nvPr/>
        </p:nvSpPr>
        <p:spPr>
          <a:xfrm>
            <a:off x="229055" y="241134"/>
            <a:ext cx="9447890" cy="6375732"/>
          </a:xfrm>
          <a:prstGeom prst="rect">
            <a:avLst/>
          </a:prstGeom>
          <a:solidFill>
            <a:schemeClr val="bg1"/>
          </a:solidFill>
          <a:ln w="31750">
            <a:gradFill>
              <a:gsLst>
                <a:gs pos="12712">
                  <a:schemeClr val="accent4">
                    <a:lumMod val="75000"/>
                  </a:schemeClr>
                </a:gs>
                <a:gs pos="52000">
                  <a:schemeClr val="accent1">
                    <a:lumMod val="5000"/>
                    <a:lumOff val="95000"/>
                  </a:schemeClr>
                </a:gs>
                <a:gs pos="24000">
                  <a:schemeClr val="accent4">
                    <a:lumMod val="50000"/>
                  </a:schemeClr>
                </a:gs>
                <a:gs pos="68000">
                  <a:schemeClr val="accent4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  <a:gs pos="85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BA71CFA-754B-E3BA-3B3C-39C5D9998C6A}"/>
              </a:ext>
            </a:extLst>
          </p:cNvPr>
          <p:cNvGrpSpPr/>
          <p:nvPr/>
        </p:nvGrpSpPr>
        <p:grpSpPr>
          <a:xfrm>
            <a:off x="6479437" y="542052"/>
            <a:ext cx="2924498" cy="1138111"/>
            <a:chOff x="6479437" y="542052"/>
            <a:chExt cx="2924498" cy="1138111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2863AF20-361E-21FA-CBD1-DC70A6DF0D96}"/>
                </a:ext>
              </a:extLst>
            </p:cNvPr>
            <p:cNvSpPr/>
            <p:nvPr/>
          </p:nvSpPr>
          <p:spPr>
            <a:xfrm>
              <a:off x="6487935" y="934925"/>
              <a:ext cx="2916000" cy="745238"/>
            </a:xfrm>
            <a:prstGeom prst="roundRect">
              <a:avLst/>
            </a:prstGeom>
            <a:solidFill>
              <a:srgbClr val="FFB6C1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F906DF8-796E-2993-FF9D-76FF3904DF72}"/>
                </a:ext>
              </a:extLst>
            </p:cNvPr>
            <p:cNvSpPr txBox="1"/>
            <p:nvPr/>
          </p:nvSpPr>
          <p:spPr>
            <a:xfrm>
              <a:off x="6582322" y="1061323"/>
              <a:ext cx="27272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/>
                <a:t>炭酸泡で背中とバストの皮脂を</a:t>
              </a:r>
              <a:endParaRPr kumimoji="1" lang="en-US" altLang="ja-JP" sz="1300" b="1" dirty="0"/>
            </a:p>
            <a:p>
              <a:r>
                <a:rPr kumimoji="1" lang="ja-JP" altLang="en-US" sz="1300" b="1" dirty="0"/>
                <a:t>落とし、光の浸透率を</a:t>
              </a:r>
              <a:r>
                <a:rPr kumimoji="1" lang="en-US" altLang="ja-JP" sz="1300" b="1" dirty="0"/>
                <a:t>up</a:t>
              </a:r>
              <a:r>
                <a:rPr kumimoji="1" lang="ja-JP" altLang="en-US" sz="1300" b="1" dirty="0"/>
                <a:t>させます。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A4CD95A-DCF5-85AF-C25F-AF47ACF77596}"/>
                </a:ext>
              </a:extLst>
            </p:cNvPr>
            <p:cNvSpPr txBox="1"/>
            <p:nvPr/>
          </p:nvSpPr>
          <p:spPr>
            <a:xfrm>
              <a:off x="6479437" y="542052"/>
              <a:ext cx="2483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u="sng" dirty="0"/>
                <a:t>高濃度炭酸泡で洗浄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FE483E0E-983F-0621-DF29-994FB4DBBA61}"/>
              </a:ext>
            </a:extLst>
          </p:cNvPr>
          <p:cNvGrpSpPr/>
          <p:nvPr/>
        </p:nvGrpSpPr>
        <p:grpSpPr>
          <a:xfrm>
            <a:off x="6479437" y="1785563"/>
            <a:ext cx="2924498" cy="1533013"/>
            <a:chOff x="6479437" y="1894074"/>
            <a:chExt cx="2924498" cy="153301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AFA9FDF-04A4-62FD-0910-BEF2C786DB20}"/>
                </a:ext>
              </a:extLst>
            </p:cNvPr>
            <p:cNvSpPr txBox="1"/>
            <p:nvPr/>
          </p:nvSpPr>
          <p:spPr>
            <a:xfrm>
              <a:off x="6479437" y="1894074"/>
              <a:ext cx="2500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u="sng" dirty="0"/>
                <a:t>THR</a:t>
              </a:r>
              <a:r>
                <a:rPr kumimoji="1" lang="ja-JP" altLang="en-US" b="1" u="sng" dirty="0"/>
                <a:t>の特殊な光を照射</a:t>
              </a: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D732E56B-C350-6909-B2FF-F6114CF7D9A7}"/>
                </a:ext>
              </a:extLst>
            </p:cNvPr>
            <p:cNvSpPr/>
            <p:nvPr/>
          </p:nvSpPr>
          <p:spPr>
            <a:xfrm>
              <a:off x="6487935" y="2329748"/>
              <a:ext cx="2916000" cy="1097339"/>
            </a:xfrm>
            <a:prstGeom prst="roundRect">
              <a:avLst/>
            </a:prstGeom>
            <a:solidFill>
              <a:srgbClr val="FFB6C1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36B874B-289E-7447-4934-C707618B9DE1}"/>
                </a:ext>
              </a:extLst>
            </p:cNvPr>
            <p:cNvSpPr txBox="1"/>
            <p:nvPr/>
          </p:nvSpPr>
          <p:spPr>
            <a:xfrm>
              <a:off x="6505935" y="2432141"/>
              <a:ext cx="2880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/>
                <a:t>肌内部に広がる光で、バストにハリとボリュームを与えます。トップの位置も引き上がり理想のバストを作ります。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5D7B719-F724-B50F-DE1D-FD1C3750BF7C}"/>
              </a:ext>
            </a:extLst>
          </p:cNvPr>
          <p:cNvGrpSpPr/>
          <p:nvPr/>
        </p:nvGrpSpPr>
        <p:grpSpPr>
          <a:xfrm>
            <a:off x="6475374" y="3423977"/>
            <a:ext cx="2924498" cy="1354595"/>
            <a:chOff x="6479437" y="3547157"/>
            <a:chExt cx="2924498" cy="1354595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A292FED-1D55-F174-EB77-4D2947741BE6}"/>
                </a:ext>
              </a:extLst>
            </p:cNvPr>
            <p:cNvSpPr txBox="1"/>
            <p:nvPr/>
          </p:nvSpPr>
          <p:spPr>
            <a:xfrm>
              <a:off x="6479437" y="3547157"/>
              <a:ext cx="2753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u="sng" dirty="0"/>
                <a:t>バストジェリームで整え</a:t>
              </a:r>
              <a:endParaRPr kumimoji="1" lang="ja-JP" altLang="en-US" sz="1400" b="1" u="sng" dirty="0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DE0D538D-469F-4149-52A2-863A4CBD5415}"/>
                </a:ext>
              </a:extLst>
            </p:cNvPr>
            <p:cNvSpPr/>
            <p:nvPr/>
          </p:nvSpPr>
          <p:spPr>
            <a:xfrm>
              <a:off x="6487935" y="3929120"/>
              <a:ext cx="2916000" cy="972632"/>
            </a:xfrm>
            <a:prstGeom prst="roundRect">
              <a:avLst/>
            </a:prstGeom>
            <a:solidFill>
              <a:srgbClr val="FFB6C1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22DC742-36FF-D815-D55F-B5385F55B7FE}"/>
                </a:ext>
              </a:extLst>
            </p:cNvPr>
            <p:cNvSpPr txBox="1"/>
            <p:nvPr/>
          </p:nvSpPr>
          <p:spPr>
            <a:xfrm>
              <a:off x="6505935" y="3969160"/>
              <a:ext cx="2880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/>
                <a:t>ジェリーム有効成分が脂肪と乳腺にアプローチ。バストにハリ・弾力・ボリューム・透明感・美白をもたらします。</a:t>
              </a:r>
            </a:p>
          </p:txBody>
        </p:sp>
      </p:grpSp>
      <p:sp>
        <p:nvSpPr>
          <p:cNvPr id="21" name="フローチャート: 判断 20">
            <a:extLst>
              <a:ext uri="{FF2B5EF4-FFF2-40B4-BE49-F238E27FC236}">
                <a16:creationId xmlns:a16="http://schemas.microsoft.com/office/drawing/2014/main" id="{DD1A63F9-4EBB-A6A9-910C-C30B14A2C463}"/>
              </a:ext>
            </a:extLst>
          </p:cNvPr>
          <p:cNvSpPr/>
          <p:nvPr/>
        </p:nvSpPr>
        <p:spPr>
          <a:xfrm>
            <a:off x="6052671" y="507613"/>
            <a:ext cx="461376" cy="449019"/>
          </a:xfrm>
          <a:prstGeom prst="flowChartDecision">
            <a:avLst/>
          </a:prstGeom>
          <a:solidFill>
            <a:srgbClr val="F5899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⒈</a:t>
            </a:r>
          </a:p>
        </p:txBody>
      </p:sp>
      <p:sp>
        <p:nvSpPr>
          <p:cNvPr id="22" name="フローチャート: 判断 21">
            <a:extLst>
              <a:ext uri="{FF2B5EF4-FFF2-40B4-BE49-F238E27FC236}">
                <a16:creationId xmlns:a16="http://schemas.microsoft.com/office/drawing/2014/main" id="{8A40DB4C-F257-EABD-7627-CC54EBD507DB}"/>
              </a:ext>
            </a:extLst>
          </p:cNvPr>
          <p:cNvSpPr/>
          <p:nvPr/>
        </p:nvSpPr>
        <p:spPr>
          <a:xfrm>
            <a:off x="6052671" y="1935315"/>
            <a:ext cx="461376" cy="449019"/>
          </a:xfrm>
          <a:prstGeom prst="flowChartDecision">
            <a:avLst/>
          </a:prstGeom>
          <a:solidFill>
            <a:srgbClr val="F5899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⒉</a:t>
            </a:r>
          </a:p>
        </p:txBody>
      </p:sp>
      <p:sp>
        <p:nvSpPr>
          <p:cNvPr id="23" name="フローチャート: 判断 22">
            <a:extLst>
              <a:ext uri="{FF2B5EF4-FFF2-40B4-BE49-F238E27FC236}">
                <a16:creationId xmlns:a16="http://schemas.microsoft.com/office/drawing/2014/main" id="{87382B79-6EDE-D25D-013F-3F6DEA6FA30C}"/>
              </a:ext>
            </a:extLst>
          </p:cNvPr>
          <p:cNvSpPr/>
          <p:nvPr/>
        </p:nvSpPr>
        <p:spPr>
          <a:xfrm>
            <a:off x="6052671" y="3541501"/>
            <a:ext cx="461376" cy="449019"/>
          </a:xfrm>
          <a:prstGeom prst="flowChartDecision">
            <a:avLst/>
          </a:prstGeom>
          <a:solidFill>
            <a:srgbClr val="F5899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⒊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008634A-474D-BCAE-48E4-D2B1CEA14297}"/>
              </a:ext>
            </a:extLst>
          </p:cNvPr>
          <p:cNvCxnSpPr>
            <a:cxnSpLocks/>
          </p:cNvCxnSpPr>
          <p:nvPr/>
        </p:nvCxnSpPr>
        <p:spPr>
          <a:xfrm>
            <a:off x="6283359" y="1074823"/>
            <a:ext cx="0" cy="776857"/>
          </a:xfrm>
          <a:prstGeom prst="straightConnector1">
            <a:avLst/>
          </a:prstGeom>
          <a:ln w="12700">
            <a:solidFill>
              <a:srgbClr val="FFA3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D4613E6-60B4-5FDA-A7C1-3F98C038136E}"/>
              </a:ext>
            </a:extLst>
          </p:cNvPr>
          <p:cNvGrpSpPr/>
          <p:nvPr/>
        </p:nvGrpSpPr>
        <p:grpSpPr>
          <a:xfrm>
            <a:off x="814406" y="2425403"/>
            <a:ext cx="1571176" cy="814128"/>
            <a:chOff x="893306" y="2306021"/>
            <a:chExt cx="1571176" cy="814128"/>
          </a:xfrm>
        </p:grpSpPr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F08F248A-1AB9-157F-9634-F5A7C4302C46}"/>
                </a:ext>
              </a:extLst>
            </p:cNvPr>
            <p:cNvSpPr/>
            <p:nvPr/>
          </p:nvSpPr>
          <p:spPr>
            <a:xfrm rot="10800000">
              <a:off x="893306" y="2306021"/>
              <a:ext cx="1571176" cy="814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gradFill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accent4">
                      <a:lumMod val="5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90000">
                    <a:schemeClr val="accent4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8C2B05F-2996-77BB-2FE4-9722053A0714}"/>
                </a:ext>
              </a:extLst>
            </p:cNvPr>
            <p:cNvSpPr txBox="1"/>
            <p:nvPr/>
          </p:nvSpPr>
          <p:spPr>
            <a:xfrm>
              <a:off x="1134319" y="2552374"/>
              <a:ext cx="1089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ハリ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17B21E4-AA4F-CCF9-BF2D-EFEBCBFB65B9}"/>
              </a:ext>
            </a:extLst>
          </p:cNvPr>
          <p:cNvGrpSpPr/>
          <p:nvPr/>
        </p:nvGrpSpPr>
        <p:grpSpPr>
          <a:xfrm>
            <a:off x="2436428" y="2425403"/>
            <a:ext cx="1651690" cy="814128"/>
            <a:chOff x="2475878" y="2306021"/>
            <a:chExt cx="1651690" cy="814128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EADB9A64-71F7-70BE-2D6D-C51256C4C767}"/>
                </a:ext>
              </a:extLst>
            </p:cNvPr>
            <p:cNvSpPr/>
            <p:nvPr/>
          </p:nvSpPr>
          <p:spPr>
            <a:xfrm rot="10800000">
              <a:off x="2516132" y="2306021"/>
              <a:ext cx="1571177" cy="814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gradFill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accent4">
                      <a:lumMod val="5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90000">
                    <a:schemeClr val="accent4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73353BF-E379-45AA-C729-BE19E330077B}"/>
                </a:ext>
              </a:extLst>
            </p:cNvPr>
            <p:cNvSpPr txBox="1"/>
            <p:nvPr/>
          </p:nvSpPr>
          <p:spPr>
            <a:xfrm>
              <a:off x="2475878" y="2465080"/>
              <a:ext cx="1651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ボリューム</a:t>
              </a:r>
              <a:endPara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kumimoji="1" lang="en-US" altLang="ja-JP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</a:t>
              </a:r>
              <a:endPara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899009A-8CD9-23C7-D3E5-71F1AE4A44B4}"/>
              </a:ext>
            </a:extLst>
          </p:cNvPr>
          <p:cNvGrpSpPr/>
          <p:nvPr/>
        </p:nvGrpSpPr>
        <p:grpSpPr>
          <a:xfrm>
            <a:off x="4138965" y="2425403"/>
            <a:ext cx="1651691" cy="814128"/>
            <a:chOff x="4138965" y="2306021"/>
            <a:chExt cx="1651691" cy="814128"/>
          </a:xfrm>
        </p:grpSpPr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F69434C7-05A9-2F07-D53D-D27EC9EC89C4}"/>
                </a:ext>
              </a:extLst>
            </p:cNvPr>
            <p:cNvSpPr/>
            <p:nvPr/>
          </p:nvSpPr>
          <p:spPr>
            <a:xfrm rot="10800000">
              <a:off x="4179222" y="2306021"/>
              <a:ext cx="1571176" cy="814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gradFill>
                <a:gsLst>
                  <a:gs pos="64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accent4">
                      <a:lumMod val="5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90000">
                    <a:schemeClr val="accent4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694E67D-3A11-E267-AD3E-2645011C2840}"/>
                </a:ext>
              </a:extLst>
            </p:cNvPr>
            <p:cNvSpPr txBox="1"/>
            <p:nvPr/>
          </p:nvSpPr>
          <p:spPr>
            <a:xfrm>
              <a:off x="4138965" y="2543808"/>
              <a:ext cx="16516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美白・キメ</a:t>
              </a:r>
              <a:endPara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7B333F6B-18C9-7B59-1C54-276EEF07E16B}"/>
              </a:ext>
            </a:extLst>
          </p:cNvPr>
          <p:cNvCxnSpPr>
            <a:cxnSpLocks/>
          </p:cNvCxnSpPr>
          <p:nvPr/>
        </p:nvCxnSpPr>
        <p:spPr>
          <a:xfrm>
            <a:off x="6283359" y="2408598"/>
            <a:ext cx="0" cy="1187900"/>
          </a:xfrm>
          <a:prstGeom prst="straightConnector1">
            <a:avLst/>
          </a:prstGeom>
          <a:ln w="12700">
            <a:solidFill>
              <a:srgbClr val="FFA3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73C0862-F169-98B3-95EF-A054E8D9F086}"/>
              </a:ext>
            </a:extLst>
          </p:cNvPr>
          <p:cNvSpPr txBox="1"/>
          <p:nvPr/>
        </p:nvSpPr>
        <p:spPr>
          <a:xfrm>
            <a:off x="658997" y="1173610"/>
            <a:ext cx="1196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b="1" dirty="0">
                <a:gradFill>
                  <a:gsLst>
                    <a:gs pos="12712">
                      <a:schemeClr val="accent4">
                        <a:lumMod val="75000"/>
                      </a:schemeClr>
                    </a:gs>
                    <a:gs pos="24000">
                      <a:schemeClr val="accent4">
                        <a:lumMod val="50000"/>
                      </a:schemeClr>
                    </a:gs>
                    <a:gs pos="24000">
                      <a:schemeClr val="accent4">
                        <a:lumMod val="50000"/>
                      </a:schemeClr>
                    </a:gs>
                    <a:gs pos="68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  <a:gs pos="85000">
                      <a:schemeClr val="bg1"/>
                    </a:gs>
                  </a:gsLst>
                  <a:lin ang="5400000" scaled="1"/>
                </a:gradFill>
              </a:rPr>
              <a:t>光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46A6115-54AD-8442-0CC4-2C6B89B70DCF}"/>
              </a:ext>
            </a:extLst>
          </p:cNvPr>
          <p:cNvSpPr txBox="1"/>
          <p:nvPr/>
        </p:nvSpPr>
        <p:spPr>
          <a:xfrm>
            <a:off x="1680170" y="1554310"/>
            <a:ext cx="4235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gradFill>
                  <a:gsLst>
                    <a:gs pos="12712">
                      <a:schemeClr val="accent4">
                        <a:lumMod val="75000"/>
                      </a:schemeClr>
                    </a:gs>
                    <a:gs pos="24000">
                      <a:schemeClr val="accent4">
                        <a:lumMod val="50000"/>
                      </a:schemeClr>
                    </a:gs>
                    <a:gs pos="24000">
                      <a:schemeClr val="accent4">
                        <a:lumMod val="50000"/>
                      </a:schemeClr>
                    </a:gs>
                    <a:gs pos="68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  <a:gs pos="85000">
                      <a:schemeClr val="bg1"/>
                    </a:gs>
                  </a:gsLst>
                  <a:lin ang="5400000" scaled="1"/>
                </a:gradFill>
              </a:rPr>
              <a:t>バストメニュー</a:t>
            </a:r>
          </a:p>
        </p:txBody>
      </p:sp>
      <p:sp>
        <p:nvSpPr>
          <p:cNvPr id="6" name="四角形: 上の 2 つの角を丸める 5">
            <a:extLst>
              <a:ext uri="{FF2B5EF4-FFF2-40B4-BE49-F238E27FC236}">
                <a16:creationId xmlns:a16="http://schemas.microsoft.com/office/drawing/2014/main" id="{C35CFF29-4F4F-B552-DBD4-7023A0618E75}"/>
              </a:ext>
            </a:extLst>
          </p:cNvPr>
          <p:cNvSpPr/>
          <p:nvPr/>
        </p:nvSpPr>
        <p:spPr>
          <a:xfrm>
            <a:off x="2088666" y="604256"/>
            <a:ext cx="3822935" cy="339272"/>
          </a:xfrm>
          <a:prstGeom prst="round2SameRect">
            <a:avLst>
              <a:gd name="adj1" fmla="val 49804"/>
              <a:gd name="adj2" fmla="val 50000"/>
            </a:avLst>
          </a:prstGeom>
          <a:solidFill>
            <a:srgbClr val="D3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8F823561-DEDD-CC45-D4A6-17D637826DF7}"/>
              </a:ext>
            </a:extLst>
          </p:cNvPr>
          <p:cNvSpPr/>
          <p:nvPr/>
        </p:nvSpPr>
        <p:spPr>
          <a:xfrm>
            <a:off x="2088666" y="1017500"/>
            <a:ext cx="3822935" cy="339272"/>
          </a:xfrm>
          <a:prstGeom prst="round2SameRect">
            <a:avLst>
              <a:gd name="adj1" fmla="val 49804"/>
              <a:gd name="adj2" fmla="val 50000"/>
            </a:avLst>
          </a:prstGeom>
          <a:solidFill>
            <a:srgbClr val="D3B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23BB03FC-D96A-9B18-2DC9-B1E062D0B428}"/>
              </a:ext>
            </a:extLst>
          </p:cNvPr>
          <p:cNvSpPr/>
          <p:nvPr/>
        </p:nvSpPr>
        <p:spPr>
          <a:xfrm>
            <a:off x="360404" y="377379"/>
            <a:ext cx="1627855" cy="855994"/>
          </a:xfrm>
          <a:prstGeom prst="wedgeEllipseCallout">
            <a:avLst>
              <a:gd name="adj1" fmla="val 54197"/>
              <a:gd name="adj2" fmla="val 29479"/>
            </a:avLst>
          </a:prstGeom>
          <a:solidFill>
            <a:schemeClr val="bg1"/>
          </a:solidFill>
          <a:ln w="28575">
            <a:solidFill>
              <a:srgbClr val="F58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F70729E-6223-F7F7-E0C4-418B8F204889}"/>
              </a:ext>
            </a:extLst>
          </p:cNvPr>
          <p:cNvSpPr txBox="1"/>
          <p:nvPr/>
        </p:nvSpPr>
        <p:spPr>
          <a:xfrm>
            <a:off x="360404" y="553333"/>
            <a:ext cx="162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F58999"/>
                </a:solidFill>
              </a:rPr>
              <a:t>そんなお悩みを</a:t>
            </a:r>
            <a:endParaRPr kumimoji="1" lang="en-US" altLang="ja-JP" sz="1400" b="1" dirty="0">
              <a:solidFill>
                <a:srgbClr val="F58999"/>
              </a:solidFill>
            </a:endParaRPr>
          </a:p>
          <a:p>
            <a:pPr algn="ctr"/>
            <a:r>
              <a:rPr kumimoji="1" lang="en-US" altLang="ja-JP" sz="1400" b="1" dirty="0">
                <a:solidFill>
                  <a:srgbClr val="F58999"/>
                </a:solidFill>
              </a:rPr>
              <a:t>THR</a:t>
            </a:r>
            <a:r>
              <a:rPr kumimoji="1" lang="ja-JP" altLang="en-US" sz="1400" b="1" dirty="0">
                <a:solidFill>
                  <a:srgbClr val="F58999"/>
                </a:solidFill>
              </a:rPr>
              <a:t>で改善♪</a:t>
            </a: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0A8CE6FD-A7D6-3CF2-E2AF-CA8B899DC086}"/>
              </a:ext>
            </a:extLst>
          </p:cNvPr>
          <p:cNvSpPr/>
          <p:nvPr/>
        </p:nvSpPr>
        <p:spPr>
          <a:xfrm>
            <a:off x="725168" y="5083450"/>
            <a:ext cx="8661833" cy="409417"/>
          </a:xfrm>
          <a:prstGeom prst="roundRect">
            <a:avLst/>
          </a:prstGeom>
          <a:solidFill>
            <a:srgbClr val="FF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E7EE546-6BE3-2E4B-88D5-C6B16B21075B}"/>
              </a:ext>
            </a:extLst>
          </p:cNvPr>
          <p:cNvSpPr txBox="1"/>
          <p:nvPr/>
        </p:nvSpPr>
        <p:spPr>
          <a:xfrm>
            <a:off x="1603967" y="5113623"/>
            <a:ext cx="75489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58999"/>
                </a:solidFill>
              </a:rPr>
              <a:t>背中に流れたお肉からアプローチしていくので、より効果が出やすい</a:t>
            </a:r>
            <a:r>
              <a:rPr kumimoji="1" lang="en-US" altLang="ja-JP" b="1" dirty="0">
                <a:solidFill>
                  <a:srgbClr val="F58999"/>
                </a:solidFill>
              </a:rPr>
              <a:t>‼</a:t>
            </a:r>
            <a:endParaRPr kumimoji="1" lang="ja-JP" altLang="en-US" b="1" dirty="0">
              <a:solidFill>
                <a:srgbClr val="F58999"/>
              </a:solidFill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C88E1A06-2D32-0B6D-7308-27A17F496B29}"/>
              </a:ext>
            </a:extLst>
          </p:cNvPr>
          <p:cNvGrpSpPr/>
          <p:nvPr/>
        </p:nvGrpSpPr>
        <p:grpSpPr>
          <a:xfrm rot="20519330">
            <a:off x="564821" y="4979210"/>
            <a:ext cx="879590" cy="459260"/>
            <a:chOff x="1013320" y="4875682"/>
            <a:chExt cx="879590" cy="459260"/>
          </a:xfrm>
        </p:grpSpPr>
        <p:sp>
          <p:nvSpPr>
            <p:cNvPr id="42" name="小波 41">
              <a:extLst>
                <a:ext uri="{FF2B5EF4-FFF2-40B4-BE49-F238E27FC236}">
                  <a16:creationId xmlns:a16="http://schemas.microsoft.com/office/drawing/2014/main" id="{F90C575A-DC75-D1D6-98E0-B5E1C82C08E5}"/>
                </a:ext>
              </a:extLst>
            </p:cNvPr>
            <p:cNvSpPr/>
            <p:nvPr/>
          </p:nvSpPr>
          <p:spPr>
            <a:xfrm>
              <a:off x="1013320" y="4875682"/>
              <a:ext cx="879590" cy="459260"/>
            </a:xfrm>
            <a:prstGeom prst="doubleWave">
              <a:avLst>
                <a:gd name="adj1" fmla="val 4424"/>
                <a:gd name="adj2" fmla="val 0"/>
              </a:avLst>
            </a:prstGeom>
            <a:solidFill>
              <a:srgbClr val="D3B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7A56F0CF-7046-18BD-07C0-C6CA4D074F98}"/>
                </a:ext>
              </a:extLst>
            </p:cNvPr>
            <p:cNvSpPr txBox="1"/>
            <p:nvPr/>
          </p:nvSpPr>
          <p:spPr>
            <a:xfrm>
              <a:off x="1013320" y="4896009"/>
              <a:ext cx="879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</a:rPr>
                <a:t>Check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0115E7D-DB2F-90B1-D0E6-3F2F98A5F215}"/>
              </a:ext>
            </a:extLst>
          </p:cNvPr>
          <p:cNvSpPr txBox="1"/>
          <p:nvPr/>
        </p:nvSpPr>
        <p:spPr>
          <a:xfrm>
            <a:off x="2115441" y="635393"/>
            <a:ext cx="376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加齢によって、胸にハリがなくなった･･･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20CF754-05BE-EE6C-2CBB-745B36AF6895}"/>
              </a:ext>
            </a:extLst>
          </p:cNvPr>
          <p:cNvSpPr txBox="1"/>
          <p:nvPr/>
        </p:nvSpPr>
        <p:spPr>
          <a:xfrm>
            <a:off x="2115441" y="1048637"/>
            <a:ext cx="3769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ボリュームを出してドレスなどきれいに着たい･･･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EA1F1EFA-A22B-6D84-168A-C31FB9326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38" y="3417685"/>
            <a:ext cx="2858223" cy="140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9E1B6B61-C6F4-596B-4E1F-0A2481F6C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0" y="3417684"/>
            <a:ext cx="2985414" cy="141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17CD6AE-C9F2-5252-D5A3-7BF59BB8C1E8}"/>
              </a:ext>
            </a:extLst>
          </p:cNvPr>
          <p:cNvCxnSpPr>
            <a:cxnSpLocks/>
          </p:cNvCxnSpPr>
          <p:nvPr/>
        </p:nvCxnSpPr>
        <p:spPr>
          <a:xfrm>
            <a:off x="4183781" y="6092224"/>
            <a:ext cx="479273" cy="0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DC96A1F9-08F6-3D70-4157-25B4C0E0979F}"/>
              </a:ext>
            </a:extLst>
          </p:cNvPr>
          <p:cNvGrpSpPr/>
          <p:nvPr/>
        </p:nvGrpSpPr>
        <p:grpSpPr>
          <a:xfrm>
            <a:off x="1205620" y="5945199"/>
            <a:ext cx="591883" cy="336454"/>
            <a:chOff x="778776" y="5772666"/>
            <a:chExt cx="591883" cy="336454"/>
          </a:xfrm>
        </p:grpSpPr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EE65AFB7-D885-EA3E-66AE-E1D8655EC169}"/>
                </a:ext>
              </a:extLst>
            </p:cNvPr>
            <p:cNvSpPr/>
            <p:nvPr/>
          </p:nvSpPr>
          <p:spPr>
            <a:xfrm>
              <a:off x="794047" y="5772666"/>
              <a:ext cx="561340" cy="336454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02827752-6179-8D59-6BA6-A82360D732EB}"/>
                </a:ext>
              </a:extLst>
            </p:cNvPr>
            <p:cNvSpPr txBox="1"/>
            <p:nvPr/>
          </p:nvSpPr>
          <p:spPr>
            <a:xfrm>
              <a:off x="778776" y="5794327"/>
              <a:ext cx="5918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通常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86786EB-AC72-7A7D-F44B-069C18C9B547}"/>
              </a:ext>
            </a:extLst>
          </p:cNvPr>
          <p:cNvGrpSpPr/>
          <p:nvPr/>
        </p:nvGrpSpPr>
        <p:grpSpPr>
          <a:xfrm>
            <a:off x="4805345" y="5945199"/>
            <a:ext cx="1412790" cy="336454"/>
            <a:chOff x="5108588" y="5790791"/>
            <a:chExt cx="760528" cy="370099"/>
          </a:xfrm>
        </p:grpSpPr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F01F981C-CA61-99BC-B177-4B89388DD0EF}"/>
                </a:ext>
              </a:extLst>
            </p:cNvPr>
            <p:cNvSpPr/>
            <p:nvPr/>
          </p:nvSpPr>
          <p:spPr>
            <a:xfrm>
              <a:off x="5108588" y="5790791"/>
              <a:ext cx="760528" cy="370099"/>
            </a:xfrm>
            <a:prstGeom prst="roundRect">
              <a:avLst/>
            </a:prstGeom>
            <a:solidFill>
              <a:srgbClr val="F5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E3D684A8-53F3-E432-7095-2981447D9F40}"/>
                </a:ext>
              </a:extLst>
            </p:cNvPr>
            <p:cNvSpPr txBox="1"/>
            <p:nvPr/>
          </p:nvSpPr>
          <p:spPr>
            <a:xfrm>
              <a:off x="5108588" y="5806563"/>
              <a:ext cx="760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キャンペーン</a:t>
              </a: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57C17C9-95C1-505D-DA27-C3B799B3ABDF}"/>
              </a:ext>
            </a:extLst>
          </p:cNvPr>
          <p:cNvGrpSpPr/>
          <p:nvPr/>
        </p:nvGrpSpPr>
        <p:grpSpPr>
          <a:xfrm>
            <a:off x="1752908" y="5663977"/>
            <a:ext cx="2410501" cy="738664"/>
            <a:chOff x="1451894" y="5663977"/>
            <a:chExt cx="2410501" cy="738664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F86AD7E-A7E2-9955-C87D-4D62267DE7C9}"/>
                </a:ext>
              </a:extLst>
            </p:cNvPr>
            <p:cNvSpPr txBox="1"/>
            <p:nvPr/>
          </p:nvSpPr>
          <p:spPr>
            <a:xfrm>
              <a:off x="1451894" y="5663977"/>
              <a:ext cx="24105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13,200</a:t>
              </a:r>
              <a:r>
                <a: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円</a:t>
              </a:r>
              <a:endParaRPr kumimoji="1"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6B4CEBA-0ABF-49D7-17DF-6006E05889B3}"/>
                </a:ext>
              </a:extLst>
            </p:cNvPr>
            <p:cNvSpPr txBox="1"/>
            <p:nvPr/>
          </p:nvSpPr>
          <p:spPr>
            <a:xfrm>
              <a:off x="3354506" y="5808881"/>
              <a:ext cx="49275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税込</a:t>
              </a:r>
              <a:endParaRPr lang="ja-JP" altLang="en-US" sz="1000" dirty="0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8DF70E5-E7A0-0DF4-86EE-8AAB3066FDA3}"/>
              </a:ext>
            </a:extLst>
          </p:cNvPr>
          <p:cNvGrpSpPr/>
          <p:nvPr/>
        </p:nvGrpSpPr>
        <p:grpSpPr>
          <a:xfrm>
            <a:off x="6189667" y="5528650"/>
            <a:ext cx="2510714" cy="861774"/>
            <a:chOff x="6642180" y="5592111"/>
            <a:chExt cx="2510714" cy="861774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F1AA61CF-8AE9-1C99-886B-30020925D396}"/>
                </a:ext>
              </a:extLst>
            </p:cNvPr>
            <p:cNvSpPr txBox="1"/>
            <p:nvPr/>
          </p:nvSpPr>
          <p:spPr>
            <a:xfrm>
              <a:off x="6642180" y="5592111"/>
              <a:ext cx="251071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0" dirty="0">
                  <a:solidFill>
                    <a:srgbClr val="F58999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9,900</a:t>
              </a:r>
              <a:r>
                <a:rPr kumimoji="1" lang="ja-JP" altLang="en-US" sz="2400" dirty="0">
                  <a:solidFill>
                    <a:srgbClr val="F58999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円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E7E7661-26C2-B19D-9B8C-5185F211B5A3}"/>
                </a:ext>
              </a:extLst>
            </p:cNvPr>
            <p:cNvSpPr txBox="1"/>
            <p:nvPr/>
          </p:nvSpPr>
          <p:spPr>
            <a:xfrm>
              <a:off x="8571956" y="5831421"/>
              <a:ext cx="49275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rgbClr val="F58999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税込</a:t>
              </a:r>
              <a:endParaRPr lang="ja-JP" altLang="en-US" sz="1000" dirty="0">
                <a:solidFill>
                  <a:srgbClr val="F589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96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151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UDP明朝 Medium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aoki</dc:creator>
  <cp:lastModifiedBy>山城 賢</cp:lastModifiedBy>
  <cp:revision>12</cp:revision>
  <dcterms:created xsi:type="dcterms:W3CDTF">2022-08-08T01:54:20Z</dcterms:created>
  <dcterms:modified xsi:type="dcterms:W3CDTF">2022-08-31T06:19:48Z</dcterms:modified>
</cp:coreProperties>
</file>