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9" r:id="rId2"/>
    <p:sldId id="264" r:id="rId3"/>
    <p:sldId id="256" r:id="rId4"/>
    <p:sldId id="268" r:id="rId5"/>
  </p:sldIdLst>
  <p:sldSz cx="7772400" cy="10909300"/>
  <p:notesSz cx="7772400" cy="10909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FF5050"/>
    <a:srgbClr val="4F81BD"/>
    <a:srgbClr val="DCE6F2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42" d="100"/>
          <a:sy n="42" d="100"/>
        </p:scale>
        <p:origin x="2184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71CAA-1444-455A-B16B-B3AEE6517D8D}" type="datetimeFigureOut">
              <a:rPr kumimoji="1" lang="ja-JP" altLang="en-US" smtClean="0"/>
              <a:t>2023/5/2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363663"/>
            <a:ext cx="2622550" cy="3681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77875" y="5249863"/>
            <a:ext cx="6216650" cy="4295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36320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402138" y="1036320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5D02B-F43F-4E52-A380-723E7B0E4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44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751966-7339-4D68-983C-6A094591F76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528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751966-7339-4D68-983C-6A094591F76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864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937" y="436372"/>
            <a:ext cx="7000875" cy="17454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B9838B9-8667-4190-86F2-7ACDDA0195AA}"/>
              </a:ext>
            </a:extLst>
          </p:cNvPr>
          <p:cNvGrpSpPr/>
          <p:nvPr/>
        </p:nvGrpSpPr>
        <p:grpSpPr>
          <a:xfrm>
            <a:off x="2024241" y="8703851"/>
            <a:ext cx="1992342" cy="1359516"/>
            <a:chOff x="1868303" y="8839017"/>
            <a:chExt cx="1992342" cy="1359516"/>
          </a:xfrm>
        </p:grpSpPr>
        <p:sp>
          <p:nvSpPr>
            <p:cNvPr id="41" name="object 27">
              <a:extLst>
                <a:ext uri="{FF2B5EF4-FFF2-40B4-BE49-F238E27FC236}">
                  <a16:creationId xmlns:a16="http://schemas.microsoft.com/office/drawing/2014/main" id="{AFBF5BF6-037F-4339-B6B5-7802E4386A6B}"/>
                </a:ext>
              </a:extLst>
            </p:cNvPr>
            <p:cNvSpPr txBox="1"/>
            <p:nvPr/>
          </p:nvSpPr>
          <p:spPr>
            <a:xfrm>
              <a:off x="1874176" y="9076552"/>
              <a:ext cx="1734469" cy="18338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11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頬　　　　　　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2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,000</a:t>
              </a:r>
              <a:r>
                <a:rPr lang="en-US" sz="1100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(S)</a:t>
              </a:r>
              <a:endParaRPr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endParaRPr>
            </a:p>
          </p:txBody>
        </p:sp>
        <p:sp>
          <p:nvSpPr>
            <p:cNvPr id="43" name="object 27">
              <a:extLst>
                <a:ext uri="{FF2B5EF4-FFF2-40B4-BE49-F238E27FC236}">
                  <a16:creationId xmlns:a16="http://schemas.microsoft.com/office/drawing/2014/main" id="{D998AF5F-AA2E-45CA-8C52-3DB9DFD1680A}"/>
                </a:ext>
              </a:extLst>
            </p:cNvPr>
            <p:cNvSpPr txBox="1"/>
            <p:nvPr/>
          </p:nvSpPr>
          <p:spPr>
            <a:xfrm>
              <a:off x="1874177" y="8839017"/>
              <a:ext cx="1834836" cy="18338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11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おでこ　　　　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2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,000</a:t>
              </a:r>
              <a:r>
                <a:rPr lang="en-US" sz="1100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(S)</a:t>
              </a:r>
              <a:endParaRPr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endParaRPr>
            </a:p>
          </p:txBody>
        </p:sp>
        <p:sp>
          <p:nvSpPr>
            <p:cNvPr id="45" name="object 27">
              <a:extLst>
                <a:ext uri="{FF2B5EF4-FFF2-40B4-BE49-F238E27FC236}">
                  <a16:creationId xmlns:a16="http://schemas.microsoft.com/office/drawing/2014/main" id="{4B6E9211-9E4A-4DCA-ACE8-3A6D26DC984F}"/>
                </a:ext>
              </a:extLst>
            </p:cNvPr>
            <p:cNvSpPr txBox="1"/>
            <p:nvPr/>
          </p:nvSpPr>
          <p:spPr>
            <a:xfrm>
              <a:off x="1874177" y="9311762"/>
              <a:ext cx="1799270" cy="18338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11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口周り　　　　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2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,000</a:t>
              </a:r>
              <a:r>
                <a:rPr lang="en-US" sz="1100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(S)</a:t>
              </a:r>
              <a:endParaRPr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endParaRPr>
            </a:p>
          </p:txBody>
        </p:sp>
        <p:sp>
          <p:nvSpPr>
            <p:cNvPr id="47" name="object 27">
              <a:extLst>
                <a:ext uri="{FF2B5EF4-FFF2-40B4-BE49-F238E27FC236}">
                  <a16:creationId xmlns:a16="http://schemas.microsoft.com/office/drawing/2014/main" id="{42E650CA-3B59-4711-AB47-3BF44EA072A5}"/>
                </a:ext>
              </a:extLst>
            </p:cNvPr>
            <p:cNvSpPr txBox="1"/>
            <p:nvPr/>
          </p:nvSpPr>
          <p:spPr>
            <a:xfrm>
              <a:off x="1868303" y="10015149"/>
              <a:ext cx="1840710" cy="18338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11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あご裏～首　　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2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,000</a:t>
              </a:r>
              <a:r>
                <a:rPr lang="en-US" sz="1100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(S)</a:t>
              </a:r>
              <a:endParaRPr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endParaRPr>
            </a:p>
          </p:txBody>
        </p:sp>
        <p:sp>
          <p:nvSpPr>
            <p:cNvPr id="66" name="object 27">
              <a:extLst>
                <a:ext uri="{FF2B5EF4-FFF2-40B4-BE49-F238E27FC236}">
                  <a16:creationId xmlns:a16="http://schemas.microsoft.com/office/drawing/2014/main" id="{6A03797A-06E8-47CC-808C-5EDA6DA49651}"/>
                </a:ext>
              </a:extLst>
            </p:cNvPr>
            <p:cNvSpPr txBox="1"/>
            <p:nvPr/>
          </p:nvSpPr>
          <p:spPr>
            <a:xfrm>
              <a:off x="1874176" y="9776956"/>
              <a:ext cx="1986469" cy="18338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11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フェイスライン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2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,000</a:t>
              </a:r>
              <a:r>
                <a:rPr lang="en-US" sz="1100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(S)</a:t>
              </a:r>
              <a:endParaRPr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endParaRPr>
            </a:p>
          </p:txBody>
        </p:sp>
        <p:sp>
          <p:nvSpPr>
            <p:cNvPr id="36" name="object 27">
              <a:extLst>
                <a:ext uri="{FF2B5EF4-FFF2-40B4-BE49-F238E27FC236}">
                  <a16:creationId xmlns:a16="http://schemas.microsoft.com/office/drawing/2014/main" id="{7C417DE8-AFC9-4688-A152-36932D951D31}"/>
                </a:ext>
              </a:extLst>
            </p:cNvPr>
            <p:cNvSpPr txBox="1"/>
            <p:nvPr/>
          </p:nvSpPr>
          <p:spPr>
            <a:xfrm>
              <a:off x="1868303" y="9544359"/>
              <a:ext cx="1805144" cy="183384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0"/>
                </a:spcBef>
              </a:pPr>
              <a:r>
                <a:rPr lang="ja-JP" altLang="en-US" sz="11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あご　　　　　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2</a:t>
              </a:r>
              <a:r>
                <a:rPr sz="11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,000</a:t>
              </a:r>
              <a:r>
                <a:rPr lang="en-US" sz="1100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(S)</a:t>
              </a:r>
              <a:endParaRPr sz="110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endParaRPr>
            </a:p>
          </p:txBody>
        </p:sp>
      </p:grpSp>
      <p:sp>
        <p:nvSpPr>
          <p:cNvPr id="17" name="object 28">
            <a:extLst>
              <a:ext uri="{FF2B5EF4-FFF2-40B4-BE49-F238E27FC236}">
                <a16:creationId xmlns:a16="http://schemas.microsoft.com/office/drawing/2014/main" id="{1110B5FE-648B-B8C2-8E6D-FB1F4C5561F9}"/>
              </a:ext>
            </a:extLst>
          </p:cNvPr>
          <p:cNvSpPr txBox="1"/>
          <p:nvPr/>
        </p:nvSpPr>
        <p:spPr>
          <a:xfrm>
            <a:off x="5752201" y="10723135"/>
            <a:ext cx="1944000" cy="180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solidFill>
                  <a:srgbClr val="58595B"/>
                </a:solidFill>
                <a:latin typeface="Meiryo"/>
                <a:cs typeface="Meiryo"/>
              </a:rPr>
              <a:t>※</a:t>
            </a:r>
            <a:r>
              <a:rPr lang="ja-JP" altLang="en-US" sz="1000" b="1" spc="5" dirty="0">
                <a:solidFill>
                  <a:srgbClr val="58595B"/>
                </a:solidFill>
                <a:latin typeface="Meiryo"/>
                <a:cs typeface="Meiryo"/>
              </a:rPr>
              <a:t>価格は全て税抜き表示となります</a:t>
            </a:r>
            <a:endParaRPr sz="1000" dirty="0">
              <a:latin typeface="Meiryo"/>
              <a:cs typeface="Meiryo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169CCBD3-270D-3BF3-8BC4-F4A9FC1BF42C}"/>
              </a:ext>
            </a:extLst>
          </p:cNvPr>
          <p:cNvSpPr txBox="1"/>
          <p:nvPr/>
        </p:nvSpPr>
        <p:spPr>
          <a:xfrm>
            <a:off x="2799927" y="214982"/>
            <a:ext cx="1979930" cy="20903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30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部位・メニュー別の料金表</a:t>
            </a:r>
            <a:endParaRPr sz="125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08042" y="1673682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7" baseline="6535" dirty="0" err="1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胸全体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5,000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4" name="object 3">
            <a:extLst>
              <a:ext uri="{FF2B5EF4-FFF2-40B4-BE49-F238E27FC236}">
                <a16:creationId xmlns:a16="http://schemas.microsoft.com/office/drawing/2014/main" id="{7846C94C-E17A-FC49-3C60-CBEB2658E868}"/>
              </a:ext>
            </a:extLst>
          </p:cNvPr>
          <p:cNvSpPr txBox="1"/>
          <p:nvPr/>
        </p:nvSpPr>
        <p:spPr>
          <a:xfrm>
            <a:off x="3364200" y="21018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乳輪回り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2,000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9" name="object 3">
            <a:extLst>
              <a:ext uri="{FF2B5EF4-FFF2-40B4-BE49-F238E27FC236}">
                <a16:creationId xmlns:a16="http://schemas.microsoft.com/office/drawing/2014/main" id="{D8C20C3E-864D-5537-A36B-229867684850}"/>
              </a:ext>
            </a:extLst>
          </p:cNvPr>
          <p:cNvSpPr txBox="1"/>
          <p:nvPr/>
        </p:nvSpPr>
        <p:spPr>
          <a:xfrm>
            <a:off x="3364200" y="25590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お腹全体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5,000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0" name="object 3">
            <a:extLst>
              <a:ext uri="{FF2B5EF4-FFF2-40B4-BE49-F238E27FC236}">
                <a16:creationId xmlns:a16="http://schemas.microsoft.com/office/drawing/2014/main" id="{CAB5CB16-09CD-32B0-B822-5E3A75D0FC48}"/>
              </a:ext>
            </a:extLst>
          </p:cNvPr>
          <p:cNvSpPr txBox="1"/>
          <p:nvPr/>
        </p:nvSpPr>
        <p:spPr>
          <a:xfrm>
            <a:off x="3364200" y="3031765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へそ周り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2,000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2" name="object 3">
            <a:extLst>
              <a:ext uri="{FF2B5EF4-FFF2-40B4-BE49-F238E27FC236}">
                <a16:creationId xmlns:a16="http://schemas.microsoft.com/office/drawing/2014/main" id="{D1488104-29F8-E870-0816-1A17406926FA}"/>
              </a:ext>
            </a:extLst>
          </p:cNvPr>
          <p:cNvSpPr txBox="1"/>
          <p:nvPr/>
        </p:nvSpPr>
        <p:spPr>
          <a:xfrm>
            <a:off x="3364200" y="37782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両ひざ上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5,000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4" name="object 3">
            <a:extLst>
              <a:ext uri="{FF2B5EF4-FFF2-40B4-BE49-F238E27FC236}">
                <a16:creationId xmlns:a16="http://schemas.microsoft.com/office/drawing/2014/main" id="{6A9F1725-4896-182A-43C6-DB284CA186CD}"/>
              </a:ext>
            </a:extLst>
          </p:cNvPr>
          <p:cNvSpPr txBox="1"/>
          <p:nvPr/>
        </p:nvSpPr>
        <p:spPr>
          <a:xfrm>
            <a:off x="3364200" y="4784365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両ひざ下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5,000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6" name="object 3">
            <a:extLst>
              <a:ext uri="{FF2B5EF4-FFF2-40B4-BE49-F238E27FC236}">
                <a16:creationId xmlns:a16="http://schemas.microsoft.com/office/drawing/2014/main" id="{092BDCD7-65AD-C138-26AE-4F909B76E88B}"/>
              </a:ext>
            </a:extLst>
          </p:cNvPr>
          <p:cNvSpPr txBox="1"/>
          <p:nvPr/>
        </p:nvSpPr>
        <p:spPr>
          <a:xfrm>
            <a:off x="6486042" y="13398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うなじ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8" name="object 3">
            <a:extLst>
              <a:ext uri="{FF2B5EF4-FFF2-40B4-BE49-F238E27FC236}">
                <a16:creationId xmlns:a16="http://schemas.microsoft.com/office/drawing/2014/main" id="{D2C9E278-F4C9-3E03-79B8-629A4C6CE7A6}"/>
              </a:ext>
            </a:extLst>
          </p:cNvPr>
          <p:cNvSpPr txBox="1"/>
          <p:nvPr/>
        </p:nvSpPr>
        <p:spPr>
          <a:xfrm>
            <a:off x="6432042" y="19494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背中全体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5,000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0" name="object 3">
            <a:extLst>
              <a:ext uri="{FF2B5EF4-FFF2-40B4-BE49-F238E27FC236}">
                <a16:creationId xmlns:a16="http://schemas.microsoft.com/office/drawing/2014/main" id="{54900565-CC00-94CC-1B2D-FFD417AAD7C0}"/>
              </a:ext>
            </a:extLst>
          </p:cNvPr>
          <p:cNvSpPr txBox="1"/>
          <p:nvPr/>
        </p:nvSpPr>
        <p:spPr>
          <a:xfrm>
            <a:off x="6486042" y="25590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腰全体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5,000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1" name="object 3">
            <a:extLst>
              <a:ext uri="{FF2B5EF4-FFF2-40B4-BE49-F238E27FC236}">
                <a16:creationId xmlns:a16="http://schemas.microsoft.com/office/drawing/2014/main" id="{89947CC8-F171-D222-44F3-4C021F2E0A23}"/>
              </a:ext>
            </a:extLst>
          </p:cNvPr>
          <p:cNvSpPr txBox="1"/>
          <p:nvPr/>
        </p:nvSpPr>
        <p:spPr>
          <a:xfrm>
            <a:off x="6486042" y="30162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ヒップ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5,000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3" name="object 3">
            <a:extLst>
              <a:ext uri="{FF2B5EF4-FFF2-40B4-BE49-F238E27FC236}">
                <a16:creationId xmlns:a16="http://schemas.microsoft.com/office/drawing/2014/main" id="{1C280A44-0F54-306A-C5DE-99E67D3C3CAB}"/>
              </a:ext>
            </a:extLst>
          </p:cNvPr>
          <p:cNvSpPr txBox="1"/>
          <p:nvPr/>
        </p:nvSpPr>
        <p:spPr>
          <a:xfrm>
            <a:off x="297480" y="15684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両ワキ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2,000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4" name="object 3">
            <a:extLst>
              <a:ext uri="{FF2B5EF4-FFF2-40B4-BE49-F238E27FC236}">
                <a16:creationId xmlns:a16="http://schemas.microsoft.com/office/drawing/2014/main" id="{29B19071-32A1-361E-0BC3-3F08D2CA40D1}"/>
              </a:ext>
            </a:extLst>
          </p:cNvPr>
          <p:cNvSpPr txBox="1"/>
          <p:nvPr/>
        </p:nvSpPr>
        <p:spPr>
          <a:xfrm>
            <a:off x="243480" y="21018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両ひじ上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5" name="object 3">
            <a:extLst>
              <a:ext uri="{FF2B5EF4-FFF2-40B4-BE49-F238E27FC236}">
                <a16:creationId xmlns:a16="http://schemas.microsoft.com/office/drawing/2014/main" id="{98815991-9C86-1B4F-21AE-CB811BBFDD73}"/>
              </a:ext>
            </a:extLst>
          </p:cNvPr>
          <p:cNvSpPr txBox="1"/>
          <p:nvPr/>
        </p:nvSpPr>
        <p:spPr>
          <a:xfrm>
            <a:off x="243480" y="27876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両ひじ下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6" name="object 3">
            <a:extLst>
              <a:ext uri="{FF2B5EF4-FFF2-40B4-BE49-F238E27FC236}">
                <a16:creationId xmlns:a16="http://schemas.microsoft.com/office/drawing/2014/main" id="{EB355C0B-C122-06A0-B513-AD272527FD33}"/>
              </a:ext>
            </a:extLst>
          </p:cNvPr>
          <p:cNvSpPr txBox="1"/>
          <p:nvPr/>
        </p:nvSpPr>
        <p:spPr>
          <a:xfrm>
            <a:off x="243480" y="37782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手の指甲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2,000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7" name="object 3">
            <a:extLst>
              <a:ext uri="{FF2B5EF4-FFF2-40B4-BE49-F238E27FC236}">
                <a16:creationId xmlns:a16="http://schemas.microsoft.com/office/drawing/2014/main" id="{B42ADE2E-AA18-9CC7-AE95-0F5FAB93F005}"/>
              </a:ext>
            </a:extLst>
          </p:cNvPr>
          <p:cNvSpPr txBox="1"/>
          <p:nvPr/>
        </p:nvSpPr>
        <p:spPr>
          <a:xfrm>
            <a:off x="243480" y="57594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足の指甲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2,000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C9B148B-F20F-ADD2-F238-B8562C7A6EFB}"/>
              </a:ext>
            </a:extLst>
          </p:cNvPr>
          <p:cNvSpPr/>
          <p:nvPr/>
        </p:nvSpPr>
        <p:spPr>
          <a:xfrm>
            <a:off x="3903059" y="8703040"/>
            <a:ext cx="3600000" cy="1800000"/>
          </a:xfrm>
          <a:prstGeom prst="rect">
            <a:avLst/>
          </a:prstGeom>
          <a:solidFill>
            <a:srgbClr val="F2DC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7E2079F-71D8-7BDD-2D81-9BA1AF06AC00}"/>
              </a:ext>
            </a:extLst>
          </p:cNvPr>
          <p:cNvSpPr/>
          <p:nvPr/>
        </p:nvSpPr>
        <p:spPr>
          <a:xfrm>
            <a:off x="3903059" y="7993425"/>
            <a:ext cx="3600000" cy="720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0CE3BB9-1608-A96F-7005-ED5E1DC4E37F}"/>
              </a:ext>
            </a:extLst>
          </p:cNvPr>
          <p:cNvSpPr txBox="1"/>
          <p:nvPr/>
        </p:nvSpPr>
        <p:spPr>
          <a:xfrm>
            <a:off x="4353059" y="8122593"/>
            <a:ext cx="270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SET MENU</a:t>
            </a:r>
            <a:endParaRPr kumimoji="1" lang="ja-JP" altLang="en-US" sz="1200" dirty="0">
              <a:solidFill>
                <a:schemeClr val="bg1"/>
              </a:solidFill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30CD517-23F5-2915-60B6-F907ADC57C4F}"/>
              </a:ext>
            </a:extLst>
          </p:cNvPr>
          <p:cNvSpPr txBox="1"/>
          <p:nvPr/>
        </p:nvSpPr>
        <p:spPr>
          <a:xfrm>
            <a:off x="4150201" y="8838791"/>
            <a:ext cx="3204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全顔セット　　　　　　 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6,980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VIO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セット　　　　　　  ￥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8,980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全身脱毛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顔・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VIO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除く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)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￥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19,800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全身脱毛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顔・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VIO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込み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)</a:t>
            </a:r>
            <a:r>
              <a:rPr lang="ja-JP" altLang="en-US" sz="1600" b="1" spc="-1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600" b="1" spc="-1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29,800</a:t>
            </a:r>
            <a:endParaRPr lang="en-US" altLang="ja-JP" sz="1400" b="1" spc="-15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4D74C7D-2700-6793-981A-A47384C1BE54}"/>
              </a:ext>
            </a:extLst>
          </p:cNvPr>
          <p:cNvGrpSpPr/>
          <p:nvPr/>
        </p:nvGrpSpPr>
        <p:grpSpPr>
          <a:xfrm>
            <a:off x="872714" y="285890"/>
            <a:ext cx="6028094" cy="6120000"/>
            <a:chOff x="829077" y="630778"/>
            <a:chExt cx="6028094" cy="6480000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736FAE33-2A2F-7D25-9C40-423419822A8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906"/>
            <a:stretch/>
          </p:blipFill>
          <p:spPr>
            <a:xfrm>
              <a:off x="829077" y="630778"/>
              <a:ext cx="2700000" cy="6480000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1DBF75DE-320B-7833-7DAF-46D57BC1865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596" r="1"/>
            <a:stretch/>
          </p:blipFill>
          <p:spPr>
            <a:xfrm>
              <a:off x="4085171" y="630778"/>
              <a:ext cx="2772000" cy="6480000"/>
            </a:xfrm>
            <a:prstGeom prst="rect">
              <a:avLst/>
            </a:prstGeom>
          </p:spPr>
        </p:pic>
      </p:grpSp>
      <p:pic>
        <p:nvPicPr>
          <p:cNvPr id="22" name="図 21">
            <a:extLst>
              <a:ext uri="{FF2B5EF4-FFF2-40B4-BE49-F238E27FC236}">
                <a16:creationId xmlns:a16="http://schemas.microsoft.com/office/drawing/2014/main" id="{E37FD213-4E36-ACF2-29C4-49543F5CC9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112" y="7828288"/>
            <a:ext cx="3837793" cy="28800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8133F4E0-8AE2-0DBC-85E8-A973E4F1316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81" t="58254" r="1" b="25675"/>
          <a:stretch/>
        </p:blipFill>
        <p:spPr>
          <a:xfrm>
            <a:off x="1828800" y="6086893"/>
            <a:ext cx="4140000" cy="1620000"/>
          </a:xfrm>
          <a:prstGeom prst="rect">
            <a:avLst/>
          </a:prstGeom>
        </p:spPr>
      </p:pic>
      <p:sp>
        <p:nvSpPr>
          <p:cNvPr id="27" name="object 3">
            <a:extLst>
              <a:ext uri="{FF2B5EF4-FFF2-40B4-BE49-F238E27FC236}">
                <a16:creationId xmlns:a16="http://schemas.microsoft.com/office/drawing/2014/main" id="{94F1044B-0F6E-915B-1478-2645023408EE}"/>
              </a:ext>
            </a:extLst>
          </p:cNvPr>
          <p:cNvSpPr txBox="1"/>
          <p:nvPr/>
        </p:nvSpPr>
        <p:spPr>
          <a:xfrm>
            <a:off x="3364200" y="7481126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O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ゾーン￥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0" name="object 3">
            <a:extLst>
              <a:ext uri="{FF2B5EF4-FFF2-40B4-BE49-F238E27FC236}">
                <a16:creationId xmlns:a16="http://schemas.microsoft.com/office/drawing/2014/main" id="{69B2AC1B-2175-4788-C2CB-8318828C8391}"/>
              </a:ext>
            </a:extLst>
          </p:cNvPr>
          <p:cNvSpPr txBox="1"/>
          <p:nvPr/>
        </p:nvSpPr>
        <p:spPr>
          <a:xfrm>
            <a:off x="2004000" y="7481126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V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ゾーン￥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1" name="object 3">
            <a:extLst>
              <a:ext uri="{FF2B5EF4-FFF2-40B4-BE49-F238E27FC236}">
                <a16:creationId xmlns:a16="http://schemas.microsoft.com/office/drawing/2014/main" id="{69A95A04-72F3-5A9A-8038-C679E73A3650}"/>
              </a:ext>
            </a:extLst>
          </p:cNvPr>
          <p:cNvSpPr txBox="1"/>
          <p:nvPr/>
        </p:nvSpPr>
        <p:spPr>
          <a:xfrm>
            <a:off x="4747200" y="7481126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I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ゾーン￥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56582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3FCB8824-2C43-118C-C4F6-895A60860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430207"/>
              </p:ext>
            </p:extLst>
          </p:nvPr>
        </p:nvGraphicFramePr>
        <p:xfrm>
          <a:off x="286200" y="569469"/>
          <a:ext cx="7200001" cy="5356028"/>
        </p:xfrm>
        <a:graphic>
          <a:graphicData uri="http://schemas.openxmlformats.org/drawingml/2006/table">
            <a:tbl>
              <a:tblPr/>
              <a:tblGrid>
                <a:gridCol w="1505086">
                  <a:extLst>
                    <a:ext uri="{9D8B030D-6E8A-4147-A177-3AD203B41FA5}">
                      <a16:colId xmlns:a16="http://schemas.microsoft.com/office/drawing/2014/main" val="949046285"/>
                    </a:ext>
                  </a:extLst>
                </a:gridCol>
                <a:gridCol w="1138983">
                  <a:extLst>
                    <a:ext uri="{9D8B030D-6E8A-4147-A177-3AD203B41FA5}">
                      <a16:colId xmlns:a16="http://schemas.microsoft.com/office/drawing/2014/main" val="481620675"/>
                    </a:ext>
                  </a:extLst>
                </a:gridCol>
                <a:gridCol w="1138983">
                  <a:extLst>
                    <a:ext uri="{9D8B030D-6E8A-4147-A177-3AD203B41FA5}">
                      <a16:colId xmlns:a16="http://schemas.microsoft.com/office/drawing/2014/main" val="2048834182"/>
                    </a:ext>
                  </a:extLst>
                </a:gridCol>
                <a:gridCol w="1138983">
                  <a:extLst>
                    <a:ext uri="{9D8B030D-6E8A-4147-A177-3AD203B41FA5}">
                      <a16:colId xmlns:a16="http://schemas.microsoft.com/office/drawing/2014/main" val="4197546936"/>
                    </a:ext>
                  </a:extLst>
                </a:gridCol>
                <a:gridCol w="1138983">
                  <a:extLst>
                    <a:ext uri="{9D8B030D-6E8A-4147-A177-3AD203B41FA5}">
                      <a16:colId xmlns:a16="http://schemas.microsoft.com/office/drawing/2014/main" val="1487826549"/>
                    </a:ext>
                  </a:extLst>
                </a:gridCol>
                <a:gridCol w="1138983">
                  <a:extLst>
                    <a:ext uri="{9D8B030D-6E8A-4147-A177-3AD203B41FA5}">
                      <a16:colId xmlns:a16="http://schemas.microsoft.com/office/drawing/2014/main" val="550464529"/>
                    </a:ext>
                  </a:extLst>
                </a:gridCol>
              </a:tblGrid>
              <a:tr h="302816"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944" marR="4944" marT="4944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初回お試し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7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lang="ja-JP" altLang="en-US" sz="17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lang="ja-JP" alt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</a:t>
                      </a:r>
                      <a:r>
                        <a:rPr lang="ja-JP" altLang="en-US" sz="17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049781"/>
                  </a:ext>
                </a:extLst>
              </a:tr>
              <a:tr h="25860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パーツ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1,000</a:t>
                      </a:r>
                      <a:b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11,400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21,600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30,600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818492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33530"/>
                  </a:ext>
                </a:extLst>
              </a:tr>
              <a:tr h="1900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1,900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1,800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1,700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575707"/>
                  </a:ext>
                </a:extLst>
              </a:tr>
              <a:tr h="25860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M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パーツ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1,750</a:t>
                      </a:r>
                      <a:b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19,950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37,800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53,550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8828000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008511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3,325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3,150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2,975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100779"/>
                  </a:ext>
                </a:extLst>
              </a:tr>
              <a:tr h="25860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L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パーツ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2,500</a:t>
                      </a:r>
                      <a:b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28,500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54,000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76,500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593877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187252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4,750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4,250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897117"/>
                  </a:ext>
                </a:extLst>
              </a:tr>
              <a:tr h="25860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全顔セット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3,490</a:t>
                      </a:r>
                      <a:b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6,980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39,786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75,384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106,794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840212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111391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6,631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6,282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5,933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461733"/>
                  </a:ext>
                </a:extLst>
              </a:tr>
              <a:tr h="25860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VIO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セット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4,490</a:t>
                      </a:r>
                      <a:b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8,980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51,186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96,984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137,394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467529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584550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8,531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8,082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7,633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453711"/>
                  </a:ext>
                </a:extLst>
              </a:tr>
              <a:tr h="25860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全身脱毛</a:t>
                      </a:r>
                      <a:b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顔・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VIO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除く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9,900</a:t>
                      </a:r>
                      <a:b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19,800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112,860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213,840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302,940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630500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5127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18,810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17,820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16,830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568601"/>
                  </a:ext>
                </a:extLst>
              </a:tr>
              <a:tr h="26328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全身脱毛</a:t>
                      </a:r>
                      <a:b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顔・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VIO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込み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14,900</a:t>
                      </a:r>
                      <a:b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29,800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169,860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321,840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455,940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374256"/>
                  </a:ext>
                </a:extLst>
              </a:tr>
              <a:tr h="2340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018908"/>
                  </a:ext>
                </a:extLst>
              </a:tr>
              <a:tr h="23988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28,310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26,820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25,330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281962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BEB713B-A8DE-E57D-4746-71054F67037C}"/>
              </a:ext>
            </a:extLst>
          </p:cNvPr>
          <p:cNvSpPr txBox="1"/>
          <p:nvPr/>
        </p:nvSpPr>
        <p:spPr>
          <a:xfrm>
            <a:off x="286200" y="6236971"/>
            <a:ext cx="7200000" cy="1800000"/>
          </a:xfrm>
          <a:prstGeom prst="rect">
            <a:avLst/>
          </a:prstGeom>
          <a:solidFill>
            <a:srgbClr val="F2DCDB"/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</a:t>
            </a:r>
            <a:endParaRPr lang="en-US" altLang="ja-JP" sz="1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object 18">
            <a:extLst>
              <a:ext uri="{FF2B5EF4-FFF2-40B4-BE49-F238E27FC236}">
                <a16:creationId xmlns:a16="http://schemas.microsoft.com/office/drawing/2014/main" id="{7E987593-AE80-46B8-ACC0-14EC28C0449C}"/>
              </a:ext>
            </a:extLst>
          </p:cNvPr>
          <p:cNvSpPr txBox="1"/>
          <p:nvPr/>
        </p:nvSpPr>
        <p:spPr>
          <a:xfrm>
            <a:off x="2044688" y="130805"/>
            <a:ext cx="3564000" cy="2520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ja-JP" altLang="en-US" sz="1600" b="1" spc="3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レディースセット・コースメニュー表</a:t>
            </a:r>
            <a:endParaRPr lang="en-US" altLang="ja-JP" sz="1600" b="1" spc="3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6CA06C1-9567-41D3-9320-3A5F5AB540CD}"/>
              </a:ext>
            </a:extLst>
          </p:cNvPr>
          <p:cNvSpPr txBox="1"/>
          <p:nvPr/>
        </p:nvSpPr>
        <p:spPr>
          <a:xfrm>
            <a:off x="2878199" y="8348446"/>
            <a:ext cx="2016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ジュニア・学生割引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DBB17A2-CD63-4593-95DD-B636F2D32FD2}"/>
              </a:ext>
            </a:extLst>
          </p:cNvPr>
          <p:cNvSpPr txBox="1"/>
          <p:nvPr/>
        </p:nvSpPr>
        <p:spPr>
          <a:xfrm>
            <a:off x="286200" y="8787110"/>
            <a:ext cx="7200000" cy="1800000"/>
          </a:xfrm>
          <a:prstGeom prst="rect">
            <a:avLst/>
          </a:prstGeom>
          <a:solidFill>
            <a:srgbClr val="F2DCDB"/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72FB91-9A4E-74D3-4BB6-B810891B0ED8}"/>
              </a:ext>
            </a:extLst>
          </p:cNvPr>
          <p:cNvSpPr txBox="1"/>
          <p:nvPr/>
        </p:nvSpPr>
        <p:spPr>
          <a:xfrm>
            <a:off x="5038200" y="10642969"/>
            <a:ext cx="2448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価格は全て税抜き表示となります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4B3593-24D9-316D-A5D2-955C9DA3DC90}"/>
              </a:ext>
            </a:extLst>
          </p:cNvPr>
          <p:cNvSpPr txBox="1"/>
          <p:nvPr/>
        </p:nvSpPr>
        <p:spPr>
          <a:xfrm>
            <a:off x="1510200" y="6244419"/>
            <a:ext cx="4752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  </a:t>
            </a:r>
            <a:r>
              <a:rPr kumimoji="1"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来店毎の</a:t>
            </a:r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都度お支払い</a:t>
            </a:r>
            <a:endParaRPr kumimoji="1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  </a:t>
            </a:r>
            <a:r>
              <a:rPr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回あたりの料金が５％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kumimoji="1"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 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回あたりの料金が１０％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  <a:endParaRPr kumimoji="1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18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kumimoji="1"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 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回あたりの料金が１５％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DB5034-FBF9-DD0D-431D-192F88EF8EEC}"/>
              </a:ext>
            </a:extLst>
          </p:cNvPr>
          <p:cNvSpPr txBox="1"/>
          <p:nvPr/>
        </p:nvSpPr>
        <p:spPr>
          <a:xfrm>
            <a:off x="1468688" y="8862229"/>
            <a:ext cx="4716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小学生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１０歳以上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・・・大人料金の５０％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中学生　　  　　　 ・・・大人料金の３０％</a:t>
            </a:r>
            <a:r>
              <a:rPr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高校生  　　　　　 ・・・大人料金の２０％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専門学生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/</a:t>
            </a: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大学生　 ・・・大人料金の１０％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464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8">
            <a:extLst>
              <a:ext uri="{FF2B5EF4-FFF2-40B4-BE49-F238E27FC236}">
                <a16:creationId xmlns:a16="http://schemas.microsoft.com/office/drawing/2014/main" id="{1110B5FE-648B-B8C2-8E6D-FB1F4C5561F9}"/>
              </a:ext>
            </a:extLst>
          </p:cNvPr>
          <p:cNvSpPr txBox="1"/>
          <p:nvPr/>
        </p:nvSpPr>
        <p:spPr>
          <a:xfrm>
            <a:off x="5752201" y="10723135"/>
            <a:ext cx="1944000" cy="180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solidFill>
                  <a:srgbClr val="58595B"/>
                </a:solidFill>
                <a:latin typeface="Meiryo"/>
                <a:cs typeface="Meiryo"/>
              </a:rPr>
              <a:t>※</a:t>
            </a:r>
            <a:r>
              <a:rPr lang="ja-JP" altLang="en-US" sz="1000" b="1" spc="5" dirty="0">
                <a:solidFill>
                  <a:srgbClr val="58595B"/>
                </a:solidFill>
                <a:latin typeface="Meiryo"/>
                <a:cs typeface="Meiryo"/>
              </a:rPr>
              <a:t>価格は全て税抜き表示となります</a:t>
            </a:r>
            <a:endParaRPr sz="1000" dirty="0">
              <a:latin typeface="Meiryo"/>
              <a:cs typeface="Meiryo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169CCBD3-270D-3BF3-8BC4-F4A9FC1BF42C}"/>
              </a:ext>
            </a:extLst>
          </p:cNvPr>
          <p:cNvSpPr txBox="1"/>
          <p:nvPr/>
        </p:nvSpPr>
        <p:spPr>
          <a:xfrm>
            <a:off x="2799927" y="214982"/>
            <a:ext cx="1979930" cy="20903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30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部位・メニュー別の料金表</a:t>
            </a:r>
            <a:endParaRPr sz="125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08042" y="1888765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00" b="1" spc="7" baseline="6535" dirty="0" err="1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胸全体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4" name="object 3">
            <a:extLst>
              <a:ext uri="{FF2B5EF4-FFF2-40B4-BE49-F238E27FC236}">
                <a16:creationId xmlns:a16="http://schemas.microsoft.com/office/drawing/2014/main" id="{7846C94C-E17A-FC49-3C60-CBEB2658E868}"/>
              </a:ext>
            </a:extLst>
          </p:cNvPr>
          <p:cNvSpPr txBox="1"/>
          <p:nvPr/>
        </p:nvSpPr>
        <p:spPr>
          <a:xfrm>
            <a:off x="3364200" y="22542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乳輪回り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39" name="object 3">
            <a:extLst>
              <a:ext uri="{FF2B5EF4-FFF2-40B4-BE49-F238E27FC236}">
                <a16:creationId xmlns:a16="http://schemas.microsoft.com/office/drawing/2014/main" id="{D8C20C3E-864D-5537-A36B-229867684850}"/>
              </a:ext>
            </a:extLst>
          </p:cNvPr>
          <p:cNvSpPr txBox="1"/>
          <p:nvPr/>
        </p:nvSpPr>
        <p:spPr>
          <a:xfrm>
            <a:off x="3364200" y="27114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お腹全体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0" name="object 3">
            <a:extLst>
              <a:ext uri="{FF2B5EF4-FFF2-40B4-BE49-F238E27FC236}">
                <a16:creationId xmlns:a16="http://schemas.microsoft.com/office/drawing/2014/main" id="{CAB5CB16-09CD-32B0-B822-5E3A75D0FC48}"/>
              </a:ext>
            </a:extLst>
          </p:cNvPr>
          <p:cNvSpPr txBox="1"/>
          <p:nvPr/>
        </p:nvSpPr>
        <p:spPr>
          <a:xfrm>
            <a:off x="3364200" y="31686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へそ周り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2" name="object 3">
            <a:extLst>
              <a:ext uri="{FF2B5EF4-FFF2-40B4-BE49-F238E27FC236}">
                <a16:creationId xmlns:a16="http://schemas.microsoft.com/office/drawing/2014/main" id="{D1488104-29F8-E870-0816-1A17406926FA}"/>
              </a:ext>
            </a:extLst>
          </p:cNvPr>
          <p:cNvSpPr txBox="1"/>
          <p:nvPr/>
        </p:nvSpPr>
        <p:spPr>
          <a:xfrm>
            <a:off x="3364200" y="43116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両ひざ上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4" name="object 3">
            <a:extLst>
              <a:ext uri="{FF2B5EF4-FFF2-40B4-BE49-F238E27FC236}">
                <a16:creationId xmlns:a16="http://schemas.microsoft.com/office/drawing/2014/main" id="{6A9F1725-4896-182A-43C6-DB284CA186CD}"/>
              </a:ext>
            </a:extLst>
          </p:cNvPr>
          <p:cNvSpPr txBox="1"/>
          <p:nvPr/>
        </p:nvSpPr>
        <p:spPr>
          <a:xfrm>
            <a:off x="3364200" y="53784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両ひざ下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6" name="object 3">
            <a:extLst>
              <a:ext uri="{FF2B5EF4-FFF2-40B4-BE49-F238E27FC236}">
                <a16:creationId xmlns:a16="http://schemas.microsoft.com/office/drawing/2014/main" id="{092BDCD7-65AD-C138-26AE-4F909B76E88B}"/>
              </a:ext>
            </a:extLst>
          </p:cNvPr>
          <p:cNvSpPr txBox="1"/>
          <p:nvPr/>
        </p:nvSpPr>
        <p:spPr>
          <a:xfrm>
            <a:off x="6486042" y="14922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うなじ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4,500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48" name="object 3">
            <a:extLst>
              <a:ext uri="{FF2B5EF4-FFF2-40B4-BE49-F238E27FC236}">
                <a16:creationId xmlns:a16="http://schemas.microsoft.com/office/drawing/2014/main" id="{D2C9E278-F4C9-3E03-79B8-629A4C6CE7A6}"/>
              </a:ext>
            </a:extLst>
          </p:cNvPr>
          <p:cNvSpPr txBox="1"/>
          <p:nvPr/>
        </p:nvSpPr>
        <p:spPr>
          <a:xfrm>
            <a:off x="6432042" y="2041165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背中全体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0" name="object 3">
            <a:extLst>
              <a:ext uri="{FF2B5EF4-FFF2-40B4-BE49-F238E27FC236}">
                <a16:creationId xmlns:a16="http://schemas.microsoft.com/office/drawing/2014/main" id="{54900565-CC00-94CC-1B2D-FFD417AAD7C0}"/>
              </a:ext>
            </a:extLst>
          </p:cNvPr>
          <p:cNvSpPr txBox="1"/>
          <p:nvPr/>
        </p:nvSpPr>
        <p:spPr>
          <a:xfrm>
            <a:off x="6486042" y="28638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腰全体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1" name="object 3">
            <a:extLst>
              <a:ext uri="{FF2B5EF4-FFF2-40B4-BE49-F238E27FC236}">
                <a16:creationId xmlns:a16="http://schemas.microsoft.com/office/drawing/2014/main" id="{89947CC8-F171-D222-44F3-4C021F2E0A23}"/>
              </a:ext>
            </a:extLst>
          </p:cNvPr>
          <p:cNvSpPr txBox="1"/>
          <p:nvPr/>
        </p:nvSpPr>
        <p:spPr>
          <a:xfrm>
            <a:off x="6486042" y="34734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ヒップ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6,000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(L)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3" name="object 3">
            <a:extLst>
              <a:ext uri="{FF2B5EF4-FFF2-40B4-BE49-F238E27FC236}">
                <a16:creationId xmlns:a16="http://schemas.microsoft.com/office/drawing/2014/main" id="{1C280A44-0F54-306A-C5DE-99E67D3C3CAB}"/>
              </a:ext>
            </a:extLst>
          </p:cNvPr>
          <p:cNvSpPr txBox="1"/>
          <p:nvPr/>
        </p:nvSpPr>
        <p:spPr>
          <a:xfrm>
            <a:off x="297480" y="1797050"/>
            <a:ext cx="936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両ワキ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4" name="object 3">
            <a:extLst>
              <a:ext uri="{FF2B5EF4-FFF2-40B4-BE49-F238E27FC236}">
                <a16:creationId xmlns:a16="http://schemas.microsoft.com/office/drawing/2014/main" id="{29B19071-32A1-361E-0BC3-3F08D2CA40D1}"/>
              </a:ext>
            </a:extLst>
          </p:cNvPr>
          <p:cNvSpPr txBox="1"/>
          <p:nvPr/>
        </p:nvSpPr>
        <p:spPr>
          <a:xfrm>
            <a:off x="243480" y="2345965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両ひじ上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4,500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5" name="object 3">
            <a:extLst>
              <a:ext uri="{FF2B5EF4-FFF2-40B4-BE49-F238E27FC236}">
                <a16:creationId xmlns:a16="http://schemas.microsoft.com/office/drawing/2014/main" id="{98815991-9C86-1B4F-21AE-CB811BBFDD73}"/>
              </a:ext>
            </a:extLst>
          </p:cNvPr>
          <p:cNvSpPr txBox="1"/>
          <p:nvPr/>
        </p:nvSpPr>
        <p:spPr>
          <a:xfrm>
            <a:off x="243480" y="3168650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両ひじ下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4,500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(M)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6" name="object 3">
            <a:extLst>
              <a:ext uri="{FF2B5EF4-FFF2-40B4-BE49-F238E27FC236}">
                <a16:creationId xmlns:a16="http://schemas.microsoft.com/office/drawing/2014/main" id="{EB355C0B-C122-06A0-B513-AD272527FD33}"/>
              </a:ext>
            </a:extLst>
          </p:cNvPr>
          <p:cNvSpPr txBox="1"/>
          <p:nvPr/>
        </p:nvSpPr>
        <p:spPr>
          <a:xfrm>
            <a:off x="243480" y="4022365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手の指甲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57" name="object 3">
            <a:extLst>
              <a:ext uri="{FF2B5EF4-FFF2-40B4-BE49-F238E27FC236}">
                <a16:creationId xmlns:a16="http://schemas.microsoft.com/office/drawing/2014/main" id="{B42ADE2E-AA18-9CC7-AE95-0F5FAB93F005}"/>
              </a:ext>
            </a:extLst>
          </p:cNvPr>
          <p:cNvSpPr txBox="1"/>
          <p:nvPr/>
        </p:nvSpPr>
        <p:spPr>
          <a:xfrm>
            <a:off x="243480" y="6308365"/>
            <a:ext cx="1044000" cy="365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400" b="1" spc="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足の指甲</a:t>
            </a:r>
            <a:r>
              <a:rPr sz="1275" b="1" spc="67" baseline="6535" dirty="0">
                <a:solidFill>
                  <a:srgbClr val="58595B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3,000</a:t>
            </a:r>
          </a:p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US" sz="1100" spc="5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(S)</a:t>
            </a:r>
            <a:endParaRPr sz="110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87BDE68-8EE4-4BD6-818D-770029E11331}"/>
              </a:ext>
            </a:extLst>
          </p:cNvPr>
          <p:cNvGrpSpPr/>
          <p:nvPr/>
        </p:nvGrpSpPr>
        <p:grpSpPr>
          <a:xfrm>
            <a:off x="960909" y="508842"/>
            <a:ext cx="5772342" cy="6480000"/>
            <a:chOff x="1136126" y="361766"/>
            <a:chExt cx="5772342" cy="6480000"/>
          </a:xfrm>
        </p:grpSpPr>
        <p:pic>
          <p:nvPicPr>
            <p:cNvPr id="5" name="図 4" descr="人, 立つ, ポーズ, 男 が含まれている画像&#10;&#10;自動的に生成された説明">
              <a:extLst>
                <a:ext uri="{FF2B5EF4-FFF2-40B4-BE49-F238E27FC236}">
                  <a16:creationId xmlns:a16="http://schemas.microsoft.com/office/drawing/2014/main" id="{287687C7-4E81-829D-993B-715DFA3858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976"/>
            <a:stretch/>
          </p:blipFill>
          <p:spPr>
            <a:xfrm>
              <a:off x="1136126" y="361766"/>
              <a:ext cx="2592000" cy="6480000"/>
            </a:xfrm>
            <a:prstGeom prst="rect">
              <a:avLst/>
            </a:prstGeom>
          </p:spPr>
        </p:pic>
        <p:pic>
          <p:nvPicPr>
            <p:cNvPr id="14" name="図 13" descr="人, 立つ, ポーズ, 男 が含まれている画像&#10;&#10;自動的に生成された説明">
              <a:extLst>
                <a:ext uri="{FF2B5EF4-FFF2-40B4-BE49-F238E27FC236}">
                  <a16:creationId xmlns:a16="http://schemas.microsoft.com/office/drawing/2014/main" id="{2CC3E34E-96BB-3041-DBEB-1784ED4046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977"/>
            <a:stretch/>
          </p:blipFill>
          <p:spPr>
            <a:xfrm>
              <a:off x="4316468" y="361766"/>
              <a:ext cx="2592000" cy="6480000"/>
            </a:xfrm>
            <a:prstGeom prst="rect">
              <a:avLst/>
            </a:prstGeom>
          </p:spPr>
        </p:pic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7E8CB6AB-A6F7-A492-0596-8E51FC403667}"/>
              </a:ext>
            </a:extLst>
          </p:cNvPr>
          <p:cNvGrpSpPr/>
          <p:nvPr/>
        </p:nvGrpSpPr>
        <p:grpSpPr>
          <a:xfrm>
            <a:off x="-661302" y="7477072"/>
            <a:ext cx="8138687" cy="2700000"/>
            <a:chOff x="-412006" y="7517058"/>
            <a:chExt cx="8138687" cy="270000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8B9838B9-8667-4190-86F2-7ACDDA0195AA}"/>
                </a:ext>
              </a:extLst>
            </p:cNvPr>
            <p:cNvGrpSpPr/>
            <p:nvPr/>
          </p:nvGrpSpPr>
          <p:grpSpPr>
            <a:xfrm>
              <a:off x="2265558" y="8537831"/>
              <a:ext cx="1992342" cy="1359516"/>
              <a:chOff x="1868303" y="8839017"/>
              <a:chExt cx="1992342" cy="1359516"/>
            </a:xfrm>
          </p:grpSpPr>
          <p:sp>
            <p:nvSpPr>
              <p:cNvPr id="41" name="object 27">
                <a:extLst>
                  <a:ext uri="{FF2B5EF4-FFF2-40B4-BE49-F238E27FC236}">
                    <a16:creationId xmlns:a16="http://schemas.microsoft.com/office/drawing/2014/main" id="{AFBF5BF6-037F-4339-B6B5-7802E4386A6B}"/>
                  </a:ext>
                </a:extLst>
              </p:cNvPr>
              <p:cNvSpPr txBox="1"/>
              <p:nvPr/>
            </p:nvSpPr>
            <p:spPr>
              <a:xfrm>
                <a:off x="1874176" y="9076552"/>
                <a:ext cx="1734469" cy="18338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1100" b="1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頬　　　　　　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￥</a:t>
                </a:r>
                <a:r>
                  <a:rPr lang="en-US" altLang="ja-JP"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3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,000</a:t>
                </a:r>
                <a:r>
                  <a:rPr lang="en-US" sz="1100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(S)</a:t>
                </a:r>
                <a:endParaRPr sz="1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endParaRPr>
              </a:p>
            </p:txBody>
          </p:sp>
          <p:sp>
            <p:nvSpPr>
              <p:cNvPr id="43" name="object 27">
                <a:extLst>
                  <a:ext uri="{FF2B5EF4-FFF2-40B4-BE49-F238E27FC236}">
                    <a16:creationId xmlns:a16="http://schemas.microsoft.com/office/drawing/2014/main" id="{D998AF5F-AA2E-45CA-8C52-3DB9DFD1680A}"/>
                  </a:ext>
                </a:extLst>
              </p:cNvPr>
              <p:cNvSpPr txBox="1"/>
              <p:nvPr/>
            </p:nvSpPr>
            <p:spPr>
              <a:xfrm>
                <a:off x="1874177" y="8839017"/>
                <a:ext cx="1834836" cy="18338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1100" b="1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おでこ　　　　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￥</a:t>
                </a:r>
                <a:r>
                  <a:rPr lang="en-US" altLang="ja-JP"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3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,000</a:t>
                </a:r>
                <a:r>
                  <a:rPr lang="en-US" sz="1100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(S)</a:t>
                </a:r>
                <a:endParaRPr sz="1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endParaRPr>
              </a:p>
            </p:txBody>
          </p:sp>
          <p:sp>
            <p:nvSpPr>
              <p:cNvPr id="45" name="object 27">
                <a:extLst>
                  <a:ext uri="{FF2B5EF4-FFF2-40B4-BE49-F238E27FC236}">
                    <a16:creationId xmlns:a16="http://schemas.microsoft.com/office/drawing/2014/main" id="{4B6E9211-9E4A-4DCA-ACE8-3A6D26DC984F}"/>
                  </a:ext>
                </a:extLst>
              </p:cNvPr>
              <p:cNvSpPr txBox="1"/>
              <p:nvPr/>
            </p:nvSpPr>
            <p:spPr>
              <a:xfrm>
                <a:off x="1874177" y="9311762"/>
                <a:ext cx="1799270" cy="18338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1100" b="1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口周り　　　　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￥</a:t>
                </a:r>
                <a:r>
                  <a:rPr lang="en-US" altLang="ja-JP"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3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,000</a:t>
                </a:r>
                <a:r>
                  <a:rPr lang="en-US" sz="1100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(S)</a:t>
                </a:r>
                <a:endParaRPr sz="1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endParaRPr>
              </a:p>
            </p:txBody>
          </p:sp>
          <p:sp>
            <p:nvSpPr>
              <p:cNvPr id="47" name="object 27">
                <a:extLst>
                  <a:ext uri="{FF2B5EF4-FFF2-40B4-BE49-F238E27FC236}">
                    <a16:creationId xmlns:a16="http://schemas.microsoft.com/office/drawing/2014/main" id="{42E650CA-3B59-4711-AB47-3BF44EA072A5}"/>
                  </a:ext>
                </a:extLst>
              </p:cNvPr>
              <p:cNvSpPr txBox="1"/>
              <p:nvPr/>
            </p:nvSpPr>
            <p:spPr>
              <a:xfrm>
                <a:off x="1868303" y="10015149"/>
                <a:ext cx="1840710" cy="18338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1100" b="1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あご裏～首　　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￥</a:t>
                </a:r>
                <a:r>
                  <a:rPr lang="en-US" altLang="ja-JP"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3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,000</a:t>
                </a:r>
                <a:r>
                  <a:rPr lang="en-US" sz="1100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(S)</a:t>
                </a:r>
                <a:endParaRPr sz="1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endParaRPr>
              </a:p>
            </p:txBody>
          </p:sp>
          <p:sp>
            <p:nvSpPr>
              <p:cNvPr id="66" name="object 27">
                <a:extLst>
                  <a:ext uri="{FF2B5EF4-FFF2-40B4-BE49-F238E27FC236}">
                    <a16:creationId xmlns:a16="http://schemas.microsoft.com/office/drawing/2014/main" id="{6A03797A-06E8-47CC-808C-5EDA6DA49651}"/>
                  </a:ext>
                </a:extLst>
              </p:cNvPr>
              <p:cNvSpPr txBox="1"/>
              <p:nvPr/>
            </p:nvSpPr>
            <p:spPr>
              <a:xfrm>
                <a:off x="1874176" y="9776956"/>
                <a:ext cx="1986469" cy="18338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1100" b="1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フェイスライン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￥</a:t>
                </a:r>
                <a:r>
                  <a:rPr lang="en-US" altLang="ja-JP"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3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,000</a:t>
                </a:r>
                <a:r>
                  <a:rPr lang="en-US" sz="1100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(S)</a:t>
                </a:r>
                <a:endParaRPr sz="1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endParaRPr>
              </a:p>
            </p:txBody>
          </p:sp>
          <p:sp>
            <p:nvSpPr>
              <p:cNvPr id="36" name="object 27">
                <a:extLst>
                  <a:ext uri="{FF2B5EF4-FFF2-40B4-BE49-F238E27FC236}">
                    <a16:creationId xmlns:a16="http://schemas.microsoft.com/office/drawing/2014/main" id="{7C417DE8-AFC9-4688-A152-36932D951D31}"/>
                  </a:ext>
                </a:extLst>
              </p:cNvPr>
              <p:cNvSpPr txBox="1"/>
              <p:nvPr/>
            </p:nvSpPr>
            <p:spPr>
              <a:xfrm>
                <a:off x="1868303" y="9544359"/>
                <a:ext cx="1805144" cy="183384"/>
              </a:xfrm>
              <a:prstGeom prst="rect">
                <a:avLst/>
              </a:prstGeom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ja-JP" altLang="en-US" sz="1100" b="1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あご　　　　　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￥</a:t>
                </a:r>
                <a:r>
                  <a:rPr lang="en-US" altLang="ja-JP"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3</a:t>
                </a:r>
                <a:r>
                  <a:rPr sz="1100" b="1" spc="-15" dirty="0">
                    <a:solidFill>
                      <a:srgbClr val="C13B2E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,000</a:t>
                </a:r>
                <a:r>
                  <a:rPr lang="en-US" sz="1100" spc="-15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Meiryo"/>
                  </a:rPr>
                  <a:t>(S)</a:t>
                </a:r>
                <a:endParaRPr sz="1100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endParaRPr>
              </a:p>
            </p:txBody>
          </p:sp>
        </p:grpSp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4BE29B6D-F832-0068-87FF-1969DB9C16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12006" y="7517058"/>
              <a:ext cx="3597919" cy="2700000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3C9B148B-F20F-ADD2-F238-B8562C7A6EFB}"/>
                </a:ext>
              </a:extLst>
            </p:cNvPr>
            <p:cNvSpPr/>
            <p:nvPr/>
          </p:nvSpPr>
          <p:spPr>
            <a:xfrm>
              <a:off x="4126681" y="8321865"/>
              <a:ext cx="3600000" cy="1800000"/>
            </a:xfrm>
            <a:prstGeom prst="rect">
              <a:avLst/>
            </a:prstGeom>
            <a:solidFill>
              <a:srgbClr val="DCE6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07E2079F-71D8-7BDD-2D81-9BA1AF06AC00}"/>
                </a:ext>
              </a:extLst>
            </p:cNvPr>
            <p:cNvSpPr/>
            <p:nvPr/>
          </p:nvSpPr>
          <p:spPr>
            <a:xfrm>
              <a:off x="4126681" y="7612250"/>
              <a:ext cx="3600000" cy="720000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B0CE3BB9-1608-A96F-7005-ED5E1DC4E37F}"/>
                </a:ext>
              </a:extLst>
            </p:cNvPr>
            <p:cNvSpPr txBox="1"/>
            <p:nvPr/>
          </p:nvSpPr>
          <p:spPr>
            <a:xfrm>
              <a:off x="4576681" y="7741418"/>
              <a:ext cx="2700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dirty="0">
                  <a:solidFill>
                    <a:schemeClr val="bg1"/>
                  </a:solidFill>
                  <a:latin typeface="HGｺﾞｼｯｸE" panose="020B0909000000000000" pitchFamily="49" charset="-128"/>
                  <a:ea typeface="HGｺﾞｼｯｸE" panose="020B0909000000000000" pitchFamily="49" charset="-128"/>
                </a:rPr>
                <a:t>SET MENU</a:t>
              </a:r>
              <a:endParaRPr kumimoji="1" lang="ja-JP" altLang="en-US" sz="1200" dirty="0">
                <a:solidFill>
                  <a:schemeClr val="bg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330CD517-23F5-2915-60B6-F907ADC57C4F}"/>
                </a:ext>
              </a:extLst>
            </p:cNvPr>
            <p:cNvSpPr txBox="1"/>
            <p:nvPr/>
          </p:nvSpPr>
          <p:spPr>
            <a:xfrm>
              <a:off x="4308793" y="8406257"/>
              <a:ext cx="32760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1200"/>
                </a:spcBef>
                <a:spcAft>
                  <a:spcPts val="1200"/>
                </a:spcAft>
              </a:pPr>
              <a:r>
                <a:rPr lang="ja-JP" altLang="en-US" sz="2000" b="1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ヒゲ</a:t>
              </a:r>
              <a:r>
                <a:rPr kumimoji="1" lang="ja-JP" altLang="en-US" sz="2000" b="1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セット　　     </a:t>
              </a:r>
              <a:r>
                <a:rPr lang="ja-JP" altLang="en-US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altLang="ja-JP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9,980</a:t>
              </a:r>
            </a:p>
            <a:p>
              <a:pPr>
                <a:spcBef>
                  <a:spcPts val="1200"/>
                </a:spcBef>
                <a:spcAft>
                  <a:spcPts val="1200"/>
                </a:spcAft>
              </a:pPr>
              <a:r>
                <a:rPr lang="ja-JP" altLang="en-US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全身脱毛</a:t>
              </a:r>
              <a:r>
                <a:rPr lang="en-US" altLang="ja-JP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</a:t>
              </a:r>
              <a:r>
                <a:rPr lang="ja-JP" altLang="en-US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顔除く</a:t>
              </a:r>
              <a:r>
                <a:rPr lang="en-US" altLang="ja-JP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)</a:t>
              </a:r>
              <a:r>
                <a:rPr lang="ja-JP" altLang="en-US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 ￥</a:t>
              </a:r>
              <a:r>
                <a:rPr lang="en-US" altLang="ja-JP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25,000</a:t>
              </a:r>
            </a:p>
            <a:p>
              <a:pPr>
                <a:spcBef>
                  <a:spcPts val="1200"/>
                </a:spcBef>
                <a:spcAft>
                  <a:spcPts val="1200"/>
                </a:spcAft>
              </a:pPr>
              <a:r>
                <a:rPr lang="ja-JP" altLang="en-US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全身脱毛</a:t>
              </a:r>
              <a:r>
                <a:rPr lang="en-US" altLang="ja-JP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(</a:t>
              </a:r>
              <a:r>
                <a:rPr lang="ja-JP" altLang="en-US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顔込み</a:t>
              </a:r>
              <a:r>
                <a:rPr lang="en-US" altLang="ja-JP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)</a:t>
              </a:r>
              <a:r>
                <a:rPr lang="ja-JP" altLang="en-US" sz="2000" b="1" spc="-15" dirty="0">
                  <a:solidFill>
                    <a:srgbClr val="C13B2E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 </a:t>
              </a:r>
              <a:r>
                <a:rPr lang="ja-JP" altLang="en-US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￥</a:t>
              </a:r>
              <a:r>
                <a:rPr lang="en-US" altLang="ja-JP" sz="2000" b="1" spc="-15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Meiryo"/>
                </a:rPr>
                <a:t>32,500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7E05FD76-DD90-35D8-A92E-2530E83F7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939576"/>
              </p:ext>
            </p:extLst>
          </p:nvPr>
        </p:nvGraphicFramePr>
        <p:xfrm>
          <a:off x="307402" y="573634"/>
          <a:ext cx="7178798" cy="5351867"/>
        </p:xfrm>
        <a:graphic>
          <a:graphicData uri="http://schemas.openxmlformats.org/drawingml/2006/table">
            <a:tbl>
              <a:tblPr/>
              <a:tblGrid>
                <a:gridCol w="1500653">
                  <a:extLst>
                    <a:ext uri="{9D8B030D-6E8A-4147-A177-3AD203B41FA5}">
                      <a16:colId xmlns:a16="http://schemas.microsoft.com/office/drawing/2014/main" val="1712835069"/>
                    </a:ext>
                  </a:extLst>
                </a:gridCol>
                <a:gridCol w="1135629">
                  <a:extLst>
                    <a:ext uri="{9D8B030D-6E8A-4147-A177-3AD203B41FA5}">
                      <a16:colId xmlns:a16="http://schemas.microsoft.com/office/drawing/2014/main" val="2736885715"/>
                    </a:ext>
                  </a:extLst>
                </a:gridCol>
                <a:gridCol w="1135629">
                  <a:extLst>
                    <a:ext uri="{9D8B030D-6E8A-4147-A177-3AD203B41FA5}">
                      <a16:colId xmlns:a16="http://schemas.microsoft.com/office/drawing/2014/main" val="463646389"/>
                    </a:ext>
                  </a:extLst>
                </a:gridCol>
                <a:gridCol w="1135629">
                  <a:extLst>
                    <a:ext uri="{9D8B030D-6E8A-4147-A177-3AD203B41FA5}">
                      <a16:colId xmlns:a16="http://schemas.microsoft.com/office/drawing/2014/main" val="2715733595"/>
                    </a:ext>
                  </a:extLst>
                </a:gridCol>
                <a:gridCol w="1135629">
                  <a:extLst>
                    <a:ext uri="{9D8B030D-6E8A-4147-A177-3AD203B41FA5}">
                      <a16:colId xmlns:a16="http://schemas.microsoft.com/office/drawing/2014/main" val="533543597"/>
                    </a:ext>
                  </a:extLst>
                </a:gridCol>
                <a:gridCol w="1135629">
                  <a:extLst>
                    <a:ext uri="{9D8B030D-6E8A-4147-A177-3AD203B41FA5}">
                      <a16:colId xmlns:a16="http://schemas.microsoft.com/office/drawing/2014/main" val="2784358215"/>
                    </a:ext>
                  </a:extLst>
                </a:gridCol>
              </a:tblGrid>
              <a:tr h="31927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初回お試し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  <a:r>
                        <a:rPr lang="ja-JP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lang="ja-JP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</a:t>
                      </a:r>
                      <a:r>
                        <a:rPr lang="ja-JP" alt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535999"/>
                  </a:ext>
                </a:extLst>
              </a:tr>
              <a:tr h="2801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</a:t>
                      </a:r>
                      <a:r>
                        <a:rPr lang="ja-JP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パーツ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1,500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17,100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32,400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45,900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596007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995146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2,850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2,700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2,550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507981"/>
                  </a:ext>
                </a:extLst>
              </a:tr>
              <a:tr h="2801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M</a:t>
                      </a:r>
                      <a: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パーツ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2,250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25,650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48,600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68,850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77225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 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 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868437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4,275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4,050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3,825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939221"/>
                  </a:ext>
                </a:extLst>
              </a:tr>
              <a:tr h="2801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L</a:t>
                      </a:r>
                      <a: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パーツ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3,000</a:t>
                      </a:r>
                      <a:b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34,200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64,800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91,800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855291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667527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5,700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5,400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5,100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616461"/>
                  </a:ext>
                </a:extLst>
              </a:tr>
              <a:tr h="2801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ヒゲセット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4,990</a:t>
                      </a:r>
                      <a:b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9,980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56,886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107,784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152,694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307369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470367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9,481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8,982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8,483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9463"/>
                  </a:ext>
                </a:extLst>
              </a:tr>
              <a:tr h="2801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全身脱毛</a:t>
                      </a:r>
                      <a:b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顔除く</a:t>
                      </a:r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12,500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142,500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270,000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382,500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50895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905623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23,750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22,500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21,250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900"/>
                  </a:ext>
                </a:extLst>
              </a:tr>
              <a:tr h="2801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全身脱毛</a:t>
                      </a:r>
                      <a:b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ja-JP" alt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顔込み</a:t>
                      </a:r>
                      <a:r>
                        <a:rPr lang="en-US" altLang="ja-JP" sz="17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16,250</a:t>
                      </a:r>
                      <a:b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</a:b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32,500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185,250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351,000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497,250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707979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15%OFF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827103"/>
                  </a:ext>
                </a:extLst>
              </a:tr>
              <a:tr h="2793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30,875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29,250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　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27,625</a:t>
                      </a:r>
                    </a:p>
                  </a:txBody>
                  <a:tcPr marL="4944" marR="4944" marT="4944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488182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BEB713B-A8DE-E57D-4746-71054F67037C}"/>
              </a:ext>
            </a:extLst>
          </p:cNvPr>
          <p:cNvSpPr txBox="1"/>
          <p:nvPr/>
        </p:nvSpPr>
        <p:spPr>
          <a:xfrm>
            <a:off x="286200" y="6236971"/>
            <a:ext cx="7200000" cy="1800000"/>
          </a:xfrm>
          <a:prstGeom prst="rect">
            <a:avLst/>
          </a:prstGeom>
          <a:solidFill>
            <a:srgbClr val="DCE6F2"/>
          </a:solidFill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</a:t>
            </a:r>
            <a:endParaRPr lang="en-US" altLang="ja-JP" sz="1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object 18">
            <a:extLst>
              <a:ext uri="{FF2B5EF4-FFF2-40B4-BE49-F238E27FC236}">
                <a16:creationId xmlns:a16="http://schemas.microsoft.com/office/drawing/2014/main" id="{7E987593-AE80-46B8-ACC0-14EC28C0449C}"/>
              </a:ext>
            </a:extLst>
          </p:cNvPr>
          <p:cNvSpPr txBox="1"/>
          <p:nvPr/>
        </p:nvSpPr>
        <p:spPr>
          <a:xfrm>
            <a:off x="2044688" y="130805"/>
            <a:ext cx="3564000" cy="26289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ja-JP" altLang="en-US" sz="1600" b="1" spc="30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"/>
              </a:rPr>
              <a:t>メンズセット・コースメニュー表</a:t>
            </a:r>
            <a:endParaRPr lang="en-US" altLang="ja-JP" sz="1600" b="1" spc="30" dirty="0">
              <a:latin typeface="游ゴシック" panose="020B0400000000000000" pitchFamily="50" charset="-128"/>
              <a:ea typeface="游ゴシック" panose="020B0400000000000000" pitchFamily="50" charset="-128"/>
              <a:cs typeface="Meiryo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6CA06C1-9567-41D3-9320-3A5F5AB540CD}"/>
              </a:ext>
            </a:extLst>
          </p:cNvPr>
          <p:cNvSpPr txBox="1"/>
          <p:nvPr/>
        </p:nvSpPr>
        <p:spPr>
          <a:xfrm>
            <a:off x="2878199" y="8348446"/>
            <a:ext cx="2016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ジュニア・学生割引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DBB17A2-CD63-4593-95DD-B636F2D32FD2}"/>
              </a:ext>
            </a:extLst>
          </p:cNvPr>
          <p:cNvSpPr txBox="1"/>
          <p:nvPr/>
        </p:nvSpPr>
        <p:spPr>
          <a:xfrm>
            <a:off x="286200" y="8787110"/>
            <a:ext cx="7200000" cy="1800000"/>
          </a:xfrm>
          <a:prstGeom prst="rect">
            <a:avLst/>
          </a:prstGeom>
          <a:solidFill>
            <a:srgbClr val="DCE6F2"/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72FB91-9A4E-74D3-4BB6-B810891B0ED8}"/>
              </a:ext>
            </a:extLst>
          </p:cNvPr>
          <p:cNvSpPr txBox="1"/>
          <p:nvPr/>
        </p:nvSpPr>
        <p:spPr>
          <a:xfrm>
            <a:off x="5038200" y="10642969"/>
            <a:ext cx="2448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価格は全て税抜き表示となります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4B3593-24D9-316D-A5D2-955C9DA3DC90}"/>
              </a:ext>
            </a:extLst>
          </p:cNvPr>
          <p:cNvSpPr txBox="1"/>
          <p:nvPr/>
        </p:nvSpPr>
        <p:spPr>
          <a:xfrm>
            <a:off x="1510200" y="6244419"/>
            <a:ext cx="4752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  </a:t>
            </a:r>
            <a:r>
              <a:rPr kumimoji="1"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来店毎の</a:t>
            </a:r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都度お支払い</a:t>
            </a:r>
            <a:endParaRPr kumimoji="1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  </a:t>
            </a:r>
            <a:r>
              <a:rPr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回あたりの料金が５％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kumimoji="1"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 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回あたりの料金が１０％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  <a:endParaRPr kumimoji="1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18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kumimoji="1" lang="ja-JP" altLang="en-US" sz="2000" spc="-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 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回あたりの料金が１５％</a:t>
            </a:r>
            <a:r>
              <a:rPr lang="en-US" altLang="ja-JP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DB5034-FBF9-DD0D-431D-192F88EF8EEC}"/>
              </a:ext>
            </a:extLst>
          </p:cNvPr>
          <p:cNvSpPr txBox="1"/>
          <p:nvPr/>
        </p:nvSpPr>
        <p:spPr>
          <a:xfrm>
            <a:off x="1468688" y="8862229"/>
            <a:ext cx="4716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小学生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１０歳以上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・・・大人料金の５０％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中学生　　　　　   ・・・大人料金の３０％</a:t>
            </a:r>
            <a:r>
              <a:rPr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高校生　　　　　   ・・・大人料金の２０％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専門学生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/</a:t>
            </a:r>
            <a:r>
              <a:rPr kumimoji="1" lang="ja-JP" altLang="en-US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大学生　 ・・・大人料金の１０％</a:t>
            </a:r>
            <a:r>
              <a:rPr kumimoji="1" lang="en-US" altLang="ja-JP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OFF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0791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2394</TotalTime>
  <Words>1046</Words>
  <Application>Microsoft Office PowerPoint</Application>
  <PresentationFormat>ユーザー設定</PresentationFormat>
  <Paragraphs>287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HGｺﾞｼｯｸE</vt:lpstr>
      <vt:lpstr>Meiryo</vt:lpstr>
      <vt:lpstr>游ゴシック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料金表</dc:title>
  <dc:creator>磯部</dc:creator>
  <cp:lastModifiedBy>山田 悠翔</cp:lastModifiedBy>
  <cp:revision>62</cp:revision>
  <dcterms:created xsi:type="dcterms:W3CDTF">2019-10-15T06:56:32Z</dcterms:created>
  <dcterms:modified xsi:type="dcterms:W3CDTF">2023-05-02T02:06:18Z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2019-10-15T00:00:00Z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2019-10-15T00:00:00Z</vt:filetime>
  </property>
</Properties>
</file>