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7" r:id="rId8"/>
    <p:sldId id="266" r:id="rId9"/>
    <p:sldId id="268" r:id="rId10"/>
    <p:sldId id="269" r:id="rId11"/>
    <p:sldId id="264" r:id="rId12"/>
    <p:sldId id="263" r:id="rId13"/>
    <p:sldId id="262" r:id="rId14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4831"/>
    <a:srgbClr val="513323"/>
    <a:srgbClr val="46332E"/>
    <a:srgbClr val="45332F"/>
    <a:srgbClr val="482400"/>
    <a:srgbClr val="663300"/>
    <a:srgbClr val="2720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31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8596-5F09-49A6-A3E9-0102D00B1B99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3F32-28BF-4AD3-A914-0451E31110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3583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8596-5F09-49A6-A3E9-0102D00B1B99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3F32-28BF-4AD3-A914-0451E31110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9924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8596-5F09-49A6-A3E9-0102D00B1B99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3F32-28BF-4AD3-A914-0451E31110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8749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8596-5F09-49A6-A3E9-0102D00B1B99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3F32-28BF-4AD3-A914-0451E31110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60126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8596-5F09-49A6-A3E9-0102D00B1B99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3F32-28BF-4AD3-A914-0451E31110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5919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8596-5F09-49A6-A3E9-0102D00B1B99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3F32-28BF-4AD3-A914-0451E31110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0931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8596-5F09-49A6-A3E9-0102D00B1B99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3F32-28BF-4AD3-A914-0451E31110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21994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8596-5F09-49A6-A3E9-0102D00B1B99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3F32-28BF-4AD3-A914-0451E31110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99681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8596-5F09-49A6-A3E9-0102D00B1B99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3F32-28BF-4AD3-A914-0451E31110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1613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8596-5F09-49A6-A3E9-0102D00B1B99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3F32-28BF-4AD3-A914-0451E31110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1006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68596-5F09-49A6-A3E9-0102D00B1B99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C3F32-28BF-4AD3-A914-0451E31110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993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A68596-5F09-49A6-A3E9-0102D00B1B99}" type="datetimeFigureOut">
              <a:rPr kumimoji="1" lang="ja-JP" altLang="en-US" smtClean="0"/>
              <a:t>2024/11/21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47C3F32-28BF-4AD3-A914-0451E31110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56551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4CFC8D6-D31B-BC53-85BD-B039039EA540}"/>
              </a:ext>
            </a:extLst>
          </p:cNvPr>
          <p:cNvGrpSpPr/>
          <p:nvPr/>
        </p:nvGrpSpPr>
        <p:grpSpPr>
          <a:xfrm>
            <a:off x="0" y="0"/>
            <a:ext cx="6858000" cy="9906000"/>
            <a:chOff x="0" y="0"/>
            <a:chExt cx="6858000" cy="9906000"/>
          </a:xfrm>
        </p:grpSpPr>
        <p:pic>
          <p:nvPicPr>
            <p:cNvPr id="5" name="図 4" descr="バナナの花&#10;&#10;自動的に生成された説明">
              <a:extLst>
                <a:ext uri="{FF2B5EF4-FFF2-40B4-BE49-F238E27FC236}">
                  <a16:creationId xmlns:a16="http://schemas.microsoft.com/office/drawing/2014/main" id="{7B410D39-BD5F-56A3-E9D2-960980BB0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8160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F709F886-ADB1-26D7-74F9-7C18EA3FF6A4}"/>
                </a:ext>
              </a:extLst>
            </p:cNvPr>
            <p:cNvSpPr/>
            <p:nvPr/>
          </p:nvSpPr>
          <p:spPr>
            <a:xfrm>
              <a:off x="0" y="4816046"/>
              <a:ext cx="6858000" cy="5089954"/>
            </a:xfrm>
            <a:prstGeom prst="rect">
              <a:avLst/>
            </a:prstGeom>
            <a:solidFill>
              <a:srgbClr val="2720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33317A81-58A4-AD90-22E8-DAC0B088F04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1" y="3939313"/>
            <a:ext cx="6154497" cy="1753466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CA804E4-EA16-F50B-80D2-6AF14F13FEF1}"/>
              </a:ext>
            </a:extLst>
          </p:cNvPr>
          <p:cNvSpPr txBox="1"/>
          <p:nvPr/>
        </p:nvSpPr>
        <p:spPr>
          <a:xfrm>
            <a:off x="1381803" y="5533125"/>
            <a:ext cx="40943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メニュー例</a:t>
            </a:r>
            <a:r>
              <a:rPr kumimoji="1" lang="en-US" altLang="ja-JP" sz="40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100</a:t>
            </a:r>
            <a:r>
              <a:rPr kumimoji="1" lang="ja-JP" altLang="en-US" sz="40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選</a:t>
            </a:r>
          </a:p>
        </p:txBody>
      </p:sp>
    </p:spTree>
    <p:extLst>
      <p:ext uri="{BB962C8B-B14F-4D97-AF65-F5344CB8AC3E}">
        <p14:creationId xmlns:p14="http://schemas.microsoft.com/office/powerpoint/2010/main" val="1615408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1074B-C43B-3C85-AF93-FCE043F7A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7F7D2E00-5091-E587-E64F-8FAF7B3D9E88}"/>
              </a:ext>
            </a:extLst>
          </p:cNvPr>
          <p:cNvGrpSpPr/>
          <p:nvPr/>
        </p:nvGrpSpPr>
        <p:grpSpPr>
          <a:xfrm>
            <a:off x="0" y="0"/>
            <a:ext cx="6858000" cy="9906000"/>
            <a:chOff x="0" y="0"/>
            <a:chExt cx="6858000" cy="9906000"/>
          </a:xfrm>
        </p:grpSpPr>
        <p:pic>
          <p:nvPicPr>
            <p:cNvPr id="5" name="図 4" descr="バナナの花&#10;&#10;自動的に生成された説明">
              <a:extLst>
                <a:ext uri="{FF2B5EF4-FFF2-40B4-BE49-F238E27FC236}">
                  <a16:creationId xmlns:a16="http://schemas.microsoft.com/office/drawing/2014/main" id="{69142344-ECC0-104C-9517-5DC5285E4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8160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7667E402-7C2D-F176-AEBA-7B0F87916B1A}"/>
                </a:ext>
              </a:extLst>
            </p:cNvPr>
            <p:cNvSpPr/>
            <p:nvPr/>
          </p:nvSpPr>
          <p:spPr>
            <a:xfrm>
              <a:off x="0" y="4816046"/>
              <a:ext cx="6858000" cy="5089954"/>
            </a:xfrm>
            <a:prstGeom prst="rect">
              <a:avLst/>
            </a:prstGeom>
            <a:solidFill>
              <a:srgbClr val="2720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7255A2B-58C5-A14A-342D-DAE8E7D75381}"/>
              </a:ext>
            </a:extLst>
          </p:cNvPr>
          <p:cNvSpPr/>
          <p:nvPr/>
        </p:nvSpPr>
        <p:spPr>
          <a:xfrm>
            <a:off x="439152" y="745529"/>
            <a:ext cx="5979695" cy="8458618"/>
          </a:xfrm>
          <a:prstGeom prst="rect">
            <a:avLst/>
          </a:prstGeom>
          <a:solidFill>
            <a:srgbClr val="7148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400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604E4460-791B-0679-6305-466437A2939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99" y="9204147"/>
            <a:ext cx="2625390" cy="7479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6AD1EBC-42FE-EAD6-3040-34ABCBF6029B}"/>
              </a:ext>
            </a:extLst>
          </p:cNvPr>
          <p:cNvSpPr txBox="1"/>
          <p:nvPr/>
        </p:nvSpPr>
        <p:spPr>
          <a:xfrm>
            <a:off x="2112018" y="164253"/>
            <a:ext cx="263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+mn-ea"/>
              </a:rPr>
              <a:t>CLEAR/SP-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+mn-ea"/>
              </a:rPr>
              <a:t>ef</a:t>
            </a:r>
            <a:endParaRPr kumimoji="1" lang="en-US" altLang="ja-JP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DC3E84E-94C7-7CC2-880C-E93018B66FDD}"/>
              </a:ext>
            </a:extLst>
          </p:cNvPr>
          <p:cNvSpPr txBox="1"/>
          <p:nvPr/>
        </p:nvSpPr>
        <p:spPr>
          <a:xfrm>
            <a:off x="435430" y="513261"/>
            <a:ext cx="5979695" cy="9818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600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71.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大人気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‼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うるつや顔脱毛＋高保湿パック</a:t>
            </a:r>
          </a:p>
          <a:p>
            <a:r>
              <a:rPr lang="ja-JP" altLang="en-US" sz="12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顔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脱毛→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Bio Cellulose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MoistMask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sz="12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72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夏休みの間に垢抜けよう！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顔脱毛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顔脱毛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600" b="1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73.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気になる鼻下の産毛もお任せ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鼻下単品脱毛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鼻下脱毛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74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むさ苦しさは卒業！清潔感のある美肌に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メンズヒゲ脱毛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ヒゲ脱毛</a:t>
            </a: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75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カミソリ負け＆青ヒゲから卒業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ヒゲ脱毛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600" b="1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76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朝の面倒な髭剃りから解放！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ヒゲ脱毛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77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第一印象を変える！上半身脱毛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(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ヒゲ脱毛含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ヒゲ脱毛＋背中＋脇＋胸＋腹＋肘上＋肘下</a:t>
            </a:r>
            <a:endParaRPr lang="en-US" altLang="ja-JP" sz="1600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78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人気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No.1】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効果重視の方におすすめ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‼︎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やるなら全身美肌脱毛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79.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お肌に優しい美肌脱毛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80.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乾燥知らずのマネキン肌へ！お持ち帰り高保水ジェルつき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【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全身脱毛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</a:t>
            </a:r>
          </a:p>
          <a:p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全身脱毛＋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Epi After Gel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プレゼント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400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198424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D1788-10ED-6EC2-C156-DB4C67531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19164FD-4105-9AF8-586C-C9505DFCD821}"/>
              </a:ext>
            </a:extLst>
          </p:cNvPr>
          <p:cNvGrpSpPr/>
          <p:nvPr/>
        </p:nvGrpSpPr>
        <p:grpSpPr>
          <a:xfrm>
            <a:off x="0" y="0"/>
            <a:ext cx="6858000" cy="9906000"/>
            <a:chOff x="0" y="0"/>
            <a:chExt cx="6858000" cy="9906000"/>
          </a:xfrm>
        </p:grpSpPr>
        <p:pic>
          <p:nvPicPr>
            <p:cNvPr id="5" name="図 4" descr="バナナの花&#10;&#10;自動的に生成された説明">
              <a:extLst>
                <a:ext uri="{FF2B5EF4-FFF2-40B4-BE49-F238E27FC236}">
                  <a16:creationId xmlns:a16="http://schemas.microsoft.com/office/drawing/2014/main" id="{DE480D88-254A-9AAE-5E63-E056A0A9F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8160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477CAAE6-B9E4-B7F0-56F3-619C36CDDC89}"/>
                </a:ext>
              </a:extLst>
            </p:cNvPr>
            <p:cNvSpPr/>
            <p:nvPr/>
          </p:nvSpPr>
          <p:spPr>
            <a:xfrm>
              <a:off x="0" y="4816046"/>
              <a:ext cx="6858000" cy="5089954"/>
            </a:xfrm>
            <a:prstGeom prst="rect">
              <a:avLst/>
            </a:prstGeom>
            <a:solidFill>
              <a:srgbClr val="2720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2356A3D-9A55-6935-C359-DA7AD8984822}"/>
              </a:ext>
            </a:extLst>
          </p:cNvPr>
          <p:cNvSpPr/>
          <p:nvPr/>
        </p:nvSpPr>
        <p:spPr>
          <a:xfrm>
            <a:off x="439152" y="745529"/>
            <a:ext cx="5979695" cy="8458618"/>
          </a:xfrm>
          <a:prstGeom prst="rect">
            <a:avLst/>
          </a:prstGeom>
          <a:solidFill>
            <a:srgbClr val="7148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79C0246D-4A53-D4E8-E09D-14C4BB7AB27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99" y="9204147"/>
            <a:ext cx="2625390" cy="747995"/>
          </a:xfrm>
          <a:prstGeom prst="rect">
            <a:avLst/>
          </a:prstGeom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F1E1A72-1E72-2D11-1E76-B72989AE9A56}"/>
              </a:ext>
            </a:extLst>
          </p:cNvPr>
          <p:cNvSpPr txBox="1"/>
          <p:nvPr/>
        </p:nvSpPr>
        <p:spPr>
          <a:xfrm>
            <a:off x="439152" y="934899"/>
            <a:ext cx="5979695" cy="8540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81.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夏までに毛穴レス全身脱毛</a:t>
            </a:r>
          </a:p>
          <a:p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全身脱毛</a:t>
            </a:r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sz="1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82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】OPEN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記念 〇月まで特別価格！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</a:p>
          <a:p>
            <a:endParaRPr lang="en-US" altLang="ja-JP" sz="1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83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あれ？まだ生えている！全身脱毛経験者限定 乗り換え割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</a:p>
          <a:p>
            <a:endParaRPr lang="en-US" altLang="ja-JP" sz="1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84.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思わず触れたくなるツルスベ肌実現！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 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or 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全メニュー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85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いつでも自信を持てる自分になろう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</a:p>
          <a:p>
            <a:endParaRPr lang="en-US" altLang="ja-JP" sz="1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86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春の新生活友達紹介割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!!【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紹介したくなる全身脱毛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  <a:endParaRPr lang="en-US" altLang="ja-JP" sz="1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sz="1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87.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お肌が見えにくい冬こそ脱毛</a:t>
            </a:r>
          </a:p>
          <a:p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全身脱毛</a:t>
            </a:r>
          </a:p>
          <a:p>
            <a:endParaRPr lang="en-US" altLang="ja-JP" sz="1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88.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丸ごと全身美肌脱毛</a:t>
            </a:r>
          </a:p>
          <a:p>
            <a:r>
              <a:rPr lang="ja-JP" altLang="en-US" sz="11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全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身脱毛</a:t>
            </a:r>
          </a:p>
          <a:p>
            <a:endParaRPr lang="en-US" altLang="ja-JP" sz="1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89.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ハイスピード脱毛</a:t>
            </a:r>
          </a:p>
          <a:p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全身脱毛</a:t>
            </a:r>
          </a:p>
          <a:p>
            <a:endParaRPr lang="en-US" altLang="ja-JP" sz="12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90.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チクチク軽減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‼︎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美肌脱毛</a:t>
            </a:r>
          </a:p>
          <a:p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全身脱毛</a:t>
            </a:r>
          </a:p>
          <a:p>
            <a:endParaRPr lang="en-US" altLang="ja-JP" sz="11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ja-JP" altLang="en-US" sz="1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6066970-2E99-79B8-826D-D0797C2BC575}"/>
              </a:ext>
            </a:extLst>
          </p:cNvPr>
          <p:cNvSpPr txBox="1"/>
          <p:nvPr/>
        </p:nvSpPr>
        <p:spPr>
          <a:xfrm>
            <a:off x="2053865" y="168691"/>
            <a:ext cx="2750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1"/>
                </a:solidFill>
                <a:latin typeface="+mn-ea"/>
              </a:rPr>
              <a:t>CLEAR/SP-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+mn-ea"/>
              </a:rPr>
              <a:t>ef</a:t>
            </a:r>
            <a:endParaRPr kumimoji="1" lang="en-US" altLang="ja-JP" sz="28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42672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DB443-E205-E4D0-DA22-0CC572497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B3D618D5-B383-A7CF-7FCC-2872A7E3CACA}"/>
              </a:ext>
            </a:extLst>
          </p:cNvPr>
          <p:cNvGrpSpPr/>
          <p:nvPr/>
        </p:nvGrpSpPr>
        <p:grpSpPr>
          <a:xfrm>
            <a:off x="16041" y="0"/>
            <a:ext cx="6858000" cy="9906000"/>
            <a:chOff x="0" y="0"/>
            <a:chExt cx="6858000" cy="9906000"/>
          </a:xfrm>
        </p:grpSpPr>
        <p:pic>
          <p:nvPicPr>
            <p:cNvPr id="5" name="図 4" descr="バナナの花&#10;&#10;自動的に生成された説明">
              <a:extLst>
                <a:ext uri="{FF2B5EF4-FFF2-40B4-BE49-F238E27FC236}">
                  <a16:creationId xmlns:a16="http://schemas.microsoft.com/office/drawing/2014/main" id="{1BB8C64B-5AE6-E0DD-90DD-230688A56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8160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7A38A133-2D9D-1ABF-006E-26BF78077873}"/>
                </a:ext>
              </a:extLst>
            </p:cNvPr>
            <p:cNvSpPr/>
            <p:nvPr/>
          </p:nvSpPr>
          <p:spPr>
            <a:xfrm>
              <a:off x="0" y="4816046"/>
              <a:ext cx="6858000" cy="5089954"/>
            </a:xfrm>
            <a:prstGeom prst="rect">
              <a:avLst/>
            </a:prstGeom>
            <a:solidFill>
              <a:srgbClr val="2720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653ACCBC-3824-1353-AF4C-EDCAF3BA908D}"/>
              </a:ext>
            </a:extLst>
          </p:cNvPr>
          <p:cNvSpPr/>
          <p:nvPr/>
        </p:nvSpPr>
        <p:spPr>
          <a:xfrm>
            <a:off x="439152" y="745529"/>
            <a:ext cx="5979695" cy="8458618"/>
          </a:xfrm>
          <a:prstGeom prst="rect">
            <a:avLst/>
          </a:prstGeom>
          <a:solidFill>
            <a:srgbClr val="7148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18361AE7-DBDC-3EA5-5199-7E0058BF850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99" y="9204147"/>
            <a:ext cx="2625390" cy="7479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BC2595D-689E-6A61-74D6-EB1D6D19CF1C}"/>
              </a:ext>
            </a:extLst>
          </p:cNvPr>
          <p:cNvSpPr txBox="1"/>
          <p:nvPr/>
        </p:nvSpPr>
        <p:spPr>
          <a:xfrm>
            <a:off x="2053865" y="154667"/>
            <a:ext cx="2750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chemeClr val="bg1"/>
                </a:solidFill>
                <a:latin typeface="+mn-ea"/>
              </a:rPr>
              <a:t>CLEAR/SP-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+mn-ea"/>
              </a:rPr>
              <a:t>ef</a:t>
            </a:r>
            <a:endParaRPr kumimoji="1" lang="en-US" altLang="ja-JP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95AB267-43DF-B9F0-02E2-F1220F30B133}"/>
              </a:ext>
            </a:extLst>
          </p:cNvPr>
          <p:cNvSpPr txBox="1"/>
          <p:nvPr/>
        </p:nvSpPr>
        <p:spPr>
          <a:xfrm>
            <a:off x="439152" y="1044908"/>
            <a:ext cx="599573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1C0540F2-63C8-CD5F-AFB4-0BE4B5D1369B}"/>
              </a:ext>
            </a:extLst>
          </p:cNvPr>
          <p:cNvSpPr txBox="1"/>
          <p:nvPr/>
        </p:nvSpPr>
        <p:spPr>
          <a:xfrm>
            <a:off x="455194" y="729462"/>
            <a:ext cx="5979695" cy="9048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91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まるごと全部うるツヤ肌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+Bio Cellulose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MoistMask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⁺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600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92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360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度脱毛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93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次の夏ツルスベ肌を目指すには秋の今！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autumn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クーポン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94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秋こそ脱毛の季節！全身美肌脱毛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200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95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オトナ女子の身だしなみ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96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夏の魅せ肌目指すなら今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‼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お肌も綺麗に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顔・</a:t>
            </a:r>
            <a:r>
              <a:rPr kumimoji="0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VIO</a:t>
            </a:r>
            <a:r>
              <a:rPr kumimoji="0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込み全身脱毛</a:t>
            </a:r>
            <a:r>
              <a:rPr kumimoji="0" lang="en-US" altLang="ja-JP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97.【U30】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レディース全身脱毛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顔＋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VIO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込み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98.【U30】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レディース全身脱毛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顔・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VIO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なし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99.【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ご新規様限定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全身美肌脱毛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600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100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.★1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周年記念価格★レディース全身脱毛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顔＋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VIO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込み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全身脱毛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838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4CC83-20D9-D8E4-9830-7E03D8B09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8ED6E4A-41E0-3E02-D80B-1E46AB2B18B4}"/>
              </a:ext>
            </a:extLst>
          </p:cNvPr>
          <p:cNvGrpSpPr/>
          <p:nvPr/>
        </p:nvGrpSpPr>
        <p:grpSpPr>
          <a:xfrm>
            <a:off x="0" y="0"/>
            <a:ext cx="6858000" cy="9906000"/>
            <a:chOff x="0" y="0"/>
            <a:chExt cx="6858000" cy="9906000"/>
          </a:xfrm>
        </p:grpSpPr>
        <p:pic>
          <p:nvPicPr>
            <p:cNvPr id="5" name="図 4" descr="バナナの花&#10;&#10;自動的に生成された説明">
              <a:extLst>
                <a:ext uri="{FF2B5EF4-FFF2-40B4-BE49-F238E27FC236}">
                  <a16:creationId xmlns:a16="http://schemas.microsoft.com/office/drawing/2014/main" id="{566B1DB4-02C6-A4AF-E6D4-60B2CE11A2C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8160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CB9B9426-1067-A110-8D7E-691F7202B1C4}"/>
                </a:ext>
              </a:extLst>
            </p:cNvPr>
            <p:cNvSpPr/>
            <p:nvPr/>
          </p:nvSpPr>
          <p:spPr>
            <a:xfrm>
              <a:off x="0" y="4816046"/>
              <a:ext cx="6858000" cy="5089954"/>
            </a:xfrm>
            <a:prstGeom prst="rect">
              <a:avLst/>
            </a:prstGeom>
            <a:solidFill>
              <a:srgbClr val="2720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266E94B-41CE-9168-BD25-E981B05BCB15}"/>
              </a:ext>
            </a:extLst>
          </p:cNvPr>
          <p:cNvSpPr/>
          <p:nvPr/>
        </p:nvSpPr>
        <p:spPr>
          <a:xfrm>
            <a:off x="439152" y="319314"/>
            <a:ext cx="5979695" cy="8884833"/>
          </a:xfrm>
          <a:prstGeom prst="rect">
            <a:avLst/>
          </a:prstGeom>
          <a:solidFill>
            <a:srgbClr val="7148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46C6CEA9-4821-FE8E-0828-B15CB7433E9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99" y="9204147"/>
            <a:ext cx="2625390" cy="747995"/>
          </a:xfrm>
          <a:prstGeom prst="rect">
            <a:avLst/>
          </a:prstGeom>
        </p:spPr>
      </p:pic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8FCE2C8-F8F8-E980-0090-B66850E7576F}"/>
              </a:ext>
            </a:extLst>
          </p:cNvPr>
          <p:cNvSpPr txBox="1"/>
          <p:nvPr/>
        </p:nvSpPr>
        <p:spPr>
          <a:xfrm>
            <a:off x="511591" y="3403794"/>
            <a:ext cx="12202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4B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Series</a:t>
            </a:r>
            <a:endParaRPr kumimoji="1" lang="ja-JP" altLang="en-US" sz="20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FBEA76B-40C5-C961-2193-66EE4ECDA3BA}"/>
              </a:ext>
            </a:extLst>
          </p:cNvPr>
          <p:cNvSpPr txBox="1"/>
          <p:nvPr/>
        </p:nvSpPr>
        <p:spPr>
          <a:xfrm>
            <a:off x="518966" y="348701"/>
            <a:ext cx="18389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4BPRO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 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Series</a:t>
            </a:r>
            <a:endParaRPr kumimoji="1" lang="ja-JP" altLang="en-US" sz="20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grpSp>
        <p:nvGrpSpPr>
          <p:cNvPr id="59" name="グループ化 58">
            <a:extLst>
              <a:ext uri="{FF2B5EF4-FFF2-40B4-BE49-F238E27FC236}">
                <a16:creationId xmlns:a16="http://schemas.microsoft.com/office/drawing/2014/main" id="{51B8FFF9-C93A-28A8-C598-6FFC488ACE2C}"/>
              </a:ext>
            </a:extLst>
          </p:cNvPr>
          <p:cNvGrpSpPr/>
          <p:nvPr/>
        </p:nvGrpSpPr>
        <p:grpSpPr>
          <a:xfrm>
            <a:off x="321156" y="664866"/>
            <a:ext cx="6405802" cy="2735283"/>
            <a:chOff x="321156" y="1158352"/>
            <a:chExt cx="6405802" cy="2735283"/>
          </a:xfrm>
        </p:grpSpPr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F406AF6C-9818-D0D0-8F16-A4EC8F7AC9FB}"/>
                </a:ext>
              </a:extLst>
            </p:cNvPr>
            <p:cNvSpPr txBox="1"/>
            <p:nvPr/>
          </p:nvSpPr>
          <p:spPr>
            <a:xfrm>
              <a:off x="3305143" y="3356407"/>
              <a:ext cx="1161624" cy="535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4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Granface</a:t>
              </a:r>
            </a:p>
            <a:p>
              <a:pPr algn="ctr"/>
              <a:r>
                <a:rPr lang="en-US" altLang="ja-JP" sz="14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 Lotion</a:t>
              </a:r>
              <a:endParaRPr lang="ja-JP" altLang="en-US" sz="1400" dirty="0"/>
            </a:p>
          </p:txBody>
        </p:sp>
        <p:grpSp>
          <p:nvGrpSpPr>
            <p:cNvPr id="58" name="グループ化 57">
              <a:extLst>
                <a:ext uri="{FF2B5EF4-FFF2-40B4-BE49-F238E27FC236}">
                  <a16:creationId xmlns:a16="http://schemas.microsoft.com/office/drawing/2014/main" id="{9B5DAC60-E046-C854-5201-4D1208FB4A64}"/>
                </a:ext>
              </a:extLst>
            </p:cNvPr>
            <p:cNvGrpSpPr/>
            <p:nvPr/>
          </p:nvGrpSpPr>
          <p:grpSpPr>
            <a:xfrm>
              <a:off x="321156" y="1158352"/>
              <a:ext cx="6405802" cy="2735283"/>
              <a:chOff x="321156" y="1158352"/>
              <a:chExt cx="6405802" cy="2735283"/>
            </a:xfrm>
          </p:grpSpPr>
          <p:sp>
            <p:nvSpPr>
              <p:cNvPr id="28" name="テキスト ボックス 27">
                <a:extLst>
                  <a:ext uri="{FF2B5EF4-FFF2-40B4-BE49-F238E27FC236}">
                    <a16:creationId xmlns:a16="http://schemas.microsoft.com/office/drawing/2014/main" id="{530B1A32-4A9B-F717-60B8-87836972A26D}"/>
                  </a:ext>
                </a:extLst>
              </p:cNvPr>
              <p:cNvSpPr txBox="1"/>
              <p:nvPr/>
            </p:nvSpPr>
            <p:spPr>
              <a:xfrm>
                <a:off x="321156" y="3357000"/>
                <a:ext cx="2004913" cy="536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4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Granface</a:t>
                </a:r>
              </a:p>
              <a:p>
                <a:pPr algn="ctr"/>
                <a:r>
                  <a:rPr lang="en-US" altLang="ja-JP" sz="14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 Hot Cleansing Gel</a:t>
                </a:r>
                <a:endParaRPr lang="ja-JP" altLang="en-US" sz="1400" dirty="0"/>
              </a:p>
            </p:txBody>
          </p:sp>
          <p:sp>
            <p:nvSpPr>
              <p:cNvPr id="29" name="テキスト ボックス 28">
                <a:extLst>
                  <a:ext uri="{FF2B5EF4-FFF2-40B4-BE49-F238E27FC236}">
                    <a16:creationId xmlns:a16="http://schemas.microsoft.com/office/drawing/2014/main" id="{917AB66B-C110-2A1D-1C6F-100A5C6CD98D}"/>
                  </a:ext>
                </a:extLst>
              </p:cNvPr>
              <p:cNvSpPr txBox="1"/>
              <p:nvPr/>
            </p:nvSpPr>
            <p:spPr>
              <a:xfrm>
                <a:off x="1985770" y="3350092"/>
                <a:ext cx="1578543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4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Granface</a:t>
                </a:r>
              </a:p>
              <a:p>
                <a:pPr algn="ctr"/>
                <a:r>
                  <a:rPr lang="en-US" altLang="ja-JP" sz="14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Wash</a:t>
                </a:r>
                <a:endParaRPr lang="ja-JP" altLang="en-US" sz="1400" dirty="0"/>
              </a:p>
            </p:txBody>
          </p:sp>
          <p:sp>
            <p:nvSpPr>
              <p:cNvPr id="31" name="テキスト ボックス 30">
                <a:extLst>
                  <a:ext uri="{FF2B5EF4-FFF2-40B4-BE49-F238E27FC236}">
                    <a16:creationId xmlns:a16="http://schemas.microsoft.com/office/drawing/2014/main" id="{231D22FB-4BF6-EC94-A53B-737199AD992A}"/>
                  </a:ext>
                </a:extLst>
              </p:cNvPr>
              <p:cNvSpPr txBox="1"/>
              <p:nvPr/>
            </p:nvSpPr>
            <p:spPr>
              <a:xfrm>
                <a:off x="3901689" y="3351604"/>
                <a:ext cx="166905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4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Granface</a:t>
                </a:r>
              </a:p>
              <a:p>
                <a:pPr algn="ctr"/>
                <a:r>
                  <a:rPr lang="en-US" altLang="ja-JP" sz="14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 Serum</a:t>
                </a:r>
                <a:endParaRPr lang="ja-JP" altLang="en-US" sz="1400" dirty="0"/>
              </a:p>
            </p:txBody>
          </p:sp>
          <p:sp>
            <p:nvSpPr>
              <p:cNvPr id="32" name="テキスト ボックス 31">
                <a:extLst>
                  <a:ext uri="{FF2B5EF4-FFF2-40B4-BE49-F238E27FC236}">
                    <a16:creationId xmlns:a16="http://schemas.microsoft.com/office/drawing/2014/main" id="{31A0D6C5-3939-7C05-1673-76E82379FA72}"/>
                  </a:ext>
                </a:extLst>
              </p:cNvPr>
              <p:cNvSpPr txBox="1"/>
              <p:nvPr/>
            </p:nvSpPr>
            <p:spPr>
              <a:xfrm>
                <a:off x="4722045" y="3351191"/>
                <a:ext cx="2004913" cy="5366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ja-JP" sz="14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Granface</a:t>
                </a:r>
              </a:p>
              <a:p>
                <a:pPr algn="ctr"/>
                <a:r>
                  <a:rPr lang="en-US" altLang="ja-JP" sz="14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 Cream</a:t>
                </a:r>
                <a:endParaRPr lang="ja-JP" altLang="en-US" sz="1400" dirty="0"/>
              </a:p>
            </p:txBody>
          </p:sp>
          <p:grpSp>
            <p:nvGrpSpPr>
              <p:cNvPr id="24" name="グループ化 23">
                <a:extLst>
                  <a:ext uri="{FF2B5EF4-FFF2-40B4-BE49-F238E27FC236}">
                    <a16:creationId xmlns:a16="http://schemas.microsoft.com/office/drawing/2014/main" id="{580D726A-DA25-8232-5310-2D3116476FCF}"/>
                  </a:ext>
                </a:extLst>
              </p:cNvPr>
              <p:cNvGrpSpPr/>
              <p:nvPr/>
            </p:nvGrpSpPr>
            <p:grpSpPr>
              <a:xfrm>
                <a:off x="669268" y="1158352"/>
                <a:ext cx="5527832" cy="2293439"/>
                <a:chOff x="669268" y="810016"/>
                <a:chExt cx="5527832" cy="2293439"/>
              </a:xfrm>
            </p:grpSpPr>
            <p:sp>
              <p:nvSpPr>
                <p:cNvPr id="3" name="テキスト ボックス 2">
                  <a:extLst>
                    <a:ext uri="{FF2B5EF4-FFF2-40B4-BE49-F238E27FC236}">
                      <a16:creationId xmlns:a16="http://schemas.microsoft.com/office/drawing/2014/main" id="{1323A502-549A-DBDF-1F20-FFC8F58DFBB5}"/>
                    </a:ext>
                  </a:extLst>
                </p:cNvPr>
                <p:cNvSpPr txBox="1"/>
                <p:nvPr/>
              </p:nvSpPr>
              <p:spPr>
                <a:xfrm>
                  <a:off x="669268" y="810016"/>
                  <a:ext cx="5519460" cy="5847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kumimoji="1" lang="ja-JP" altLang="en-US" sz="1600" dirty="0">
                      <a:solidFill>
                        <a:schemeClr val="bg1"/>
                      </a:solidFill>
                      <a:latin typeface="游明朝" panose="02020400000000000000" pitchFamily="18" charset="-128"/>
                      <a:ea typeface="游明朝" panose="02020400000000000000" pitchFamily="18" charset="-128"/>
                    </a:rPr>
                    <a:t>　　温感</a:t>
                  </a:r>
                  <a:endParaRPr kumimoji="1" lang="en-US" altLang="ja-JP" sz="16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endParaRPr>
                </a:p>
                <a:p>
                  <a:r>
                    <a:rPr kumimoji="1" lang="ja-JP" altLang="en-US" sz="1600" dirty="0">
                      <a:solidFill>
                        <a:schemeClr val="bg1"/>
                      </a:solidFill>
                      <a:latin typeface="游明朝" panose="02020400000000000000" pitchFamily="18" charset="-128"/>
                      <a:ea typeface="游明朝" panose="02020400000000000000" pitchFamily="18" charset="-128"/>
                    </a:rPr>
                    <a:t>クレンジング　高濃度泡洗顔　化粧水　美容液　クリーム</a:t>
                  </a:r>
                  <a:endParaRPr kumimoji="1" lang="en-US" altLang="ja-JP" sz="16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endParaRPr>
                </a:p>
              </p:txBody>
            </p:sp>
            <p:pic>
              <p:nvPicPr>
                <p:cNvPr id="14" name="図 13" descr="白黒の写真にテキストが書いてあるボトル&#10;&#10;低い精度で自動的に生成された説明">
                  <a:extLst>
                    <a:ext uri="{FF2B5EF4-FFF2-40B4-BE49-F238E27FC236}">
                      <a16:creationId xmlns:a16="http://schemas.microsoft.com/office/drawing/2014/main" id="{8511C1DB-5FAF-ED1E-4E5E-C1D24AC2E4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136208" y="1515451"/>
                  <a:ext cx="374811" cy="1502331"/>
                </a:xfrm>
                <a:prstGeom prst="rect">
                  <a:avLst/>
                </a:prstGeom>
              </p:spPr>
            </p:pic>
            <p:pic>
              <p:nvPicPr>
                <p:cNvPr id="16" name="図 15" descr="図形&#10;&#10;自動的に生成された説明">
                  <a:extLst>
                    <a:ext uri="{FF2B5EF4-FFF2-40B4-BE49-F238E27FC236}">
                      <a16:creationId xmlns:a16="http://schemas.microsoft.com/office/drawing/2014/main" id="{EB48FB5C-4746-1128-E732-7CE2ED38471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81040" y="1333688"/>
                  <a:ext cx="553106" cy="1769767"/>
                </a:xfrm>
                <a:prstGeom prst="rect">
                  <a:avLst/>
                </a:prstGeom>
              </p:spPr>
            </p:pic>
            <p:pic>
              <p:nvPicPr>
                <p:cNvPr id="18" name="図 17" descr="洗面道具, ローション が含まれている画像&#10;&#10;自動的に生成された説明">
                  <a:extLst>
                    <a:ext uri="{FF2B5EF4-FFF2-40B4-BE49-F238E27FC236}">
                      <a16:creationId xmlns:a16="http://schemas.microsoft.com/office/drawing/2014/main" id="{19BD4067-4EDE-2B29-DB24-3C7F4101A4F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4209" b="95017" l="9942" r="89620">
                              <a14:foregroundMark x1="37719" y1="15191" x2="37719" y2="15191"/>
                              <a14:foregroundMark x1="45906" y1="11176" x2="55702" y2="23029"/>
                              <a14:foregroundMark x1="55702" y1="23029" x2="55702" y2="23270"/>
                              <a14:foregroundMark x1="32164" y1="8757" x2="58918" y2="8515"/>
                              <a14:foregroundMark x1="79971" y1="5515" x2="55702" y2="5515"/>
                              <a14:foregroundMark x1="25585" y1="4983" x2="58918" y2="4983"/>
                              <a14:foregroundMark x1="16667" y1="7692" x2="24854" y2="18965"/>
                              <a14:foregroundMark x1="28070" y1="96372" x2="58480" y2="95017"/>
                              <a14:foregroundMark x1="58480" y1="95017" x2="58918" y2="94775"/>
                              <a14:foregroundMark x1="66228" y1="4209" x2="75146" y2="4983"/>
                              <a14:foregroundMark x1="82456" y1="6096" x2="82456" y2="7692"/>
                              <a14:foregroundMark x1="79240" y1="10111" x2="83333" y2="16014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614877" y="1478246"/>
                  <a:ext cx="523396" cy="1581667"/>
                </a:xfrm>
                <a:prstGeom prst="rect">
                  <a:avLst/>
                </a:prstGeom>
              </p:spPr>
            </p:pic>
            <p:pic>
              <p:nvPicPr>
                <p:cNvPr id="20" name="図 19" descr="文字の書かれた紙&#10;&#10;低い精度で自動的に生成された説明">
                  <a:extLst>
                    <a:ext uri="{FF2B5EF4-FFF2-40B4-BE49-F238E27FC236}">
                      <a16:creationId xmlns:a16="http://schemas.microsoft.com/office/drawing/2014/main" id="{17B344D5-0128-F7BF-E6FA-C467E04A68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9953" b="92155" l="9936" r="89984">
                              <a14:foregroundMark x1="53926" y1="92155" x2="53926" y2="92155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26125" y="2380966"/>
                  <a:ext cx="970975" cy="664433"/>
                </a:xfrm>
                <a:prstGeom prst="rect">
                  <a:avLst/>
                </a:prstGeom>
              </p:spPr>
            </p:pic>
            <p:pic>
              <p:nvPicPr>
                <p:cNvPr id="22" name="図 21" descr="ガラスのボトル&#10;&#10;自動的に生成された説明">
                  <a:extLst>
                    <a:ext uri="{FF2B5EF4-FFF2-40B4-BE49-F238E27FC236}">
                      <a16:creationId xmlns:a16="http://schemas.microsoft.com/office/drawing/2014/main" id="{34D572D7-A1F7-FB88-9C0C-C19CFC6ACE9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34611" y="1678865"/>
                  <a:ext cx="352643" cy="1353431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9B83FCFF-9D36-C608-DA9C-16F7D14E7E54}"/>
              </a:ext>
            </a:extLst>
          </p:cNvPr>
          <p:cNvSpPr txBox="1"/>
          <p:nvPr/>
        </p:nvSpPr>
        <p:spPr>
          <a:xfrm>
            <a:off x="502211" y="6584906"/>
            <a:ext cx="24160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LUXEMUSE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 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Series</a:t>
            </a:r>
            <a:endParaRPr kumimoji="1" lang="ja-JP" altLang="en-US" sz="20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grpSp>
        <p:nvGrpSpPr>
          <p:cNvPr id="80" name="グループ化 79">
            <a:extLst>
              <a:ext uri="{FF2B5EF4-FFF2-40B4-BE49-F238E27FC236}">
                <a16:creationId xmlns:a16="http://schemas.microsoft.com/office/drawing/2014/main" id="{1697E02C-32E5-65DD-D516-5CE3FC97A83C}"/>
              </a:ext>
            </a:extLst>
          </p:cNvPr>
          <p:cNvGrpSpPr/>
          <p:nvPr/>
        </p:nvGrpSpPr>
        <p:grpSpPr>
          <a:xfrm>
            <a:off x="695984" y="3748910"/>
            <a:ext cx="6092510" cy="2776353"/>
            <a:chOff x="695984" y="3684742"/>
            <a:chExt cx="6092510" cy="2776353"/>
          </a:xfrm>
        </p:grpSpPr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51112725-2EA8-CF19-36C2-AE1611462FEA}"/>
                </a:ext>
              </a:extLst>
            </p:cNvPr>
            <p:cNvGrpSpPr/>
            <p:nvPr/>
          </p:nvGrpSpPr>
          <p:grpSpPr>
            <a:xfrm>
              <a:off x="814837" y="3684742"/>
              <a:ext cx="5620052" cy="2389145"/>
              <a:chOff x="814837" y="4207254"/>
              <a:chExt cx="5620052" cy="2389145"/>
            </a:xfrm>
          </p:grpSpPr>
          <p:sp>
            <p:nvSpPr>
              <p:cNvPr id="23" name="テキスト ボックス 22">
                <a:extLst>
                  <a:ext uri="{FF2B5EF4-FFF2-40B4-BE49-F238E27FC236}">
                    <a16:creationId xmlns:a16="http://schemas.microsoft.com/office/drawing/2014/main" id="{9F9F627B-BEAF-85FF-1DF4-EE19FEFBAE4B}"/>
                  </a:ext>
                </a:extLst>
              </p:cNvPr>
              <p:cNvSpPr txBox="1"/>
              <p:nvPr/>
            </p:nvSpPr>
            <p:spPr>
              <a:xfrm>
                <a:off x="814837" y="4235477"/>
                <a:ext cx="2852063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16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   高濃度　　　　 高保水</a:t>
                </a:r>
                <a:endParaRPr kumimoji="1" lang="en-US" altLang="ja-JP" sz="16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endParaRPr>
              </a:p>
              <a:p>
                <a:r>
                  <a:rPr kumimoji="1" lang="ja-JP" altLang="en-US" sz="16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炭酸パック　フェイスマスク</a:t>
                </a:r>
              </a:p>
            </p:txBody>
          </p:sp>
          <p:pic>
            <p:nvPicPr>
              <p:cNvPr id="34" name="図 33" descr="テキスト, 手紙&#10;&#10;自動的に生成された説明">
                <a:extLst>
                  <a:ext uri="{FF2B5EF4-FFF2-40B4-BE49-F238E27FC236}">
                    <a16:creationId xmlns:a16="http://schemas.microsoft.com/office/drawing/2014/main" id="{93AC612F-16D7-51EC-0D68-9854CA6E09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9623" y="5192611"/>
                <a:ext cx="588384" cy="1265567"/>
              </a:xfrm>
              <a:prstGeom prst="rect">
                <a:avLst/>
              </a:prstGeom>
            </p:spPr>
          </p:pic>
          <p:pic>
            <p:nvPicPr>
              <p:cNvPr id="36" name="図 35" descr="グラフィカル ユーザー インターフェイス, テキスト&#10;&#10;中程度の精度で自動的に生成された説明">
                <a:extLst>
                  <a:ext uri="{FF2B5EF4-FFF2-40B4-BE49-F238E27FC236}">
                    <a16:creationId xmlns:a16="http://schemas.microsoft.com/office/drawing/2014/main" id="{45D580BD-DF57-684D-8183-A5AC84CB1C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5215" y="5080038"/>
                <a:ext cx="1369824" cy="1369824"/>
              </a:xfrm>
              <a:prstGeom prst="rect">
                <a:avLst/>
              </a:prstGeom>
            </p:spPr>
          </p:pic>
          <p:pic>
            <p:nvPicPr>
              <p:cNvPr id="44" name="図 43" descr="ボトルが置かれている&#10;&#10;自動的に生成された説明">
                <a:extLst>
                  <a:ext uri="{FF2B5EF4-FFF2-40B4-BE49-F238E27FC236}">
                    <a16:creationId xmlns:a16="http://schemas.microsoft.com/office/drawing/2014/main" id="{F67FAFBE-AC52-CB59-6127-F60DFFF6B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5652" y="4827959"/>
                <a:ext cx="450720" cy="1645485"/>
              </a:xfrm>
              <a:prstGeom prst="rect">
                <a:avLst/>
              </a:prstGeom>
            </p:spPr>
          </p:pic>
          <p:pic>
            <p:nvPicPr>
              <p:cNvPr id="46" name="図 45" descr="カップに入った飲み物&#10;&#10;中程度の精度で自動的に生成された説明">
                <a:extLst>
                  <a:ext uri="{FF2B5EF4-FFF2-40B4-BE49-F238E27FC236}">
                    <a16:creationId xmlns:a16="http://schemas.microsoft.com/office/drawing/2014/main" id="{B3782F6D-264A-45FF-75BC-6279D5DC9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7921" y="5109431"/>
                <a:ext cx="1486968" cy="1486968"/>
              </a:xfrm>
              <a:prstGeom prst="rect">
                <a:avLst/>
              </a:prstGeom>
            </p:spPr>
          </p:pic>
          <p:sp>
            <p:nvSpPr>
              <p:cNvPr id="53" name="テキスト ボックス 52">
                <a:extLst>
                  <a:ext uri="{FF2B5EF4-FFF2-40B4-BE49-F238E27FC236}">
                    <a16:creationId xmlns:a16="http://schemas.microsoft.com/office/drawing/2014/main" id="{D9728A88-1F1E-7C5C-2EC1-54E1F65B713C}"/>
                  </a:ext>
                </a:extLst>
              </p:cNvPr>
              <p:cNvSpPr txBox="1"/>
              <p:nvPr/>
            </p:nvSpPr>
            <p:spPr>
              <a:xfrm>
                <a:off x="3827462" y="4231180"/>
                <a:ext cx="12105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16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全身保湿</a:t>
                </a:r>
                <a:endParaRPr kumimoji="1" lang="en-US" altLang="ja-JP" sz="16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endParaRPr>
              </a:p>
              <a:p>
                <a:pPr algn="ctr"/>
                <a:r>
                  <a:rPr kumimoji="1" lang="ja-JP" altLang="en-US" sz="16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美容ジェル</a:t>
                </a:r>
                <a:endParaRPr kumimoji="1" lang="en-US" altLang="ja-JP" sz="16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endParaRPr>
              </a:p>
            </p:txBody>
          </p:sp>
          <p:sp>
            <p:nvSpPr>
              <p:cNvPr id="54" name="テキスト ボックス 53">
                <a:extLst>
                  <a:ext uri="{FF2B5EF4-FFF2-40B4-BE49-F238E27FC236}">
                    <a16:creationId xmlns:a16="http://schemas.microsoft.com/office/drawing/2014/main" id="{ED0C0C50-1E95-EE54-4DF8-94E5F4DF68AB}"/>
                  </a:ext>
                </a:extLst>
              </p:cNvPr>
              <p:cNvSpPr txBox="1"/>
              <p:nvPr/>
            </p:nvSpPr>
            <p:spPr>
              <a:xfrm>
                <a:off x="5122191" y="4207254"/>
                <a:ext cx="121058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kumimoji="1" lang="ja-JP" altLang="en-US" sz="16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日焼け止め</a:t>
                </a:r>
                <a:endParaRPr kumimoji="1" lang="en-US" altLang="ja-JP" sz="16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endParaRPr>
              </a:p>
              <a:p>
                <a:pPr algn="ctr"/>
                <a:r>
                  <a:rPr kumimoji="1" lang="ja-JP" altLang="en-US" sz="1600" dirty="0">
                    <a:solidFill>
                      <a:schemeClr val="bg1"/>
                    </a:solidFill>
                    <a:latin typeface="游明朝" panose="02020400000000000000" pitchFamily="18" charset="-128"/>
                    <a:ea typeface="游明朝" panose="02020400000000000000" pitchFamily="18" charset="-128"/>
                  </a:rPr>
                  <a:t>美容液</a:t>
                </a:r>
                <a:endParaRPr kumimoji="1" lang="en-US" altLang="ja-JP" sz="16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endParaRPr>
              </a:p>
            </p:txBody>
          </p:sp>
        </p:grpSp>
        <p:sp>
          <p:nvSpPr>
            <p:cNvPr id="61" name="テキスト ボックス 60">
              <a:extLst>
                <a:ext uri="{FF2B5EF4-FFF2-40B4-BE49-F238E27FC236}">
                  <a16:creationId xmlns:a16="http://schemas.microsoft.com/office/drawing/2014/main" id="{6680ECF2-9BD1-E0D6-FBC3-80D217747C9B}"/>
                </a:ext>
              </a:extLst>
            </p:cNvPr>
            <p:cNvSpPr txBox="1"/>
            <p:nvPr/>
          </p:nvSpPr>
          <p:spPr>
            <a:xfrm>
              <a:off x="695984" y="6153318"/>
              <a:ext cx="160985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One Drop GEL</a:t>
              </a:r>
              <a:r>
                <a:rPr lang="ja-JP" altLang="en-US" sz="14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⁺</a:t>
              </a:r>
              <a:endParaRPr lang="ja-JP" altLang="en-US" sz="1400" dirty="0"/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4C4E253D-2161-ED40-5401-1682FCD8384F}"/>
                </a:ext>
              </a:extLst>
            </p:cNvPr>
            <p:cNvSpPr txBox="1"/>
            <p:nvPr/>
          </p:nvSpPr>
          <p:spPr>
            <a:xfrm>
              <a:off x="1855275" y="5933148"/>
              <a:ext cx="200970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4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Bio Cellulose</a:t>
              </a:r>
            </a:p>
            <a:p>
              <a:pPr algn="ctr"/>
              <a:r>
                <a:rPr lang="en-US" altLang="ja-JP" sz="1400" dirty="0" err="1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MoistMask</a:t>
              </a:r>
              <a:r>
                <a:rPr lang="ja-JP" altLang="en-US" sz="14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⁺</a:t>
              </a:r>
              <a:endParaRPr lang="en-US" altLang="ja-JP" sz="14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endParaRPr>
            </a:p>
          </p:txBody>
        </p:sp>
        <p:sp>
          <p:nvSpPr>
            <p:cNvPr id="65" name="テキスト ボックス 64">
              <a:extLst>
                <a:ext uri="{FF2B5EF4-FFF2-40B4-BE49-F238E27FC236}">
                  <a16:creationId xmlns:a16="http://schemas.microsoft.com/office/drawing/2014/main" id="{87B32000-D109-A74E-8704-467415CE3708}"/>
                </a:ext>
              </a:extLst>
            </p:cNvPr>
            <p:cNvSpPr txBox="1"/>
            <p:nvPr/>
          </p:nvSpPr>
          <p:spPr>
            <a:xfrm>
              <a:off x="3871441" y="6144762"/>
              <a:ext cx="148696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Epi After Gel</a:t>
              </a:r>
              <a:endParaRPr lang="ja-JP" altLang="en-US" sz="1400" dirty="0"/>
            </a:p>
          </p:txBody>
        </p:sp>
        <p:sp>
          <p:nvSpPr>
            <p:cNvPr id="67" name="テキスト ボックス 66">
              <a:extLst>
                <a:ext uri="{FF2B5EF4-FFF2-40B4-BE49-F238E27FC236}">
                  <a16:creationId xmlns:a16="http://schemas.microsoft.com/office/drawing/2014/main" id="{BFEE18EF-2982-ED44-A243-08F9E2588EA9}"/>
                </a:ext>
              </a:extLst>
            </p:cNvPr>
            <p:cNvSpPr txBox="1"/>
            <p:nvPr/>
          </p:nvSpPr>
          <p:spPr>
            <a:xfrm>
              <a:off x="4692663" y="5936840"/>
              <a:ext cx="209583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ja-JP" sz="14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Sun Protector</a:t>
              </a:r>
            </a:p>
            <a:p>
              <a:pPr algn="ctr"/>
              <a:r>
                <a:rPr lang="en-US" altLang="ja-JP" sz="14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Essence</a:t>
              </a:r>
              <a:r>
                <a:rPr lang="ja-JP" altLang="en-US" sz="14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⁺</a:t>
              </a:r>
              <a:endParaRPr lang="ja-JP" altLang="en-US" sz="1400" dirty="0"/>
            </a:p>
          </p:txBody>
        </p:sp>
      </p:grpSp>
      <p:grpSp>
        <p:nvGrpSpPr>
          <p:cNvPr id="79" name="グループ化 78">
            <a:extLst>
              <a:ext uri="{FF2B5EF4-FFF2-40B4-BE49-F238E27FC236}">
                <a16:creationId xmlns:a16="http://schemas.microsoft.com/office/drawing/2014/main" id="{23CEA89D-938A-3013-B0EF-DBAE758A7110}"/>
              </a:ext>
            </a:extLst>
          </p:cNvPr>
          <p:cNvGrpSpPr/>
          <p:nvPr/>
        </p:nvGrpSpPr>
        <p:grpSpPr>
          <a:xfrm>
            <a:off x="557843" y="6916144"/>
            <a:ext cx="5878647" cy="2289132"/>
            <a:chOff x="557843" y="6800884"/>
            <a:chExt cx="5878647" cy="2289132"/>
          </a:xfrm>
        </p:grpSpPr>
        <p:sp>
          <p:nvSpPr>
            <p:cNvPr id="69" name="テキスト ボックス 68">
              <a:extLst>
                <a:ext uri="{FF2B5EF4-FFF2-40B4-BE49-F238E27FC236}">
                  <a16:creationId xmlns:a16="http://schemas.microsoft.com/office/drawing/2014/main" id="{55927E6A-7C2F-14BB-FEAD-792B104C7578}"/>
                </a:ext>
              </a:extLst>
            </p:cNvPr>
            <p:cNvSpPr txBox="1"/>
            <p:nvPr/>
          </p:nvSpPr>
          <p:spPr>
            <a:xfrm>
              <a:off x="557843" y="6800884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デリケートゾーン</a:t>
              </a:r>
              <a:endPara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endParaRPr>
            </a:p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ソープ</a:t>
              </a:r>
            </a:p>
          </p:txBody>
        </p:sp>
        <p:sp>
          <p:nvSpPr>
            <p:cNvPr id="71" name="テキスト ボックス 70">
              <a:extLst>
                <a:ext uri="{FF2B5EF4-FFF2-40B4-BE49-F238E27FC236}">
                  <a16:creationId xmlns:a16="http://schemas.microsoft.com/office/drawing/2014/main" id="{381881F8-3197-2B68-7607-DD339C6D070A}"/>
                </a:ext>
              </a:extLst>
            </p:cNvPr>
            <p:cNvSpPr txBox="1"/>
            <p:nvPr/>
          </p:nvSpPr>
          <p:spPr>
            <a:xfrm>
              <a:off x="2530441" y="6823596"/>
              <a:ext cx="1826141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デリケートゾーン</a:t>
              </a:r>
              <a:endPara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endParaRPr>
            </a:p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ジェル</a:t>
              </a:r>
            </a:p>
          </p:txBody>
        </p:sp>
        <p:sp>
          <p:nvSpPr>
            <p:cNvPr id="72" name="テキスト ボックス 71">
              <a:extLst>
                <a:ext uri="{FF2B5EF4-FFF2-40B4-BE49-F238E27FC236}">
                  <a16:creationId xmlns:a16="http://schemas.microsoft.com/office/drawing/2014/main" id="{FADADD5F-C782-8031-D8F7-0DD95F671912}"/>
                </a:ext>
              </a:extLst>
            </p:cNvPr>
            <p:cNvSpPr txBox="1"/>
            <p:nvPr/>
          </p:nvSpPr>
          <p:spPr>
            <a:xfrm>
              <a:off x="4681856" y="6822009"/>
              <a:ext cx="12105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バストケア</a:t>
              </a:r>
              <a:endPara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endParaRPr>
            </a:p>
            <a:p>
              <a:pPr algn="ctr"/>
              <a:r>
                <a:rPr kumimoji="1" lang="ja-JP" altLang="en-US" sz="16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ジェリーム</a:t>
              </a:r>
              <a:endPara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endParaRPr>
            </a:p>
          </p:txBody>
        </p:sp>
        <p:sp>
          <p:nvSpPr>
            <p:cNvPr id="74" name="テキスト ボックス 73">
              <a:extLst>
                <a:ext uri="{FF2B5EF4-FFF2-40B4-BE49-F238E27FC236}">
                  <a16:creationId xmlns:a16="http://schemas.microsoft.com/office/drawing/2014/main" id="{4A8C6ED2-57A1-BA1B-52B5-F2AC7436B1F9}"/>
                </a:ext>
              </a:extLst>
            </p:cNvPr>
            <p:cNvSpPr txBox="1"/>
            <p:nvPr/>
          </p:nvSpPr>
          <p:spPr>
            <a:xfrm>
              <a:off x="1043104" y="8772134"/>
              <a:ext cx="122679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PIPI SOAP</a:t>
              </a:r>
              <a:endParaRPr lang="ja-JP" altLang="en-US" sz="1400" dirty="0"/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7F8BB33A-CE62-A149-E61F-29111AD67E6D}"/>
                </a:ext>
              </a:extLst>
            </p:cNvPr>
            <p:cNvSpPr txBox="1"/>
            <p:nvPr/>
          </p:nvSpPr>
          <p:spPr>
            <a:xfrm>
              <a:off x="2932686" y="8782239"/>
              <a:ext cx="122679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PIPI GEL</a:t>
              </a:r>
              <a:endParaRPr lang="ja-JP" altLang="en-US" sz="1400" dirty="0"/>
            </a:p>
          </p:txBody>
        </p:sp>
        <p:sp>
          <p:nvSpPr>
            <p:cNvPr id="78" name="テキスト ボックス 77">
              <a:extLst>
                <a:ext uri="{FF2B5EF4-FFF2-40B4-BE49-F238E27FC236}">
                  <a16:creationId xmlns:a16="http://schemas.microsoft.com/office/drawing/2014/main" id="{DC1B4AEB-AE06-0425-FEFF-F9F69EAC07ED}"/>
                </a:ext>
              </a:extLst>
            </p:cNvPr>
            <p:cNvSpPr txBox="1"/>
            <p:nvPr/>
          </p:nvSpPr>
          <p:spPr>
            <a:xfrm>
              <a:off x="4340659" y="8777919"/>
              <a:ext cx="2095831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ja-JP" sz="1400" dirty="0">
                  <a:solidFill>
                    <a:schemeClr val="bg1"/>
                  </a:solidFill>
                  <a:latin typeface="游明朝" panose="02020400000000000000" pitchFamily="18" charset="-128"/>
                  <a:ea typeface="游明朝" panose="02020400000000000000" pitchFamily="18" charset="-128"/>
                </a:rPr>
                <a:t>BONBON GEREAM</a:t>
              </a:r>
            </a:p>
          </p:txBody>
        </p:sp>
      </p:grpSp>
      <p:pic>
        <p:nvPicPr>
          <p:cNvPr id="27" name="図 26">
            <a:extLst>
              <a:ext uri="{FF2B5EF4-FFF2-40B4-BE49-F238E27FC236}">
                <a16:creationId xmlns:a16="http://schemas.microsoft.com/office/drawing/2014/main" id="{F026C554-6166-8F49-22AD-B2AD43908ED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735" y="7586661"/>
            <a:ext cx="558910" cy="1338605"/>
          </a:xfrm>
          <a:prstGeom prst="rect">
            <a:avLst/>
          </a:prstGeom>
        </p:spPr>
      </p:pic>
      <p:pic>
        <p:nvPicPr>
          <p:cNvPr id="33" name="図 32">
            <a:extLst>
              <a:ext uri="{FF2B5EF4-FFF2-40B4-BE49-F238E27FC236}">
                <a16:creationId xmlns:a16="http://schemas.microsoft.com/office/drawing/2014/main" id="{AC8D3D65-739D-83D2-F94E-F0D751423B6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84" y="7647506"/>
            <a:ext cx="519868" cy="1216914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1229305A-7F77-7318-3B6D-DBAB9B529B6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921" y="7586661"/>
            <a:ext cx="623250" cy="1338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6744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9F656-BCA9-C2F6-55C5-FE027BD51A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816DDA6-9038-ED90-B9A9-1DA280232E53}"/>
              </a:ext>
            </a:extLst>
          </p:cNvPr>
          <p:cNvGrpSpPr/>
          <p:nvPr/>
        </p:nvGrpSpPr>
        <p:grpSpPr>
          <a:xfrm>
            <a:off x="0" y="0"/>
            <a:ext cx="6858000" cy="9906000"/>
            <a:chOff x="0" y="0"/>
            <a:chExt cx="6858000" cy="9906000"/>
          </a:xfrm>
        </p:grpSpPr>
        <p:pic>
          <p:nvPicPr>
            <p:cNvPr id="5" name="図 4" descr="バナナの花&#10;&#10;自動的に生成された説明">
              <a:extLst>
                <a:ext uri="{FF2B5EF4-FFF2-40B4-BE49-F238E27FC236}">
                  <a16:creationId xmlns:a16="http://schemas.microsoft.com/office/drawing/2014/main" id="{28565549-920A-DE75-77EA-58774D517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8160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D3D83552-87F3-2FC5-9482-D95E89584EC0}"/>
                </a:ext>
              </a:extLst>
            </p:cNvPr>
            <p:cNvSpPr/>
            <p:nvPr/>
          </p:nvSpPr>
          <p:spPr>
            <a:xfrm>
              <a:off x="0" y="4816046"/>
              <a:ext cx="6858000" cy="5089954"/>
            </a:xfrm>
            <a:prstGeom prst="rect">
              <a:avLst/>
            </a:prstGeom>
            <a:solidFill>
              <a:srgbClr val="2720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4FED3AB-EFE9-7AF3-8B8C-803B1ACE342E}"/>
              </a:ext>
            </a:extLst>
          </p:cNvPr>
          <p:cNvSpPr/>
          <p:nvPr/>
        </p:nvSpPr>
        <p:spPr>
          <a:xfrm>
            <a:off x="439152" y="745529"/>
            <a:ext cx="5979695" cy="8458618"/>
          </a:xfrm>
          <a:prstGeom prst="rect">
            <a:avLst/>
          </a:prstGeom>
          <a:solidFill>
            <a:srgbClr val="7148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D8921BC8-FA06-62FB-2C93-2E0794DCA35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99" y="9204147"/>
            <a:ext cx="2625390" cy="7479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BEB454F-ABFA-D996-89B5-9F797B3F3E76}"/>
              </a:ext>
            </a:extLst>
          </p:cNvPr>
          <p:cNvSpPr txBox="1"/>
          <p:nvPr/>
        </p:nvSpPr>
        <p:spPr>
          <a:xfrm>
            <a:off x="2112018" y="164253"/>
            <a:ext cx="263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+mn-ea"/>
              </a:rPr>
              <a:t>CLEAR/SP-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+mn-ea"/>
              </a:rPr>
              <a:t>ef</a:t>
            </a:r>
            <a:endParaRPr kumimoji="1" lang="en-US" altLang="ja-JP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8E9850C-A7DE-BD60-8363-553DAC791109}"/>
              </a:ext>
            </a:extLst>
          </p:cNvPr>
          <p:cNvSpPr txBox="1"/>
          <p:nvPr/>
        </p:nvSpPr>
        <p:spPr>
          <a:xfrm>
            <a:off x="451945" y="967838"/>
            <a:ext cx="5966902" cy="80021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美肌トレーニングメニュー　</a:t>
            </a:r>
          </a:p>
          <a:p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faceA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 2week×6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回  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週間に一度の造顔フェイシャルを行い肌のターンオーバーを促す</a:t>
            </a:r>
          </a:p>
          <a:p>
            <a:endParaRPr lang="ja-JP" altLang="en-US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雪色ホワイトニング脱毛　</a:t>
            </a:r>
          </a:p>
          <a:p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顔の産毛脱毛を行い、肌のトーン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UP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を狙う</a:t>
            </a:r>
          </a:p>
          <a:p>
            <a:endParaRPr lang="ja-JP" altLang="en-US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疲労回復デトックスケア　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Bust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モードを肩～首回り中心に使用してリンパを促す</a:t>
            </a:r>
          </a:p>
          <a:p>
            <a:endParaRPr lang="ja-JP" altLang="en-US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大人ニキビ対策！光トリートメントケア　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 Hot Cleansing Gel→Granface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Wash→Face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A→Face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B→One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Drop GEL</a:t>
            </a:r>
            <a:r>
              <a:rPr lang="ja-JP" altLang="en-US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→Bio Cellulose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MoistMask</a:t>
            </a:r>
            <a:r>
              <a:rPr lang="ja-JP" altLang="en-US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5.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しわ特化ケア　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Face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A→Granface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Lotion→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Serum→Granface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Cream</a:t>
            </a: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6.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ニキビ特化ケア　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 Hot Cleansing Gel→ Granface Wash →Face B→ One Drop GEL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7.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赤ら顔特化ケア　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 Hot Cleansing Gel→Granface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Wash→Face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C→ One Drop GEL</a:t>
            </a:r>
            <a:r>
              <a:rPr lang="ja-JP" altLang="en-US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8.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シミケア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&amp;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対策　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Face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D→Granface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Lotion→Granface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Cream→Sun Protector Essence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5996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2C986-FBCE-D7CE-C76F-850D41EE13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4FE9117-0933-2F50-2EE3-ACE4045E3BA0}"/>
              </a:ext>
            </a:extLst>
          </p:cNvPr>
          <p:cNvGrpSpPr/>
          <p:nvPr/>
        </p:nvGrpSpPr>
        <p:grpSpPr>
          <a:xfrm>
            <a:off x="0" y="0"/>
            <a:ext cx="6858000" cy="9906000"/>
            <a:chOff x="0" y="0"/>
            <a:chExt cx="6858000" cy="9906000"/>
          </a:xfrm>
        </p:grpSpPr>
        <p:pic>
          <p:nvPicPr>
            <p:cNvPr id="5" name="図 4" descr="バナナの花&#10;&#10;自動的に生成された説明">
              <a:extLst>
                <a:ext uri="{FF2B5EF4-FFF2-40B4-BE49-F238E27FC236}">
                  <a16:creationId xmlns:a16="http://schemas.microsoft.com/office/drawing/2014/main" id="{862083DD-BAB3-8C36-1CE2-6C80D53A3B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8160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FE87243B-8642-188A-E0E4-52D97971B309}"/>
                </a:ext>
              </a:extLst>
            </p:cNvPr>
            <p:cNvSpPr/>
            <p:nvPr/>
          </p:nvSpPr>
          <p:spPr>
            <a:xfrm>
              <a:off x="0" y="4816046"/>
              <a:ext cx="6858000" cy="5089954"/>
            </a:xfrm>
            <a:prstGeom prst="rect">
              <a:avLst/>
            </a:prstGeom>
            <a:solidFill>
              <a:srgbClr val="2720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22BFA1E-2799-0D52-12CE-783C7159107A}"/>
              </a:ext>
            </a:extLst>
          </p:cNvPr>
          <p:cNvSpPr/>
          <p:nvPr/>
        </p:nvSpPr>
        <p:spPr>
          <a:xfrm>
            <a:off x="439152" y="745529"/>
            <a:ext cx="5979695" cy="8458618"/>
          </a:xfrm>
          <a:prstGeom prst="rect">
            <a:avLst/>
          </a:prstGeom>
          <a:solidFill>
            <a:srgbClr val="7148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4E8C1626-BD1E-314A-9BDF-67CFA09A019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99" y="9204147"/>
            <a:ext cx="2625390" cy="7479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79843F-2FB8-C18B-AC00-93FA96346089}"/>
              </a:ext>
            </a:extLst>
          </p:cNvPr>
          <p:cNvSpPr txBox="1"/>
          <p:nvPr/>
        </p:nvSpPr>
        <p:spPr>
          <a:xfrm>
            <a:off x="2112018" y="164253"/>
            <a:ext cx="263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+mn-ea"/>
              </a:rPr>
              <a:t>CLEAR/SP-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+mn-ea"/>
              </a:rPr>
              <a:t>ef</a:t>
            </a:r>
            <a:endParaRPr kumimoji="1" lang="en-US" altLang="ja-JP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C84AB2D-1F4B-FD7D-A454-183A2EED6960}"/>
              </a:ext>
            </a:extLst>
          </p:cNvPr>
          <p:cNvSpPr txBox="1"/>
          <p:nvPr/>
        </p:nvSpPr>
        <p:spPr>
          <a:xfrm>
            <a:off x="453573" y="807901"/>
            <a:ext cx="5979694" cy="8463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9.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手のしわケア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Face A→BONBON GEREAM</a:t>
            </a:r>
          </a:p>
          <a:p>
            <a:endParaRPr lang="en-US" altLang="ja-JP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10.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手のシミケア 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Face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D→Epi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After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Gel→Sun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Protector Essence</a:t>
            </a:r>
            <a:r>
              <a:rPr lang="ja-JP" altLang="en-US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11.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背中ニキビケア 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Wash→Face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B→One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Drop GEL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→Epi After Gel</a:t>
            </a: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12.VIO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黒ずみケア 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Face D→PIPI SOAP→PIPI GEL</a:t>
            </a: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13.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トーンアップ美白特化メニュー　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 Hot Cleansing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Gel→Face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A→Face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D→One Drop GEL</a:t>
            </a:r>
            <a:r>
              <a:rPr lang="ja-JP" altLang="en-US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→Bio Cellulose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MoistMask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14.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ハリ・潤い特化肌質改善メニュー　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 Hot Cleansing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Gel→Face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A(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全体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)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→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Face A(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気になる所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)→MetaLT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SKIN→Bio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Cellulose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MoistMask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+→ Granface Cream</a:t>
            </a:r>
          </a:p>
          <a:p>
            <a:endParaRPr lang="en-US" altLang="ja-JP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15.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肌荒れ撃退集中ケアコース　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 Hot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Cleansing→Face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A→Face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B→One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Drop GEL</a:t>
            </a:r>
            <a:r>
              <a:rPr lang="ja-JP" altLang="en-US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→Bio Cellulose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MoistMask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16.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首のしわケア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Face A→BONBON GEREAM</a:t>
            </a: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17.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ほうれい線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/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マリオネット改善フェイシャル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Face A(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首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)→Face A(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顔・鼻横と頬骨重点的に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22639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267DFD-9AD0-7A45-A931-5BCC606B8E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0A13476-E8C7-18AE-5C8D-EF3AE657AAF7}"/>
              </a:ext>
            </a:extLst>
          </p:cNvPr>
          <p:cNvGrpSpPr/>
          <p:nvPr/>
        </p:nvGrpSpPr>
        <p:grpSpPr>
          <a:xfrm>
            <a:off x="0" y="0"/>
            <a:ext cx="6858000" cy="9906000"/>
            <a:chOff x="0" y="0"/>
            <a:chExt cx="6858000" cy="9906000"/>
          </a:xfrm>
        </p:grpSpPr>
        <p:pic>
          <p:nvPicPr>
            <p:cNvPr id="5" name="図 4" descr="バナナの花&#10;&#10;自動的に生成された説明">
              <a:extLst>
                <a:ext uri="{FF2B5EF4-FFF2-40B4-BE49-F238E27FC236}">
                  <a16:creationId xmlns:a16="http://schemas.microsoft.com/office/drawing/2014/main" id="{FDC42AC3-EBA8-E914-7332-D2053F8C4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8160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1F79FE92-A762-A9AE-8483-DC5D5DA9D5EA}"/>
                </a:ext>
              </a:extLst>
            </p:cNvPr>
            <p:cNvSpPr/>
            <p:nvPr/>
          </p:nvSpPr>
          <p:spPr>
            <a:xfrm>
              <a:off x="0" y="4816046"/>
              <a:ext cx="6858000" cy="5089954"/>
            </a:xfrm>
            <a:prstGeom prst="rect">
              <a:avLst/>
            </a:prstGeom>
            <a:solidFill>
              <a:srgbClr val="2720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B7F7551-AF5D-C686-5555-376F888A8FA5}"/>
              </a:ext>
            </a:extLst>
          </p:cNvPr>
          <p:cNvSpPr/>
          <p:nvPr/>
        </p:nvSpPr>
        <p:spPr>
          <a:xfrm>
            <a:off x="439152" y="745529"/>
            <a:ext cx="5979695" cy="8458618"/>
          </a:xfrm>
          <a:prstGeom prst="rect">
            <a:avLst/>
          </a:prstGeom>
          <a:solidFill>
            <a:srgbClr val="7148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CE75C606-5791-6EAE-C7E5-7812C24D11E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99" y="9204147"/>
            <a:ext cx="2625390" cy="7479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7734E85-D925-6ED4-2C76-343388A5172B}"/>
              </a:ext>
            </a:extLst>
          </p:cNvPr>
          <p:cNvSpPr txBox="1"/>
          <p:nvPr/>
        </p:nvSpPr>
        <p:spPr>
          <a:xfrm>
            <a:off x="2112018" y="164253"/>
            <a:ext cx="263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+mn-ea"/>
              </a:rPr>
              <a:t>CLEAR/SP-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+mn-ea"/>
              </a:rPr>
              <a:t>ef</a:t>
            </a:r>
            <a:endParaRPr kumimoji="1" lang="en-US" altLang="ja-JP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3123E56-2F1D-56FB-F6EA-B27B12900D42}"/>
              </a:ext>
            </a:extLst>
          </p:cNvPr>
          <p:cNvSpPr txBox="1"/>
          <p:nvPr/>
        </p:nvSpPr>
        <p:spPr>
          <a:xfrm>
            <a:off x="449945" y="821005"/>
            <a:ext cx="5968902" cy="88639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18.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ふわふわバストアップケア</a:t>
            </a:r>
            <a:endParaRPr lang="en-US" altLang="ja-JP" sz="20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 Wash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→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Bust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モード→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BONBON GEREAM</a:t>
            </a:r>
            <a:endParaRPr lang="ja-JP" altLang="en-US" sz="16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ja-JP" altLang="en-US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19.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３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D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小顔フェイシャルケア</a:t>
            </a:r>
            <a:endParaRPr lang="en-US" altLang="ja-JP" sz="20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Face A</a:t>
            </a: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20.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夏までに間に合う！全身美肌脱毛</a:t>
            </a:r>
          </a:p>
          <a:p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全身脱毛→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Epi After Gel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パック</a:t>
            </a:r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21.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ブライダルメニュー 後悔のない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日に</a:t>
            </a:r>
          </a:p>
          <a:p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背中脱毛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うなじ脱毛・顔脱毛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or 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光フェイシャル→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Bio Cellulose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MoistMask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22.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すきま時間にしっかりケア</a:t>
            </a:r>
            <a:endParaRPr lang="en-US" altLang="ja-JP" sz="20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平日昼限定光フェイシャル</a:t>
            </a:r>
          </a:p>
          <a:p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Hot Cleansing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Gel→Granface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Wash→Face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A+(Face B/Face C/Face D)→One Drop GEL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or Bio Cellulose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MoistMask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23.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背中ニキビ撃退光エステ</a:t>
            </a:r>
          </a:p>
          <a:p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Wash→Face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B→One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Drop GEL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24.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男のビジネスエチケット</a:t>
            </a:r>
          </a:p>
          <a:p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ヒゲ脱毛＋手の甲・腕脱毛</a:t>
            </a:r>
          </a:p>
          <a:p>
            <a:endParaRPr lang="ja-JP" altLang="en-US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25.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眠れる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VIO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PIPI SOAP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→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VIO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26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将来のための脱毛計画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脚脱毛＋胸脱毛＋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VIO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脱毛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endParaRPr lang="ja-JP" altLang="en-US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ja-JP" altLang="en-US" sz="1600" dirty="0"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95443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E8EF6C-0B11-F62B-8BDC-94ADC08E2C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438E18D-4188-965B-68EB-561F798D27F6}"/>
              </a:ext>
            </a:extLst>
          </p:cNvPr>
          <p:cNvGrpSpPr/>
          <p:nvPr/>
        </p:nvGrpSpPr>
        <p:grpSpPr>
          <a:xfrm>
            <a:off x="0" y="0"/>
            <a:ext cx="6858000" cy="9906000"/>
            <a:chOff x="0" y="0"/>
            <a:chExt cx="6858000" cy="9906000"/>
          </a:xfrm>
        </p:grpSpPr>
        <p:pic>
          <p:nvPicPr>
            <p:cNvPr id="5" name="図 4" descr="バナナの花&#10;&#10;自動的に生成された説明">
              <a:extLst>
                <a:ext uri="{FF2B5EF4-FFF2-40B4-BE49-F238E27FC236}">
                  <a16:creationId xmlns:a16="http://schemas.microsoft.com/office/drawing/2014/main" id="{02921B87-5070-7523-8553-787268BF8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8160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C12B0C15-DA8E-1E8A-A4C5-9F61674789E1}"/>
                </a:ext>
              </a:extLst>
            </p:cNvPr>
            <p:cNvSpPr/>
            <p:nvPr/>
          </p:nvSpPr>
          <p:spPr>
            <a:xfrm>
              <a:off x="0" y="4816046"/>
              <a:ext cx="6858000" cy="5089954"/>
            </a:xfrm>
            <a:prstGeom prst="rect">
              <a:avLst/>
            </a:prstGeom>
            <a:solidFill>
              <a:srgbClr val="2720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34432FC-282F-4B3D-CB88-3BDE203C6BDD}"/>
              </a:ext>
            </a:extLst>
          </p:cNvPr>
          <p:cNvSpPr/>
          <p:nvPr/>
        </p:nvSpPr>
        <p:spPr>
          <a:xfrm>
            <a:off x="439152" y="745529"/>
            <a:ext cx="5979695" cy="8458618"/>
          </a:xfrm>
          <a:prstGeom prst="rect">
            <a:avLst/>
          </a:prstGeom>
          <a:solidFill>
            <a:srgbClr val="7148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24DB52CE-8444-12E0-16F3-5B769C84FA2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99" y="9204147"/>
            <a:ext cx="2625390" cy="7479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D5C90C-8453-98B5-1AF9-E274A86A6911}"/>
              </a:ext>
            </a:extLst>
          </p:cNvPr>
          <p:cNvSpPr txBox="1"/>
          <p:nvPr/>
        </p:nvSpPr>
        <p:spPr>
          <a:xfrm>
            <a:off x="2112018" y="164253"/>
            <a:ext cx="263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+mn-ea"/>
              </a:rPr>
              <a:t>CLEAR/SP-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+mn-ea"/>
              </a:rPr>
              <a:t>ef</a:t>
            </a:r>
            <a:endParaRPr kumimoji="1" lang="en-US" altLang="ja-JP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E1760E2-26CB-0B3B-7C72-1D8B58610B69}"/>
              </a:ext>
            </a:extLst>
          </p:cNvPr>
          <p:cNvSpPr txBox="1"/>
          <p:nvPr/>
        </p:nvSpPr>
        <p:spPr>
          <a:xfrm>
            <a:off x="439151" y="1146167"/>
            <a:ext cx="5979695" cy="7786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27.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あなたのお悩み特化！フェイシャルプラン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Face A+(Face B/Face C/Face D)→One Drop GEL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or Bio Cellulose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MoistMask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lang="en-US" altLang="ja-JP" sz="20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28.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目指せノーメイクで陶器肌！</a:t>
            </a:r>
          </a:p>
          <a:p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Hot Cleansing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Gel→Granface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Wash→Face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A→One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Drop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GEL+Bio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Cellulose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MoistMask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29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自己処理が難しい背面脱毛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うなじ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+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肩＋背中＋ヒップ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30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小顔フェイシャル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Granface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 Hot Cleansing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Gel→Granface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Wash→Face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A→One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 Drop GEL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⁺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→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Granface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 Serum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31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造顔フェイシャル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Granface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 Hot Cleansing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Gel→Granface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Wash→Face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A→One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 Drop GEL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⁺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→Bio Cellulose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MoistMask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⁺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32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大好評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‼︎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ヒゲに特化した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CLEAR/SP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ヒゲモード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Granface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 Wash→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ヒゲ脱毛→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Bio Cellulose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MoistMask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⁺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endParaRPr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33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身だしなみセット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ワキ脱毛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+VIO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34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楽なだけじゃない！肌荒れも軽減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美肌ヒゲ脱毛</a:t>
            </a:r>
            <a:r>
              <a:rPr kumimoji="0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Granface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 Wash→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ヒゲ脱毛→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Bio Cellulose </a:t>
            </a:r>
            <a:r>
              <a:rPr kumimoji="0" lang="en-US" altLang="ja-JP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MoistMask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⁺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6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288374-612F-E028-D6DA-8A8EF784D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E6DEBC2C-C018-EE0A-03D0-4AB3FC242B70}"/>
              </a:ext>
            </a:extLst>
          </p:cNvPr>
          <p:cNvGrpSpPr/>
          <p:nvPr/>
        </p:nvGrpSpPr>
        <p:grpSpPr>
          <a:xfrm>
            <a:off x="0" y="0"/>
            <a:ext cx="6858000" cy="9906000"/>
            <a:chOff x="0" y="0"/>
            <a:chExt cx="6858000" cy="9906000"/>
          </a:xfrm>
        </p:grpSpPr>
        <p:pic>
          <p:nvPicPr>
            <p:cNvPr id="5" name="図 4" descr="バナナの花&#10;&#10;自動的に生成された説明">
              <a:extLst>
                <a:ext uri="{FF2B5EF4-FFF2-40B4-BE49-F238E27FC236}">
                  <a16:creationId xmlns:a16="http://schemas.microsoft.com/office/drawing/2014/main" id="{91587005-62A7-714E-07F6-6F74A3D07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8160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707A22B7-3081-EF59-16A8-951506D11A95}"/>
                </a:ext>
              </a:extLst>
            </p:cNvPr>
            <p:cNvSpPr/>
            <p:nvPr/>
          </p:nvSpPr>
          <p:spPr>
            <a:xfrm>
              <a:off x="0" y="4816046"/>
              <a:ext cx="6858000" cy="5089954"/>
            </a:xfrm>
            <a:prstGeom prst="rect">
              <a:avLst/>
            </a:prstGeom>
            <a:solidFill>
              <a:srgbClr val="2720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F2CAC63F-2C6B-3476-0BF6-6E23D0A864A7}"/>
              </a:ext>
            </a:extLst>
          </p:cNvPr>
          <p:cNvSpPr/>
          <p:nvPr/>
        </p:nvSpPr>
        <p:spPr>
          <a:xfrm>
            <a:off x="439152" y="789071"/>
            <a:ext cx="5979695" cy="8458618"/>
          </a:xfrm>
          <a:prstGeom prst="rect">
            <a:avLst/>
          </a:prstGeom>
          <a:solidFill>
            <a:srgbClr val="7148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B1C6EE27-BA9F-4473-420B-9E7356F0D44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99" y="9204147"/>
            <a:ext cx="2625390" cy="7479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61C5BFA-98E4-D032-02EE-E802D490CE47}"/>
              </a:ext>
            </a:extLst>
          </p:cNvPr>
          <p:cNvSpPr txBox="1"/>
          <p:nvPr/>
        </p:nvSpPr>
        <p:spPr>
          <a:xfrm>
            <a:off x="2112018" y="164253"/>
            <a:ext cx="263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+mn-ea"/>
              </a:rPr>
              <a:t>CLEAR/SP-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+mn-ea"/>
              </a:rPr>
              <a:t>ef</a:t>
            </a:r>
            <a:endParaRPr kumimoji="1" lang="en-US" altLang="ja-JP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4B6800-0187-B1BB-C42E-EEADA4C18BD4}"/>
              </a:ext>
            </a:extLst>
          </p:cNvPr>
          <p:cNvSpPr txBox="1"/>
          <p:nvPr/>
        </p:nvSpPr>
        <p:spPr>
          <a:xfrm>
            <a:off x="439152" y="870393"/>
            <a:ext cx="597969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ja-JP" altLang="en-US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72C40B8-224C-6DB9-2273-1F8251EA8227}"/>
              </a:ext>
            </a:extLst>
          </p:cNvPr>
          <p:cNvSpPr txBox="1"/>
          <p:nvPr/>
        </p:nvSpPr>
        <p:spPr>
          <a:xfrm>
            <a:off x="430174" y="872538"/>
            <a:ext cx="6062771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35.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目指せ毛穴レス！化粧ノリも抜群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【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美肌顔脱毛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</a:t>
            </a:r>
          </a:p>
          <a:p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Hot Cleansing </a:t>
            </a:r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Gel→Granface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Wash→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顔脱毛→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Bio Cellulose Moist Mask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→Sun Protecter Essence</a:t>
            </a:r>
            <a:r>
              <a:rPr kumimoji="1" lang="ja-JP" altLang="en-US" sz="20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kumimoji="1" lang="en-US" altLang="ja-JP" sz="14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kumimoji="1"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36.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今年こそ水着美人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【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バストケア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+VIO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セットメニュー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</a:t>
            </a:r>
          </a:p>
          <a:p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Bust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モード→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VIO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脱毛</a:t>
            </a:r>
          </a:p>
          <a:p>
            <a:endParaRPr kumimoji="1" lang="ja-JP" altLang="en-US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37.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医療や他店脱毛の痛みに諦めてしまった人勿体ない！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【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低刺激ヒゲ脱毛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</a:t>
            </a:r>
          </a:p>
          <a:p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Wash→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ヒゲ脱毛→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Bio Cellulose Moist Mask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kumimoji="1"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kumimoji="1"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38.【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平日限定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顔脱毛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or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光フェイシャル</a:t>
            </a:r>
          </a:p>
          <a:p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顔脱毛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+Epi  After Gel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パック</a:t>
            </a:r>
          </a:p>
          <a:p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光フェイシャル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+Epi  After Gel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パック</a:t>
            </a:r>
          </a:p>
          <a:p>
            <a:endParaRPr kumimoji="1" lang="ja-JP" altLang="en-US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39.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スペシャルケア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〜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光フェイシャル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〜</a:t>
            </a:r>
          </a:p>
          <a:p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Hot Cleansing </a:t>
            </a:r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Gel→Granface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Wash→Face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A→One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 Drop GEL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→</a:t>
            </a:r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Lotion→Granface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</a:t>
            </a:r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Serum→Sun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Protecter Essence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kumimoji="1"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kumimoji="1"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40.10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歳からの脱毛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【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キッズ脱毛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</a:t>
            </a:r>
          </a:p>
          <a:p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腕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脚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脇</a:t>
            </a:r>
          </a:p>
          <a:p>
            <a:endParaRPr kumimoji="1" lang="ja-JP" altLang="en-US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41.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ネイルのついでにおまけ脱毛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【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手甲指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</a:t>
            </a:r>
          </a:p>
          <a:p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手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甲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指</a:t>
            </a:r>
            <a:endParaRPr kumimoji="1"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kumimoji="1" lang="ja-JP" altLang="en-US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42.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贅沢ケア！悩みをゼロに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【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脱毛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光フェイシャル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</a:t>
            </a:r>
          </a:p>
          <a:p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全身脱毛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(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顔以外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)→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光フェイシャル→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Bio Cellulose Moist Mask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kumimoji="1"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kumimoji="1" lang="en-US" altLang="ja-JP" sz="20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kumimoji="1" lang="en-US" altLang="ja-JP" sz="20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kumimoji="1" lang="ja-JP" altLang="en-US" sz="20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88999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0E24E1-8FD6-3136-94A0-71BE6E02E3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3BABF0A-F999-BEF5-B209-13964C050AE4}"/>
              </a:ext>
            </a:extLst>
          </p:cNvPr>
          <p:cNvGrpSpPr/>
          <p:nvPr/>
        </p:nvGrpSpPr>
        <p:grpSpPr>
          <a:xfrm>
            <a:off x="0" y="0"/>
            <a:ext cx="6858000" cy="9906000"/>
            <a:chOff x="0" y="0"/>
            <a:chExt cx="6858000" cy="9906000"/>
          </a:xfrm>
        </p:grpSpPr>
        <p:pic>
          <p:nvPicPr>
            <p:cNvPr id="5" name="図 4" descr="バナナの花&#10;&#10;自動的に生成された説明">
              <a:extLst>
                <a:ext uri="{FF2B5EF4-FFF2-40B4-BE49-F238E27FC236}">
                  <a16:creationId xmlns:a16="http://schemas.microsoft.com/office/drawing/2014/main" id="{32557FAD-C8F3-C6B1-2A1C-D7AC25881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8160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134C1847-CECD-78A2-7972-369F2F94D51C}"/>
                </a:ext>
              </a:extLst>
            </p:cNvPr>
            <p:cNvSpPr/>
            <p:nvPr/>
          </p:nvSpPr>
          <p:spPr>
            <a:xfrm>
              <a:off x="0" y="4816046"/>
              <a:ext cx="6858000" cy="5089954"/>
            </a:xfrm>
            <a:prstGeom prst="rect">
              <a:avLst/>
            </a:prstGeom>
            <a:solidFill>
              <a:srgbClr val="2720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78EF4F37-4231-882D-6758-B2ED1C036090}"/>
              </a:ext>
            </a:extLst>
          </p:cNvPr>
          <p:cNvSpPr/>
          <p:nvPr/>
        </p:nvSpPr>
        <p:spPr>
          <a:xfrm>
            <a:off x="439152" y="745529"/>
            <a:ext cx="5979695" cy="8458618"/>
          </a:xfrm>
          <a:prstGeom prst="rect">
            <a:avLst/>
          </a:prstGeom>
          <a:solidFill>
            <a:srgbClr val="7148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61842A85-0454-13E4-2961-9FD568033E5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99" y="9204147"/>
            <a:ext cx="2625390" cy="7479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C56F5E8-2798-9801-AF6B-D1A7816B34DF}"/>
              </a:ext>
            </a:extLst>
          </p:cNvPr>
          <p:cNvSpPr txBox="1"/>
          <p:nvPr/>
        </p:nvSpPr>
        <p:spPr>
          <a:xfrm>
            <a:off x="2112018" y="164253"/>
            <a:ext cx="263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+mn-ea"/>
              </a:rPr>
              <a:t>CLEAR/SP-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+mn-ea"/>
              </a:rPr>
              <a:t>ef</a:t>
            </a:r>
            <a:endParaRPr kumimoji="1" lang="en-US" altLang="ja-JP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4F853C1-6D2E-BF46-19FE-DB8A08B26C05}"/>
              </a:ext>
            </a:extLst>
          </p:cNvPr>
          <p:cNvSpPr txBox="1"/>
          <p:nvPr/>
        </p:nvSpPr>
        <p:spPr>
          <a:xfrm>
            <a:off x="423110" y="953324"/>
            <a:ext cx="5995737" cy="889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43.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高機能マシン搭載！抜けるヒゲ脱毛</a:t>
            </a:r>
            <a:endParaRPr kumimoji="1" lang="ja-JP" altLang="en-US" sz="16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Wash→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ヒゲ脱毛→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One Drop GEL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→Epi After Gel</a:t>
            </a:r>
          </a:p>
          <a:p>
            <a:endParaRPr kumimoji="1"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44.【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背中ニキビケア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モデルのような背中になりたい！</a:t>
            </a:r>
          </a:p>
          <a:p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背中</a:t>
            </a:r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Hot Cleansing </a:t>
            </a:r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Gel→Granface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Wash→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背中脱毛 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or Face </a:t>
            </a:r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B→One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Drop GEL+→Epi After Gel</a:t>
            </a:r>
          </a:p>
          <a:p>
            <a:endParaRPr kumimoji="1"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45.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ブライダル ～最高な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1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日を迎えるための準備～</a:t>
            </a:r>
          </a:p>
          <a:p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光フェイシャル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デコルテ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+Bust+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背中脱毛</a:t>
            </a:r>
          </a:p>
          <a:p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Granface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Wash→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脱毛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/Face A/Bust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モード→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One Drop GEL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 or Bio Cellulose </a:t>
            </a:r>
            <a:r>
              <a:rPr kumimoji="1"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MoistMask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kumimoji="1"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kumimoji="1"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46.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初めての方でも安心！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【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お試しプラン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</a:t>
            </a:r>
          </a:p>
          <a:p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肘下・膝下脱毛</a:t>
            </a:r>
          </a:p>
          <a:p>
            <a:endParaRPr kumimoji="1" lang="ja-JP" altLang="en-US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47.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自信をもってノースリーブを楽しむ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【</a:t>
            </a:r>
            <a:r>
              <a:rPr kumimoji="1"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うなじ・脇・腕脱毛セット</a:t>
            </a:r>
            <a:r>
              <a:rPr kumimoji="1"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</a:t>
            </a:r>
          </a:p>
          <a:p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うなじ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脇</a:t>
            </a:r>
            <a:r>
              <a:rPr kumimoji="1"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</a:t>
            </a:r>
            <a:r>
              <a:rPr kumimoji="1"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腕脱毛</a:t>
            </a:r>
            <a:endParaRPr kumimoji="1"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kumimoji="1" lang="en-US" altLang="ja-JP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48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触れたくなる肌に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腕・脚脱毛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腕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+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脚脱毛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49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夏の魅せ肌へ 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背中・脚・腕脱毛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背中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+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腕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+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脚脱毛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50.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ツルツルだけじゃない！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【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メンズ減毛＊脚腕セットクーポン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</a:t>
            </a:r>
          </a:p>
          <a:p>
            <a:r>
              <a:rPr lang="ja-JP" altLang="en-US" sz="12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腕</a:t>
            </a:r>
            <a:r>
              <a:rPr lang="en-US" altLang="ja-JP" sz="12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+</a:t>
            </a:r>
            <a:r>
              <a:rPr lang="ja-JP" altLang="en-US" sz="12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脚脱毛</a:t>
            </a:r>
          </a:p>
          <a:p>
            <a:endParaRPr lang="ja-JP" altLang="en-US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kumimoji="1"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ja-JP" altLang="en-US" sz="20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20035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BBBC6-5669-FC82-B965-824863C90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4CF64218-0979-FBA9-EB41-19F704F75E4B}"/>
              </a:ext>
            </a:extLst>
          </p:cNvPr>
          <p:cNvGrpSpPr/>
          <p:nvPr/>
        </p:nvGrpSpPr>
        <p:grpSpPr>
          <a:xfrm>
            <a:off x="0" y="0"/>
            <a:ext cx="6858000" cy="9906000"/>
            <a:chOff x="0" y="0"/>
            <a:chExt cx="6858000" cy="9906000"/>
          </a:xfrm>
        </p:grpSpPr>
        <p:pic>
          <p:nvPicPr>
            <p:cNvPr id="5" name="図 4" descr="バナナの花&#10;&#10;自動的に生成された説明">
              <a:extLst>
                <a:ext uri="{FF2B5EF4-FFF2-40B4-BE49-F238E27FC236}">
                  <a16:creationId xmlns:a16="http://schemas.microsoft.com/office/drawing/2014/main" id="{FBE48CD0-DFB4-2198-5DAD-FE4C16F7F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8160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C7BA6C5E-FE22-AAE4-3C6B-B2497704C6D8}"/>
                </a:ext>
              </a:extLst>
            </p:cNvPr>
            <p:cNvSpPr/>
            <p:nvPr/>
          </p:nvSpPr>
          <p:spPr>
            <a:xfrm>
              <a:off x="0" y="4816046"/>
              <a:ext cx="6858000" cy="5089954"/>
            </a:xfrm>
            <a:prstGeom prst="rect">
              <a:avLst/>
            </a:prstGeom>
            <a:solidFill>
              <a:srgbClr val="2720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2343FF9-183C-07A8-28FA-D93B45F0A36D}"/>
              </a:ext>
            </a:extLst>
          </p:cNvPr>
          <p:cNvSpPr/>
          <p:nvPr/>
        </p:nvSpPr>
        <p:spPr>
          <a:xfrm>
            <a:off x="455194" y="745529"/>
            <a:ext cx="5979695" cy="8526106"/>
          </a:xfrm>
          <a:prstGeom prst="rect">
            <a:avLst/>
          </a:prstGeom>
          <a:solidFill>
            <a:srgbClr val="7148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240651A2-79CD-A06A-DDC1-A2A7BC263AA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99" y="9204147"/>
            <a:ext cx="2625390" cy="7479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A4B4657-B556-ADC0-3ACB-A0985BC60E92}"/>
              </a:ext>
            </a:extLst>
          </p:cNvPr>
          <p:cNvSpPr txBox="1"/>
          <p:nvPr/>
        </p:nvSpPr>
        <p:spPr>
          <a:xfrm>
            <a:off x="2112018" y="164253"/>
            <a:ext cx="263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+mn-ea"/>
              </a:rPr>
              <a:t>CLEAR/SP-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+mn-ea"/>
              </a:rPr>
              <a:t>ef</a:t>
            </a:r>
            <a:endParaRPr kumimoji="1" lang="en-US" altLang="ja-JP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C01F7F0-017A-A14E-1B6B-8A80A8A43E47}"/>
              </a:ext>
            </a:extLst>
          </p:cNvPr>
          <p:cNvSpPr txBox="1"/>
          <p:nvPr/>
        </p:nvSpPr>
        <p:spPr>
          <a:xfrm>
            <a:off x="476465" y="498790"/>
            <a:ext cx="5958424" cy="96334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51.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お顔まるごとツヤたまご肌へ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【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顔脱毛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</a:t>
            </a:r>
          </a:p>
          <a:p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顔脱毛→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Bio Cellulose </a:t>
            </a:r>
            <a:r>
              <a:rPr lang="en-US" altLang="ja-JP" sz="1600" dirty="0" err="1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MoistMask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⁺</a:t>
            </a:r>
            <a:endParaRPr kumimoji="1" lang="en-US" altLang="ja-JP" sz="20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52.【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今流行りのフェムケア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】VIO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脱毛＋専用ジェルで保湿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PIPI SOAP→VIO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脱毛→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PIPI GEL</a:t>
            </a:r>
          </a:p>
          <a:p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《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クーポン名例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》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53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白髪になる前に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30.40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代限定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【VIO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介護脱毛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VIO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脱毛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54.30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代から始める介護脱毛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VIO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脱毛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endParaRPr lang="en-US" altLang="ja-JP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55.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浴衣美人はうなじから！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うなじ脱毛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う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なじ脱毛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56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成人式後ろ姿で差をつける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うなじ脱毛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うなじ脱毛</a:t>
            </a:r>
          </a:p>
          <a:p>
            <a:endParaRPr lang="en-US" altLang="ja-JP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57.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まとめ髪に自信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極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後ろ姿プロデュース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うなじ脱毛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58.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効果抜群 脱毛初めての方限定 脇</a:t>
            </a:r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回</a:t>
            </a:r>
          </a:p>
          <a:p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脇脱毛</a:t>
            </a:r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59.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夏に向けて周りと差をつける 背中美人へ</a:t>
            </a:r>
          </a:p>
          <a:p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背中脱毛</a:t>
            </a:r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60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メンズの新常識！下半身脱毛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(VIO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除く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ヒップ＋膝上＋膝下＋足の甲＋足の指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1600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18938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F6F39B-B841-2830-1F6B-6BC5343A1B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DAF3958D-E6BF-3A00-A05F-64C3204943E0}"/>
              </a:ext>
            </a:extLst>
          </p:cNvPr>
          <p:cNvGrpSpPr/>
          <p:nvPr/>
        </p:nvGrpSpPr>
        <p:grpSpPr>
          <a:xfrm>
            <a:off x="0" y="0"/>
            <a:ext cx="6858000" cy="9906000"/>
            <a:chOff x="0" y="0"/>
            <a:chExt cx="6858000" cy="9906000"/>
          </a:xfrm>
        </p:grpSpPr>
        <p:pic>
          <p:nvPicPr>
            <p:cNvPr id="5" name="図 4" descr="バナナの花&#10;&#10;自動的に生成された説明">
              <a:extLst>
                <a:ext uri="{FF2B5EF4-FFF2-40B4-BE49-F238E27FC236}">
                  <a16:creationId xmlns:a16="http://schemas.microsoft.com/office/drawing/2014/main" id="{FD3C4A80-68D6-EA21-564C-7D59ABC45D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858000" cy="4816046"/>
            </a:xfrm>
            <a:prstGeom prst="rect">
              <a:avLst/>
            </a:prstGeom>
          </p:spPr>
        </p:pic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4F136637-E3A1-E920-9F7E-BA50CDDF2717}"/>
                </a:ext>
              </a:extLst>
            </p:cNvPr>
            <p:cNvSpPr/>
            <p:nvPr/>
          </p:nvSpPr>
          <p:spPr>
            <a:xfrm>
              <a:off x="0" y="4816046"/>
              <a:ext cx="6858000" cy="5089954"/>
            </a:xfrm>
            <a:prstGeom prst="rect">
              <a:avLst/>
            </a:prstGeom>
            <a:solidFill>
              <a:srgbClr val="27201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A97A0B4-82B3-0F29-98C4-FBF39CD74569}"/>
              </a:ext>
            </a:extLst>
          </p:cNvPr>
          <p:cNvSpPr/>
          <p:nvPr/>
        </p:nvSpPr>
        <p:spPr>
          <a:xfrm>
            <a:off x="439152" y="745529"/>
            <a:ext cx="5979695" cy="8458618"/>
          </a:xfrm>
          <a:prstGeom prst="rect">
            <a:avLst/>
          </a:prstGeom>
          <a:solidFill>
            <a:srgbClr val="714831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10" name="図 9" descr="テキスト&#10;&#10;自動的に生成された説明">
            <a:extLst>
              <a:ext uri="{FF2B5EF4-FFF2-40B4-BE49-F238E27FC236}">
                <a16:creationId xmlns:a16="http://schemas.microsoft.com/office/drawing/2014/main" id="{BCB40A6F-34D3-6A02-5910-C7CDA4AA376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499" y="9204147"/>
            <a:ext cx="2625390" cy="747995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E2007F-48A6-ED81-1ADD-E24DEF8A7EB3}"/>
              </a:ext>
            </a:extLst>
          </p:cNvPr>
          <p:cNvSpPr txBox="1"/>
          <p:nvPr/>
        </p:nvSpPr>
        <p:spPr>
          <a:xfrm>
            <a:off x="2112018" y="164253"/>
            <a:ext cx="2633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solidFill>
                  <a:schemeClr val="bg1"/>
                </a:solidFill>
                <a:latin typeface="+mn-ea"/>
              </a:rPr>
              <a:t>CLEAR/SP-</a:t>
            </a:r>
            <a:r>
              <a:rPr kumimoji="1" lang="en-US" altLang="ja-JP" sz="2800" b="1" dirty="0" err="1">
                <a:solidFill>
                  <a:schemeClr val="bg1"/>
                </a:solidFill>
                <a:latin typeface="+mn-ea"/>
              </a:rPr>
              <a:t>ef</a:t>
            </a:r>
            <a:endParaRPr kumimoji="1" lang="en-US" altLang="ja-JP" sz="28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D87996E-BA4B-8DCF-C8CD-725AD5F0674A}"/>
              </a:ext>
            </a:extLst>
          </p:cNvPr>
          <p:cNvSpPr txBox="1"/>
          <p:nvPr/>
        </p:nvSpPr>
        <p:spPr>
          <a:xfrm>
            <a:off x="439151" y="730881"/>
            <a:ext cx="5979695" cy="8802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61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自分へのご褒美♡ホワイトデー特別クーポン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脱毛メニュー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20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％！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全メニュー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ja-JP" altLang="en-US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66.Birthday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の方限定！〇％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OFF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！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全メニュー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(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誕生日月のご来店限定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)</a:t>
            </a:r>
            <a:endParaRPr lang="en-US" altLang="ja-JP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sz="16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63.【U22】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学生の特権！学割プラン</a:t>
            </a:r>
          </a:p>
          <a:p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全部位○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%off</a:t>
            </a:r>
          </a:p>
          <a:p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64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夏休み限定学割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選べる１か所お試し脱毛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お好みのパーツ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1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ヶ所</a:t>
            </a:r>
          </a:p>
          <a:p>
            <a:endParaRPr lang="en-US" altLang="ja-JP" sz="1600" b="1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65.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ご紹介の方限定！気になる部分脱毛</a:t>
            </a:r>
          </a:p>
          <a:p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3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ヶ所選べる脱毛</a:t>
            </a:r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66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.【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メンテナンス脱毛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選べる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3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パーツ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お好みのパーツ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3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ヶ所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sz="2000" dirty="0">
              <a:solidFill>
                <a:prstClr val="white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67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.【OPEN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記念★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】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お試し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3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ヶ所セット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お好みのパーツ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3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ヶ所</a:t>
            </a:r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r>
              <a:rPr lang="en-US" altLang="ja-JP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68.</a:t>
            </a:r>
            <a:r>
              <a:rPr lang="ja-JP" altLang="en-US" sz="2000" b="1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親子でお得に脱毛プラン</a:t>
            </a:r>
          </a:p>
          <a:p>
            <a:r>
              <a:rPr lang="en-US" altLang="ja-JP" sz="12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2</a:t>
            </a:r>
            <a:r>
              <a:rPr lang="ja-JP" altLang="en-US" sz="12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人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で最大</a:t>
            </a:r>
            <a:r>
              <a:rPr lang="en-US" altLang="ja-JP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5</a:t>
            </a:r>
            <a:r>
              <a:rPr lang="ja-JP" altLang="en-US" sz="1600" dirty="0">
                <a:solidFill>
                  <a:schemeClr val="bg1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ヶ所選べる脱毛</a:t>
            </a:r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2000" b="1" dirty="0">
                <a:solidFill>
                  <a:prstClr val="white"/>
                </a:solidFill>
                <a:latin typeface="游明朝" panose="02020400000000000000" pitchFamily="18" charset="-128"/>
                <a:ea typeface="游明朝" panose="02020400000000000000" pitchFamily="18" charset="-128"/>
              </a:rPr>
              <a:t>69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.10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ヶ所オーダーメイド脱毛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お好みのパーツ</a:t>
            </a:r>
            <a:r>
              <a:rPr kumimoji="0" lang="en-US" altLang="ja-JP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10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ヶ所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70.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「また生えてきた」と思った方！パーツ脱毛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お</a:t>
            </a:r>
            <a:r>
              <a:rPr kumimoji="0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游明朝" panose="02020400000000000000" pitchFamily="18" charset="-128"/>
                <a:ea typeface="游明朝" panose="02020400000000000000" pitchFamily="18" charset="-128"/>
                <a:cs typeface="+mn-cs"/>
              </a:rPr>
              <a:t>好みのパーツ</a:t>
            </a:r>
            <a:endParaRPr kumimoji="0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游明朝" panose="02020400000000000000" pitchFamily="18" charset="-128"/>
              <a:ea typeface="游明朝" panose="02020400000000000000" pitchFamily="18" charset="-128"/>
              <a:cs typeface="+mn-cs"/>
            </a:endParaRPr>
          </a:p>
          <a:p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  <a:p>
            <a:endParaRPr lang="en-US" altLang="ja-JP" sz="1600" dirty="0">
              <a:solidFill>
                <a:schemeClr val="bg1"/>
              </a:solidFill>
              <a:latin typeface="游明朝" panose="02020400000000000000" pitchFamily="18" charset="-128"/>
              <a:ea typeface="游明朝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54225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1222</TotalTime>
  <Words>1973</Words>
  <Application>Microsoft Office PowerPoint</Application>
  <PresentationFormat>A4 210 x 297 mm</PresentationFormat>
  <Paragraphs>351</Paragraphs>
  <Slides>13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13</vt:i4>
      </vt:variant>
    </vt:vector>
  </HeadingPairs>
  <TitlesOfParts>
    <vt:vector size="18" baseType="lpstr">
      <vt:lpstr>游明朝</vt:lpstr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【営業】 共有アカウント</dc:creator>
  <cp:lastModifiedBy>賢 山城</cp:lastModifiedBy>
  <cp:revision>20</cp:revision>
  <dcterms:created xsi:type="dcterms:W3CDTF">2024-02-09T08:29:32Z</dcterms:created>
  <dcterms:modified xsi:type="dcterms:W3CDTF">2024-11-21T04:27:43Z</dcterms:modified>
</cp:coreProperties>
</file>