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E3F2"/>
    <a:srgbClr val="FFF3FF"/>
    <a:srgbClr val="CC99FF"/>
    <a:srgbClr val="FFE1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26" autoAdjust="0"/>
    <p:restoredTop sz="94660"/>
  </p:normalViewPr>
  <p:slideViewPr>
    <p:cSldViewPr snapToGrid="0">
      <p:cViewPr varScale="1">
        <p:scale>
          <a:sx n="44" d="100"/>
          <a:sy n="44" d="100"/>
        </p:scale>
        <p:origin x="148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6E3E-A62B-41BB-96AF-D59A9FF9C071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17A7-E774-4CB2-829C-71410F897B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4830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6E3E-A62B-41BB-96AF-D59A9FF9C071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17A7-E774-4CB2-829C-71410F897B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9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6E3E-A62B-41BB-96AF-D59A9FF9C071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17A7-E774-4CB2-829C-71410F897B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384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6E3E-A62B-41BB-96AF-D59A9FF9C071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17A7-E774-4CB2-829C-71410F897B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2922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6E3E-A62B-41BB-96AF-D59A9FF9C071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17A7-E774-4CB2-829C-71410F897B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8057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6E3E-A62B-41BB-96AF-D59A9FF9C071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17A7-E774-4CB2-829C-71410F897B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4071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6E3E-A62B-41BB-96AF-D59A9FF9C071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17A7-E774-4CB2-829C-71410F897B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9120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6E3E-A62B-41BB-96AF-D59A9FF9C071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17A7-E774-4CB2-829C-71410F897B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267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6E3E-A62B-41BB-96AF-D59A9FF9C071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17A7-E774-4CB2-829C-71410F897B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291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6E3E-A62B-41BB-96AF-D59A9FF9C071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17A7-E774-4CB2-829C-71410F897B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351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66E3E-A62B-41BB-96AF-D59A9FF9C071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517A7-E774-4CB2-829C-71410F897B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7506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66E3E-A62B-41BB-96AF-D59A9FF9C071}" type="datetimeFigureOut">
              <a:rPr kumimoji="1" lang="ja-JP" altLang="en-US" smtClean="0"/>
              <a:t>2023/9/6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517A7-E774-4CB2-829C-71410F897B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6907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グループ化 90">
            <a:extLst>
              <a:ext uri="{FF2B5EF4-FFF2-40B4-BE49-F238E27FC236}">
                <a16:creationId xmlns:a16="http://schemas.microsoft.com/office/drawing/2014/main" id="{1BF103B3-621A-BC1E-67A4-90131B1B1637}"/>
              </a:ext>
            </a:extLst>
          </p:cNvPr>
          <p:cNvGrpSpPr/>
          <p:nvPr/>
        </p:nvGrpSpPr>
        <p:grpSpPr>
          <a:xfrm>
            <a:off x="0" y="1453226"/>
            <a:ext cx="6867625" cy="8452774"/>
            <a:chOff x="-2" y="1502227"/>
            <a:chExt cx="6858002" cy="8792055"/>
          </a:xfrm>
          <a:solidFill>
            <a:srgbClr val="F3E3F2"/>
          </a:solidFill>
        </p:grpSpPr>
        <p:sp>
          <p:nvSpPr>
            <p:cNvPr id="3" name="フローチャート: 書類 2">
              <a:extLst>
                <a:ext uri="{FF2B5EF4-FFF2-40B4-BE49-F238E27FC236}">
                  <a16:creationId xmlns:a16="http://schemas.microsoft.com/office/drawing/2014/main" id="{5482CE55-83C2-BE41-D731-AC70ABF8FAA4}"/>
                </a:ext>
              </a:extLst>
            </p:cNvPr>
            <p:cNvSpPr/>
            <p:nvPr/>
          </p:nvSpPr>
          <p:spPr>
            <a:xfrm rot="10800000" flipH="1">
              <a:off x="-2" y="1502227"/>
              <a:ext cx="6858001" cy="8236855"/>
            </a:xfrm>
            <a:prstGeom prst="flowChartDocumen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" name="フローチャート: 書類 1">
              <a:extLst>
                <a:ext uri="{FF2B5EF4-FFF2-40B4-BE49-F238E27FC236}">
                  <a16:creationId xmlns:a16="http://schemas.microsoft.com/office/drawing/2014/main" id="{261BA5F9-8134-9D93-D0C1-A7F871D5906C}"/>
                </a:ext>
              </a:extLst>
            </p:cNvPr>
            <p:cNvSpPr/>
            <p:nvPr/>
          </p:nvSpPr>
          <p:spPr>
            <a:xfrm rot="10800000" flipH="1">
              <a:off x="0" y="2057426"/>
              <a:ext cx="6858000" cy="8236856"/>
            </a:xfrm>
            <a:prstGeom prst="flowChartDocumen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DFF44EC-F375-A049-C661-9DFFFB378709}"/>
              </a:ext>
            </a:extLst>
          </p:cNvPr>
          <p:cNvSpPr txBox="1"/>
          <p:nvPr/>
        </p:nvSpPr>
        <p:spPr>
          <a:xfrm>
            <a:off x="3904534" y="168108"/>
            <a:ext cx="291922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Ladies</a:t>
            </a:r>
            <a:r>
              <a:rPr kumimoji="1" lang="ja-JP" alt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　</a:t>
            </a:r>
            <a:r>
              <a:rPr kumimoji="1" lang="en-US" altLang="ja-JP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Menu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056B3FA-6B84-23D6-B585-564C72A273B0}"/>
              </a:ext>
            </a:extLst>
          </p:cNvPr>
          <p:cNvSpPr txBox="1"/>
          <p:nvPr/>
        </p:nvSpPr>
        <p:spPr>
          <a:xfrm flipH="1">
            <a:off x="274034" y="791583"/>
            <a:ext cx="3432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サロン名を入れてください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66BD5E7-8D63-5126-F78D-43D0E8819E44}"/>
              </a:ext>
            </a:extLst>
          </p:cNvPr>
          <p:cNvSpPr txBox="1"/>
          <p:nvPr/>
        </p:nvSpPr>
        <p:spPr>
          <a:xfrm flipH="1">
            <a:off x="654477" y="2291766"/>
            <a:ext cx="23404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chemeClr val="bg2">
                    <a:lumMod val="50000"/>
                  </a:schemeClr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全身脱毛メニュー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28C7864-2CC1-9ABF-AD49-E3EF5C8DF8E3}"/>
              </a:ext>
            </a:extLst>
          </p:cNvPr>
          <p:cNvSpPr/>
          <p:nvPr/>
        </p:nvSpPr>
        <p:spPr>
          <a:xfrm>
            <a:off x="710901" y="2663753"/>
            <a:ext cx="2417719" cy="461103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顔・</a:t>
            </a:r>
            <a:r>
              <a:rPr kumimoji="1" lang="en-US" altLang="ja-JP" sz="1400" dirty="0"/>
              <a:t>VIO</a:t>
            </a:r>
            <a:r>
              <a:rPr kumimoji="1" lang="ja-JP" altLang="en-US" sz="1400" dirty="0"/>
              <a:t>込   </a:t>
            </a:r>
            <a:r>
              <a:rPr kumimoji="1" lang="en-US" altLang="ja-JP" sz="2000" dirty="0"/>
              <a:t> \18,000</a:t>
            </a:r>
            <a:r>
              <a:rPr kumimoji="1" lang="ja-JP" altLang="en-US" sz="800" dirty="0"/>
              <a:t>（税込）</a:t>
            </a:r>
            <a:endParaRPr kumimoji="1" lang="ja-JP" altLang="en-US" sz="20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3A66F73-2D4B-F357-1608-68BAC9B87247}"/>
              </a:ext>
            </a:extLst>
          </p:cNvPr>
          <p:cNvSpPr/>
          <p:nvPr/>
        </p:nvSpPr>
        <p:spPr>
          <a:xfrm>
            <a:off x="710901" y="3188871"/>
            <a:ext cx="2417719" cy="461103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顔</a:t>
            </a:r>
            <a:r>
              <a:rPr kumimoji="1" lang="en-US" altLang="ja-JP" sz="1400" dirty="0" err="1"/>
              <a:t>orVIO</a:t>
            </a:r>
            <a:r>
              <a:rPr kumimoji="1" lang="ja-JP" altLang="en-US" sz="1400" dirty="0"/>
              <a:t>込    </a:t>
            </a:r>
            <a:r>
              <a:rPr kumimoji="1" lang="en-US" altLang="ja-JP" sz="2000" dirty="0"/>
              <a:t>\15,000</a:t>
            </a:r>
            <a:r>
              <a:rPr kumimoji="1" lang="ja-JP" altLang="en-US" sz="800" dirty="0"/>
              <a:t>（税込）</a:t>
            </a:r>
            <a:endParaRPr kumimoji="1" lang="ja-JP" altLang="en-US" sz="2000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EEFBD54-7073-5154-2664-B81800D9BB00}"/>
              </a:ext>
            </a:extLst>
          </p:cNvPr>
          <p:cNvSpPr/>
          <p:nvPr/>
        </p:nvSpPr>
        <p:spPr>
          <a:xfrm>
            <a:off x="710901" y="3721346"/>
            <a:ext cx="2417719" cy="461103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顔・</a:t>
            </a:r>
            <a:r>
              <a:rPr kumimoji="1" lang="en-US" altLang="ja-JP" sz="1400" dirty="0"/>
              <a:t>VIO</a:t>
            </a:r>
            <a:r>
              <a:rPr kumimoji="1" lang="ja-JP" altLang="en-US" sz="1400" dirty="0"/>
              <a:t>無　</a:t>
            </a:r>
            <a:r>
              <a:rPr kumimoji="1" lang="en-US" altLang="ja-JP" sz="2000" dirty="0"/>
              <a:t>\13,000</a:t>
            </a:r>
            <a:r>
              <a:rPr kumimoji="1" lang="ja-JP" altLang="en-US" sz="800" dirty="0"/>
              <a:t>（税込）</a:t>
            </a:r>
            <a:endParaRPr kumimoji="1" lang="ja-JP" altLang="en-US" sz="2000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BD9DC86-F79A-80E5-C1D4-23A407730E6E}"/>
              </a:ext>
            </a:extLst>
          </p:cNvPr>
          <p:cNvSpPr txBox="1"/>
          <p:nvPr/>
        </p:nvSpPr>
        <p:spPr>
          <a:xfrm flipH="1">
            <a:off x="3856561" y="4182449"/>
            <a:ext cx="25510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chemeClr val="bg2">
                    <a:lumMod val="50000"/>
                  </a:schemeClr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各パーツ別脱毛メニュー</a:t>
            </a:r>
            <a:endParaRPr kumimoji="1" lang="en-US" altLang="ja-JP" sz="1600" dirty="0">
              <a:solidFill>
                <a:schemeClr val="bg2">
                  <a:lumMod val="50000"/>
                </a:schemeClr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71970014-E33E-FF29-5224-AD38B7F939CC}"/>
              </a:ext>
            </a:extLst>
          </p:cNvPr>
          <p:cNvGrpSpPr/>
          <p:nvPr/>
        </p:nvGrpSpPr>
        <p:grpSpPr>
          <a:xfrm>
            <a:off x="3856561" y="4536708"/>
            <a:ext cx="2417719" cy="524422"/>
            <a:chOff x="338181" y="5207631"/>
            <a:chExt cx="2417719" cy="676754"/>
          </a:xfrm>
        </p:grpSpPr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1940BC96-7EA3-F280-EB68-EA8883A8552F}"/>
                </a:ext>
              </a:extLst>
            </p:cNvPr>
            <p:cNvSpPr/>
            <p:nvPr/>
          </p:nvSpPr>
          <p:spPr>
            <a:xfrm>
              <a:off x="338181" y="5207631"/>
              <a:ext cx="2417719" cy="67675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kumimoji="1" lang="ja-JP" altLang="en-US" sz="1400" dirty="0"/>
                <a:t>　</a:t>
              </a:r>
              <a:r>
                <a:rPr kumimoji="1" lang="en-US" altLang="ja-JP" sz="2000" dirty="0"/>
                <a:t>\1,000</a:t>
              </a:r>
              <a:r>
                <a:rPr kumimoji="1" lang="ja-JP" altLang="en-US" sz="800" dirty="0"/>
                <a:t>（税込）</a:t>
              </a:r>
              <a:endParaRPr kumimoji="1" lang="en-US" altLang="ja-JP" sz="800" dirty="0"/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9372B4AD-39F1-4EC3-E68E-BF2530846121}"/>
                </a:ext>
              </a:extLst>
            </p:cNvPr>
            <p:cNvSpPr/>
            <p:nvPr/>
          </p:nvSpPr>
          <p:spPr>
            <a:xfrm>
              <a:off x="436048" y="5366218"/>
              <a:ext cx="933651" cy="359579"/>
            </a:xfrm>
            <a:prstGeom prst="rect">
              <a:avLst/>
            </a:prstGeom>
            <a:solidFill>
              <a:schemeClr val="bg2"/>
            </a:solidFill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tx1"/>
                  </a:solidFill>
                </a:rPr>
                <a:t>SS</a:t>
              </a:r>
              <a:r>
                <a:rPr kumimoji="1" lang="ja-JP" altLang="en-US" sz="1400" b="1" dirty="0">
                  <a:solidFill>
                    <a:schemeClr val="tx1"/>
                  </a:solidFill>
                </a:rPr>
                <a:t>パーツ</a:t>
              </a:r>
            </a:p>
          </p:txBody>
        </p:sp>
      </p:grpSp>
      <p:graphicFrame>
        <p:nvGraphicFramePr>
          <p:cNvPr id="17" name="表 13">
            <a:extLst>
              <a:ext uri="{FF2B5EF4-FFF2-40B4-BE49-F238E27FC236}">
                <a16:creationId xmlns:a16="http://schemas.microsoft.com/office/drawing/2014/main" id="{605CAC68-CE7B-15DE-FA32-EF54CBA6DB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07996"/>
              </p:ext>
            </p:extLst>
          </p:nvPr>
        </p:nvGraphicFramePr>
        <p:xfrm>
          <a:off x="3856561" y="5104507"/>
          <a:ext cx="2417719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719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539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両ワキ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手の指・甲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足の指・甲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860A9264-908F-BB59-E836-B6E9942F569D}"/>
              </a:ext>
            </a:extLst>
          </p:cNvPr>
          <p:cNvGrpSpPr/>
          <p:nvPr/>
        </p:nvGrpSpPr>
        <p:grpSpPr>
          <a:xfrm>
            <a:off x="3856561" y="5469013"/>
            <a:ext cx="2417719" cy="521972"/>
            <a:chOff x="338180" y="6897993"/>
            <a:chExt cx="2417719" cy="676754"/>
          </a:xfrm>
        </p:grpSpPr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92D0110E-E0AD-6B40-CAFE-E54727182F49}"/>
                </a:ext>
              </a:extLst>
            </p:cNvPr>
            <p:cNvSpPr/>
            <p:nvPr/>
          </p:nvSpPr>
          <p:spPr>
            <a:xfrm>
              <a:off x="338180" y="6897993"/>
              <a:ext cx="2417719" cy="67675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kumimoji="1" lang="ja-JP" altLang="en-US" sz="1400" dirty="0"/>
                <a:t>　</a:t>
              </a:r>
              <a:r>
                <a:rPr kumimoji="1" lang="en-US" altLang="ja-JP" sz="2000" dirty="0"/>
                <a:t> \1,200</a:t>
              </a:r>
              <a:r>
                <a:rPr kumimoji="1" lang="ja-JP" altLang="en-US" sz="800" dirty="0"/>
                <a:t>（税込）</a:t>
              </a:r>
              <a:endParaRPr kumimoji="1" lang="ja-JP" altLang="en-US" sz="2000" dirty="0"/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1DD5E794-652F-30FB-9E50-40C05FA5266D}"/>
                </a:ext>
              </a:extLst>
            </p:cNvPr>
            <p:cNvSpPr/>
            <p:nvPr/>
          </p:nvSpPr>
          <p:spPr>
            <a:xfrm>
              <a:off x="415182" y="7056580"/>
              <a:ext cx="933651" cy="359579"/>
            </a:xfrm>
            <a:prstGeom prst="rect">
              <a:avLst/>
            </a:prstGeom>
            <a:solidFill>
              <a:schemeClr val="bg2"/>
            </a:solidFill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tx1"/>
                  </a:solidFill>
                </a:rPr>
                <a:t>S</a:t>
              </a:r>
              <a:r>
                <a:rPr kumimoji="1" lang="ja-JP" altLang="en-US" sz="1400" b="1" dirty="0">
                  <a:solidFill>
                    <a:schemeClr val="tx1"/>
                  </a:solidFill>
                </a:rPr>
                <a:t>パーツ</a:t>
              </a:r>
            </a:p>
          </p:txBody>
        </p:sp>
      </p:grpSp>
      <p:graphicFrame>
        <p:nvGraphicFramePr>
          <p:cNvPr id="26" name="表 13">
            <a:extLst>
              <a:ext uri="{FF2B5EF4-FFF2-40B4-BE49-F238E27FC236}">
                <a16:creationId xmlns:a16="http://schemas.microsoft.com/office/drawing/2014/main" id="{C07BBCE4-6C76-6350-038C-616A817FCE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908471"/>
              </p:ext>
            </p:extLst>
          </p:nvPr>
        </p:nvGraphicFramePr>
        <p:xfrm>
          <a:off x="3856561" y="6026868"/>
          <a:ext cx="2417719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719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ひじ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乳輪回り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はな下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ひざ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あご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もみあげ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へそ回り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ほほ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おでこ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42CE236E-FFC3-6ED4-D46E-132FABD9D556}"/>
              </a:ext>
            </a:extLst>
          </p:cNvPr>
          <p:cNvGrpSpPr/>
          <p:nvPr/>
        </p:nvGrpSpPr>
        <p:grpSpPr>
          <a:xfrm>
            <a:off x="3856561" y="6574641"/>
            <a:ext cx="2417719" cy="521972"/>
            <a:chOff x="336611" y="7018030"/>
            <a:chExt cx="2417719" cy="676754"/>
          </a:xfrm>
        </p:grpSpPr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2D9E2E3C-268B-5A6D-A2D4-EC054A62390D}"/>
                </a:ext>
              </a:extLst>
            </p:cNvPr>
            <p:cNvSpPr/>
            <p:nvPr/>
          </p:nvSpPr>
          <p:spPr>
            <a:xfrm>
              <a:off x="336611" y="7018030"/>
              <a:ext cx="2417719" cy="67675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kumimoji="1" lang="ja-JP" altLang="en-US" sz="1400" dirty="0"/>
                <a:t>　</a:t>
              </a:r>
              <a:r>
                <a:rPr kumimoji="1" lang="en-US" altLang="ja-JP" sz="2000" dirty="0"/>
                <a:t> \3,800</a:t>
              </a:r>
              <a:r>
                <a:rPr kumimoji="1" lang="ja-JP" altLang="en-US" sz="800" dirty="0"/>
                <a:t>（税込）</a:t>
              </a:r>
              <a:endParaRPr kumimoji="1" lang="ja-JP" altLang="en-US" sz="2000" dirty="0"/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9DFB4224-16C7-EC77-42C1-FA83B5A0BE9F}"/>
                </a:ext>
              </a:extLst>
            </p:cNvPr>
            <p:cNvSpPr/>
            <p:nvPr/>
          </p:nvSpPr>
          <p:spPr>
            <a:xfrm>
              <a:off x="413612" y="7176617"/>
              <a:ext cx="933651" cy="359579"/>
            </a:xfrm>
            <a:prstGeom prst="rect">
              <a:avLst/>
            </a:prstGeom>
            <a:solidFill>
              <a:schemeClr val="bg2"/>
            </a:solidFill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tx1"/>
                  </a:solidFill>
                </a:rPr>
                <a:t>M</a:t>
              </a:r>
              <a:r>
                <a:rPr kumimoji="1" lang="ja-JP" altLang="en-US" sz="1400" b="1" dirty="0">
                  <a:solidFill>
                    <a:schemeClr val="tx1"/>
                  </a:solidFill>
                </a:rPr>
                <a:t>パーツ</a:t>
              </a:r>
            </a:p>
          </p:txBody>
        </p:sp>
      </p:grpSp>
      <p:graphicFrame>
        <p:nvGraphicFramePr>
          <p:cNvPr id="36" name="表 13">
            <a:extLst>
              <a:ext uri="{FF2B5EF4-FFF2-40B4-BE49-F238E27FC236}">
                <a16:creationId xmlns:a16="http://schemas.microsoft.com/office/drawing/2014/main" id="{282BAA78-BD5B-F923-609C-6CAE367753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284731"/>
              </p:ext>
            </p:extLst>
          </p:nvPr>
        </p:nvGraphicFramePr>
        <p:xfrm>
          <a:off x="3856561" y="7151741"/>
          <a:ext cx="2417719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719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両ひじ上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両ひじ下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バスト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</a:p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肩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首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襟足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おなか上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おなか下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/V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ライン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/I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ライン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/O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ライン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5B3AB6EF-264B-675E-0E3A-EE1B602100B5}"/>
              </a:ext>
            </a:extLst>
          </p:cNvPr>
          <p:cNvGrpSpPr/>
          <p:nvPr/>
        </p:nvGrpSpPr>
        <p:grpSpPr>
          <a:xfrm>
            <a:off x="3856561" y="7834049"/>
            <a:ext cx="2417719" cy="521972"/>
            <a:chOff x="338180" y="6897993"/>
            <a:chExt cx="2417719" cy="676754"/>
          </a:xfrm>
        </p:grpSpPr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1F618222-C7BB-B257-8929-D243B821D3E3}"/>
                </a:ext>
              </a:extLst>
            </p:cNvPr>
            <p:cNvSpPr/>
            <p:nvPr/>
          </p:nvSpPr>
          <p:spPr>
            <a:xfrm>
              <a:off x="338180" y="6897993"/>
              <a:ext cx="2417719" cy="67675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kumimoji="1" lang="ja-JP" altLang="en-US" sz="1400" dirty="0"/>
                <a:t>　</a:t>
              </a:r>
              <a:r>
                <a:rPr kumimoji="1" lang="en-US" altLang="ja-JP" sz="2000" dirty="0"/>
                <a:t> \5,500</a:t>
              </a:r>
              <a:r>
                <a:rPr kumimoji="1" lang="ja-JP" altLang="en-US" sz="800" dirty="0"/>
                <a:t>（税込）</a:t>
              </a:r>
              <a:endParaRPr kumimoji="1" lang="ja-JP" altLang="en-US" sz="2000" dirty="0"/>
            </a:p>
          </p:txBody>
        </p: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5F1FFC2A-846B-8704-AD0A-16AE67243F89}"/>
                </a:ext>
              </a:extLst>
            </p:cNvPr>
            <p:cNvSpPr/>
            <p:nvPr/>
          </p:nvSpPr>
          <p:spPr>
            <a:xfrm>
              <a:off x="415182" y="7056580"/>
              <a:ext cx="933651" cy="359579"/>
            </a:xfrm>
            <a:prstGeom prst="rect">
              <a:avLst/>
            </a:prstGeom>
            <a:solidFill>
              <a:schemeClr val="bg2"/>
            </a:solidFill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tx1"/>
                  </a:solidFill>
                </a:rPr>
                <a:t>L</a:t>
              </a:r>
              <a:r>
                <a:rPr kumimoji="1" lang="ja-JP" altLang="en-US" sz="1400" b="1" dirty="0">
                  <a:solidFill>
                    <a:schemeClr val="tx1"/>
                  </a:solidFill>
                </a:rPr>
                <a:t>パーツ</a:t>
              </a:r>
            </a:p>
          </p:txBody>
        </p:sp>
      </p:grpSp>
      <p:graphicFrame>
        <p:nvGraphicFramePr>
          <p:cNvPr id="40" name="表 13">
            <a:extLst>
              <a:ext uri="{FF2B5EF4-FFF2-40B4-BE49-F238E27FC236}">
                <a16:creationId xmlns:a16="http://schemas.microsoft.com/office/drawing/2014/main" id="{F6245639-0247-5349-03D3-0A71E80329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391921"/>
              </p:ext>
            </p:extLst>
          </p:nvPr>
        </p:nvGraphicFramePr>
        <p:xfrm>
          <a:off x="3856561" y="8403102"/>
          <a:ext cx="2417719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719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539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両ひざ上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両ひざ下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背中上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背中下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</a:p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ヒップ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腰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999775DD-A33C-7D49-50BD-BA5954001F10}"/>
              </a:ext>
            </a:extLst>
          </p:cNvPr>
          <p:cNvSpPr txBox="1"/>
          <p:nvPr/>
        </p:nvSpPr>
        <p:spPr>
          <a:xfrm flipH="1">
            <a:off x="587829" y="4458708"/>
            <a:ext cx="25510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chemeClr val="bg2">
                    <a:lumMod val="50000"/>
                  </a:schemeClr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脱毛セットメニュー</a:t>
            </a:r>
            <a:endParaRPr kumimoji="1" lang="en-US" altLang="ja-JP" sz="1600" dirty="0">
              <a:solidFill>
                <a:schemeClr val="bg2">
                  <a:lumMod val="50000"/>
                </a:schemeClr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89428704-9612-C4C2-80D8-C4B3DC224E3D}"/>
              </a:ext>
            </a:extLst>
          </p:cNvPr>
          <p:cNvSpPr/>
          <p:nvPr/>
        </p:nvSpPr>
        <p:spPr>
          <a:xfrm>
            <a:off x="654477" y="4797262"/>
            <a:ext cx="2417719" cy="524422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うで全体　</a:t>
            </a:r>
            <a:r>
              <a:rPr kumimoji="1" lang="en-US" altLang="ja-JP" sz="2000" dirty="0"/>
              <a:t> \7,800</a:t>
            </a:r>
            <a:r>
              <a:rPr kumimoji="1" lang="ja-JP" altLang="en-US" sz="800" dirty="0"/>
              <a:t>（税込）</a:t>
            </a:r>
            <a:endParaRPr kumimoji="1" lang="ja-JP" altLang="en-US" sz="2000" dirty="0"/>
          </a:p>
        </p:txBody>
      </p:sp>
      <p:graphicFrame>
        <p:nvGraphicFramePr>
          <p:cNvPr id="81" name="表 13">
            <a:extLst>
              <a:ext uri="{FF2B5EF4-FFF2-40B4-BE49-F238E27FC236}">
                <a16:creationId xmlns:a16="http://schemas.microsoft.com/office/drawing/2014/main" id="{FDACDE1A-9E38-A23C-E118-B90ED9EB58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037856"/>
              </p:ext>
            </p:extLst>
          </p:nvPr>
        </p:nvGraphicFramePr>
        <p:xfrm>
          <a:off x="654477" y="5365061"/>
          <a:ext cx="2417719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719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539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ひじ下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ひじ上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両手の指・甲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DE1BFECF-B2B3-BF79-C432-5D6D2BB77548}"/>
              </a:ext>
            </a:extLst>
          </p:cNvPr>
          <p:cNvSpPr/>
          <p:nvPr/>
        </p:nvSpPr>
        <p:spPr>
          <a:xfrm>
            <a:off x="654477" y="5729567"/>
            <a:ext cx="2417719" cy="524422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あし全体　</a:t>
            </a:r>
            <a:r>
              <a:rPr kumimoji="1" lang="en-US" altLang="ja-JP" sz="2000" dirty="0"/>
              <a:t> \9,900</a:t>
            </a:r>
            <a:r>
              <a:rPr kumimoji="1" lang="ja-JP" altLang="en-US" sz="800" dirty="0"/>
              <a:t>（税込）</a:t>
            </a:r>
            <a:endParaRPr kumimoji="1" lang="ja-JP" altLang="en-US" sz="2000" dirty="0"/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6F6D9C42-FBAA-DF45-6B7B-3A2B1E240D71}"/>
              </a:ext>
            </a:extLst>
          </p:cNvPr>
          <p:cNvSpPr/>
          <p:nvPr/>
        </p:nvSpPr>
        <p:spPr>
          <a:xfrm>
            <a:off x="654477" y="6678563"/>
            <a:ext cx="2417719" cy="524422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背中全体　</a:t>
            </a:r>
            <a:r>
              <a:rPr kumimoji="1" lang="en-US" altLang="ja-JP" sz="2000" dirty="0"/>
              <a:t> \11,800</a:t>
            </a:r>
            <a:r>
              <a:rPr kumimoji="1" lang="ja-JP" altLang="en-US" sz="800" dirty="0"/>
              <a:t>（税込）</a:t>
            </a:r>
            <a:endParaRPr kumimoji="1" lang="ja-JP" altLang="en-US" sz="2000" dirty="0"/>
          </a:p>
        </p:txBody>
      </p:sp>
      <p:graphicFrame>
        <p:nvGraphicFramePr>
          <p:cNvPr id="84" name="表 13">
            <a:extLst>
              <a:ext uri="{FF2B5EF4-FFF2-40B4-BE49-F238E27FC236}">
                <a16:creationId xmlns:a16="http://schemas.microsoft.com/office/drawing/2014/main" id="{DC324CCB-11BA-53C9-AF4D-0A095B1D2D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69605"/>
              </p:ext>
            </p:extLst>
          </p:nvPr>
        </p:nvGraphicFramePr>
        <p:xfrm>
          <a:off x="654477" y="6287422"/>
          <a:ext cx="2417719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719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539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ひざ下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ひざ上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両あしの指・甲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85" name="表 13">
            <a:extLst>
              <a:ext uri="{FF2B5EF4-FFF2-40B4-BE49-F238E27FC236}">
                <a16:creationId xmlns:a16="http://schemas.microsoft.com/office/drawing/2014/main" id="{0400D8C3-1327-7DE2-5C8F-568768786A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000719"/>
              </p:ext>
            </p:extLst>
          </p:nvPr>
        </p:nvGraphicFramePr>
        <p:xfrm>
          <a:off x="654477" y="7235247"/>
          <a:ext cx="2417719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719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539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背中下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背中上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腰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596BDF5D-F2E1-AE95-F07D-D459B9595FC0}"/>
              </a:ext>
            </a:extLst>
          </p:cNvPr>
          <p:cNvSpPr/>
          <p:nvPr/>
        </p:nvSpPr>
        <p:spPr>
          <a:xfrm>
            <a:off x="654477" y="7605402"/>
            <a:ext cx="2417719" cy="524422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お顔全体　</a:t>
            </a:r>
            <a:r>
              <a:rPr kumimoji="1" lang="en-US" altLang="ja-JP" sz="2000" dirty="0"/>
              <a:t> \5,500</a:t>
            </a:r>
            <a:r>
              <a:rPr kumimoji="1" lang="ja-JP" altLang="en-US" sz="800" dirty="0"/>
              <a:t>（税込）</a:t>
            </a:r>
            <a:endParaRPr kumimoji="1" lang="ja-JP" altLang="en-US" sz="2000" dirty="0"/>
          </a:p>
        </p:txBody>
      </p:sp>
      <p:sp>
        <p:nvSpPr>
          <p:cNvPr id="88" name="正方形/長方形 87">
            <a:extLst>
              <a:ext uri="{FF2B5EF4-FFF2-40B4-BE49-F238E27FC236}">
                <a16:creationId xmlns:a16="http://schemas.microsoft.com/office/drawing/2014/main" id="{A0394787-CE3A-65D1-F95F-BBB54FCDBB6C}"/>
              </a:ext>
            </a:extLst>
          </p:cNvPr>
          <p:cNvSpPr/>
          <p:nvPr/>
        </p:nvSpPr>
        <p:spPr>
          <a:xfrm>
            <a:off x="654477" y="8541121"/>
            <a:ext cx="2417719" cy="524422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/>
              <a:t>VIO</a:t>
            </a:r>
            <a:r>
              <a:rPr kumimoji="1" lang="ja-JP" altLang="en-US" sz="1400" dirty="0"/>
              <a:t>セット　</a:t>
            </a:r>
            <a:r>
              <a:rPr kumimoji="1" lang="en-US" altLang="ja-JP" sz="2000" dirty="0"/>
              <a:t> \8,900</a:t>
            </a:r>
            <a:r>
              <a:rPr kumimoji="1" lang="ja-JP" altLang="en-US" sz="800" dirty="0"/>
              <a:t>（税込）</a:t>
            </a:r>
            <a:endParaRPr kumimoji="1" lang="ja-JP" altLang="en-US" sz="2000" dirty="0"/>
          </a:p>
        </p:txBody>
      </p:sp>
      <p:graphicFrame>
        <p:nvGraphicFramePr>
          <p:cNvPr id="89" name="表 13">
            <a:extLst>
              <a:ext uri="{FF2B5EF4-FFF2-40B4-BE49-F238E27FC236}">
                <a16:creationId xmlns:a16="http://schemas.microsoft.com/office/drawing/2014/main" id="{F2EE053B-2AD5-6658-1F5F-59B9994A0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321911"/>
              </p:ext>
            </p:extLst>
          </p:nvPr>
        </p:nvGraphicFramePr>
        <p:xfrm>
          <a:off x="654477" y="8160339"/>
          <a:ext cx="2417719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719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おでこ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/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はな下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/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あご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/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もみあげ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/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ほほ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90" name="表 13">
            <a:extLst>
              <a:ext uri="{FF2B5EF4-FFF2-40B4-BE49-F238E27FC236}">
                <a16:creationId xmlns:a16="http://schemas.microsoft.com/office/drawing/2014/main" id="{71789049-DF76-2057-FB14-286174F7F0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624824"/>
              </p:ext>
            </p:extLst>
          </p:nvPr>
        </p:nvGraphicFramePr>
        <p:xfrm>
          <a:off x="654477" y="9095605"/>
          <a:ext cx="2417719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719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V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ライン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/I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ライン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/O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ライン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E439EE53-59C8-03A0-CB8E-2EABACE93B7D}"/>
              </a:ext>
            </a:extLst>
          </p:cNvPr>
          <p:cNvCxnSpPr>
            <a:cxnSpLocks/>
          </p:cNvCxnSpPr>
          <p:nvPr/>
        </p:nvCxnSpPr>
        <p:spPr>
          <a:xfrm>
            <a:off x="3751333" y="1224946"/>
            <a:ext cx="290346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6708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グループ化 90">
            <a:extLst>
              <a:ext uri="{FF2B5EF4-FFF2-40B4-BE49-F238E27FC236}">
                <a16:creationId xmlns:a16="http://schemas.microsoft.com/office/drawing/2014/main" id="{1BF103B3-621A-BC1E-67A4-90131B1B1637}"/>
              </a:ext>
            </a:extLst>
          </p:cNvPr>
          <p:cNvGrpSpPr/>
          <p:nvPr/>
        </p:nvGrpSpPr>
        <p:grpSpPr>
          <a:xfrm>
            <a:off x="0" y="1433039"/>
            <a:ext cx="6867625" cy="8472961"/>
            <a:chOff x="-2" y="1502227"/>
            <a:chExt cx="6858002" cy="8792055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3" name="フローチャート: 書類 2">
              <a:extLst>
                <a:ext uri="{FF2B5EF4-FFF2-40B4-BE49-F238E27FC236}">
                  <a16:creationId xmlns:a16="http://schemas.microsoft.com/office/drawing/2014/main" id="{5482CE55-83C2-BE41-D731-AC70ABF8FAA4}"/>
                </a:ext>
              </a:extLst>
            </p:cNvPr>
            <p:cNvSpPr/>
            <p:nvPr/>
          </p:nvSpPr>
          <p:spPr>
            <a:xfrm rot="10800000" flipH="1">
              <a:off x="-2" y="1502227"/>
              <a:ext cx="6858001" cy="8236855"/>
            </a:xfrm>
            <a:prstGeom prst="flowChartDocumen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" name="フローチャート: 書類 1">
              <a:extLst>
                <a:ext uri="{FF2B5EF4-FFF2-40B4-BE49-F238E27FC236}">
                  <a16:creationId xmlns:a16="http://schemas.microsoft.com/office/drawing/2014/main" id="{261BA5F9-8134-9D93-D0C1-A7F871D5906C}"/>
                </a:ext>
              </a:extLst>
            </p:cNvPr>
            <p:cNvSpPr/>
            <p:nvPr/>
          </p:nvSpPr>
          <p:spPr>
            <a:xfrm rot="10800000" flipH="1">
              <a:off x="0" y="2057426"/>
              <a:ext cx="6858000" cy="8236856"/>
            </a:xfrm>
            <a:prstGeom prst="flowChartDocumen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DFF44EC-F375-A049-C661-9DFFFB378709}"/>
              </a:ext>
            </a:extLst>
          </p:cNvPr>
          <p:cNvSpPr txBox="1"/>
          <p:nvPr/>
        </p:nvSpPr>
        <p:spPr>
          <a:xfrm>
            <a:off x="3948405" y="242150"/>
            <a:ext cx="291922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Men’s</a:t>
            </a:r>
            <a:r>
              <a:rPr kumimoji="1" lang="ja-JP" alt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　</a:t>
            </a:r>
            <a:r>
              <a:rPr kumimoji="1" lang="en-US" altLang="ja-JP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Menu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056B3FA-6B84-23D6-B585-564C72A273B0}"/>
              </a:ext>
            </a:extLst>
          </p:cNvPr>
          <p:cNvSpPr txBox="1"/>
          <p:nvPr/>
        </p:nvSpPr>
        <p:spPr>
          <a:xfrm flipH="1">
            <a:off x="274034" y="791583"/>
            <a:ext cx="3432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サロン名を入れてください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66BD5E7-8D63-5126-F78D-43D0E8819E44}"/>
              </a:ext>
            </a:extLst>
          </p:cNvPr>
          <p:cNvSpPr txBox="1"/>
          <p:nvPr/>
        </p:nvSpPr>
        <p:spPr>
          <a:xfrm flipH="1">
            <a:off x="654477" y="2365808"/>
            <a:ext cx="23404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chemeClr val="bg2">
                    <a:lumMod val="50000"/>
                  </a:schemeClr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全身脱毛メニュー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28C7864-2CC1-9ABF-AD49-E3EF5C8DF8E3}"/>
              </a:ext>
            </a:extLst>
          </p:cNvPr>
          <p:cNvSpPr/>
          <p:nvPr/>
        </p:nvSpPr>
        <p:spPr>
          <a:xfrm>
            <a:off x="710901" y="2737795"/>
            <a:ext cx="2417719" cy="461103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顔・</a:t>
            </a:r>
            <a:r>
              <a:rPr kumimoji="1" lang="en-US" altLang="ja-JP" sz="1400" dirty="0"/>
              <a:t>VIO</a:t>
            </a:r>
            <a:r>
              <a:rPr kumimoji="1" lang="ja-JP" altLang="en-US" sz="1400" dirty="0"/>
              <a:t>込   </a:t>
            </a:r>
            <a:r>
              <a:rPr kumimoji="1" lang="en-US" altLang="ja-JP" sz="2000" dirty="0"/>
              <a:t> \25,000</a:t>
            </a:r>
            <a:r>
              <a:rPr kumimoji="1" lang="ja-JP" altLang="en-US" sz="800" dirty="0"/>
              <a:t>（税込）</a:t>
            </a:r>
            <a:endParaRPr kumimoji="1" lang="ja-JP" altLang="en-US" sz="20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3A66F73-2D4B-F357-1608-68BAC9B87247}"/>
              </a:ext>
            </a:extLst>
          </p:cNvPr>
          <p:cNvSpPr/>
          <p:nvPr/>
        </p:nvSpPr>
        <p:spPr>
          <a:xfrm>
            <a:off x="710901" y="3262913"/>
            <a:ext cx="2417719" cy="461103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顔</a:t>
            </a:r>
            <a:r>
              <a:rPr kumimoji="1" lang="en-US" altLang="ja-JP" sz="1400" dirty="0" err="1"/>
              <a:t>orVIO</a:t>
            </a:r>
            <a:r>
              <a:rPr kumimoji="1" lang="ja-JP" altLang="en-US" sz="1400" dirty="0"/>
              <a:t>込    </a:t>
            </a:r>
            <a:r>
              <a:rPr kumimoji="1" lang="en-US" altLang="ja-JP" sz="2000" dirty="0"/>
              <a:t>\20,000</a:t>
            </a:r>
            <a:r>
              <a:rPr kumimoji="1" lang="ja-JP" altLang="en-US" sz="800" dirty="0"/>
              <a:t>（税込）</a:t>
            </a:r>
            <a:endParaRPr kumimoji="1" lang="ja-JP" altLang="en-US" sz="2000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EEFBD54-7073-5154-2664-B81800D9BB00}"/>
              </a:ext>
            </a:extLst>
          </p:cNvPr>
          <p:cNvSpPr/>
          <p:nvPr/>
        </p:nvSpPr>
        <p:spPr>
          <a:xfrm>
            <a:off x="710901" y="3795388"/>
            <a:ext cx="2417719" cy="461103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顔・</a:t>
            </a:r>
            <a:r>
              <a:rPr kumimoji="1" lang="en-US" altLang="ja-JP" sz="1400" dirty="0"/>
              <a:t>VIO</a:t>
            </a:r>
            <a:r>
              <a:rPr kumimoji="1" lang="ja-JP" altLang="en-US" sz="1400" dirty="0"/>
              <a:t>無    </a:t>
            </a:r>
            <a:r>
              <a:rPr kumimoji="1" lang="en-US" altLang="ja-JP" sz="2000" dirty="0"/>
              <a:t>\15,000</a:t>
            </a:r>
            <a:r>
              <a:rPr kumimoji="1" lang="ja-JP" altLang="en-US" sz="800" dirty="0"/>
              <a:t>（税込）</a:t>
            </a:r>
            <a:endParaRPr kumimoji="1" lang="ja-JP" altLang="en-US" sz="2000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BD9DC86-F79A-80E5-C1D4-23A407730E6E}"/>
              </a:ext>
            </a:extLst>
          </p:cNvPr>
          <p:cNvSpPr txBox="1"/>
          <p:nvPr/>
        </p:nvSpPr>
        <p:spPr>
          <a:xfrm flipH="1">
            <a:off x="3856561" y="4256491"/>
            <a:ext cx="25510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chemeClr val="bg2">
                    <a:lumMod val="50000"/>
                  </a:schemeClr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各パーツ別脱毛メニュー</a:t>
            </a:r>
            <a:endParaRPr kumimoji="1" lang="en-US" altLang="ja-JP" sz="1600" dirty="0">
              <a:solidFill>
                <a:schemeClr val="bg2">
                  <a:lumMod val="50000"/>
                </a:schemeClr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71970014-E33E-FF29-5224-AD38B7F939CC}"/>
              </a:ext>
            </a:extLst>
          </p:cNvPr>
          <p:cNvGrpSpPr/>
          <p:nvPr/>
        </p:nvGrpSpPr>
        <p:grpSpPr>
          <a:xfrm>
            <a:off x="3856561" y="4610750"/>
            <a:ext cx="2417719" cy="524422"/>
            <a:chOff x="338181" y="5207631"/>
            <a:chExt cx="2417719" cy="676754"/>
          </a:xfrm>
        </p:grpSpPr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1940BC96-7EA3-F280-EB68-EA8883A8552F}"/>
                </a:ext>
              </a:extLst>
            </p:cNvPr>
            <p:cNvSpPr/>
            <p:nvPr/>
          </p:nvSpPr>
          <p:spPr>
            <a:xfrm>
              <a:off x="338181" y="5207631"/>
              <a:ext cx="2417719" cy="67675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kumimoji="1" lang="ja-JP" altLang="en-US" sz="1400" dirty="0"/>
                <a:t>　</a:t>
              </a:r>
              <a:r>
                <a:rPr kumimoji="1" lang="en-US" altLang="ja-JP" sz="2000" dirty="0"/>
                <a:t> \2,500</a:t>
              </a:r>
              <a:r>
                <a:rPr kumimoji="1" lang="ja-JP" altLang="en-US" sz="800" dirty="0"/>
                <a:t>（税込）</a:t>
              </a:r>
              <a:endParaRPr kumimoji="1" lang="ja-JP" altLang="en-US" sz="2000" dirty="0"/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9372B4AD-39F1-4EC3-E68E-BF2530846121}"/>
                </a:ext>
              </a:extLst>
            </p:cNvPr>
            <p:cNvSpPr/>
            <p:nvPr/>
          </p:nvSpPr>
          <p:spPr>
            <a:xfrm>
              <a:off x="436048" y="5366218"/>
              <a:ext cx="933651" cy="359579"/>
            </a:xfrm>
            <a:prstGeom prst="rect">
              <a:avLst/>
            </a:prstGeom>
            <a:solidFill>
              <a:schemeClr val="bg2"/>
            </a:solidFill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tx1"/>
                  </a:solidFill>
                </a:rPr>
                <a:t>SS</a:t>
              </a:r>
              <a:r>
                <a:rPr kumimoji="1" lang="ja-JP" altLang="en-US" sz="1400" b="1" dirty="0">
                  <a:solidFill>
                    <a:schemeClr val="tx1"/>
                  </a:solidFill>
                </a:rPr>
                <a:t>パーツ</a:t>
              </a:r>
            </a:p>
          </p:txBody>
        </p:sp>
      </p:grpSp>
      <p:graphicFrame>
        <p:nvGraphicFramePr>
          <p:cNvPr id="17" name="表 13">
            <a:extLst>
              <a:ext uri="{FF2B5EF4-FFF2-40B4-BE49-F238E27FC236}">
                <a16:creationId xmlns:a16="http://schemas.microsoft.com/office/drawing/2014/main" id="{605CAC68-CE7B-15DE-FA32-EF54CBA6DB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474484"/>
              </p:ext>
            </p:extLst>
          </p:nvPr>
        </p:nvGraphicFramePr>
        <p:xfrm>
          <a:off x="3856561" y="5178549"/>
          <a:ext cx="2417719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719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539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両ワキ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手の指・甲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足の指・甲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860A9264-908F-BB59-E836-B6E9942F569D}"/>
              </a:ext>
            </a:extLst>
          </p:cNvPr>
          <p:cNvGrpSpPr/>
          <p:nvPr/>
        </p:nvGrpSpPr>
        <p:grpSpPr>
          <a:xfrm>
            <a:off x="3856561" y="5543055"/>
            <a:ext cx="2417719" cy="521972"/>
            <a:chOff x="338180" y="6897993"/>
            <a:chExt cx="2417719" cy="676754"/>
          </a:xfrm>
        </p:grpSpPr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92D0110E-E0AD-6B40-CAFE-E54727182F49}"/>
                </a:ext>
              </a:extLst>
            </p:cNvPr>
            <p:cNvSpPr/>
            <p:nvPr/>
          </p:nvSpPr>
          <p:spPr>
            <a:xfrm>
              <a:off x="338180" y="6897993"/>
              <a:ext cx="2417719" cy="67675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kumimoji="1" lang="ja-JP" altLang="en-US" sz="1400" dirty="0"/>
                <a:t>　</a:t>
              </a:r>
              <a:r>
                <a:rPr kumimoji="1" lang="en-US" altLang="ja-JP" sz="2000" dirty="0"/>
                <a:t> \3,000</a:t>
              </a:r>
              <a:r>
                <a:rPr kumimoji="1" lang="ja-JP" altLang="en-US" sz="800" dirty="0"/>
                <a:t>（税込）</a:t>
              </a:r>
              <a:endParaRPr kumimoji="1" lang="ja-JP" altLang="en-US" sz="2000" dirty="0"/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1DD5E794-652F-30FB-9E50-40C05FA5266D}"/>
                </a:ext>
              </a:extLst>
            </p:cNvPr>
            <p:cNvSpPr/>
            <p:nvPr/>
          </p:nvSpPr>
          <p:spPr>
            <a:xfrm>
              <a:off x="415182" y="7056580"/>
              <a:ext cx="933651" cy="359579"/>
            </a:xfrm>
            <a:prstGeom prst="rect">
              <a:avLst/>
            </a:prstGeom>
            <a:solidFill>
              <a:schemeClr val="bg2"/>
            </a:solidFill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tx1"/>
                  </a:solidFill>
                </a:rPr>
                <a:t>S</a:t>
              </a:r>
              <a:r>
                <a:rPr kumimoji="1" lang="ja-JP" altLang="en-US" sz="1400" b="1" dirty="0">
                  <a:solidFill>
                    <a:schemeClr val="tx1"/>
                  </a:solidFill>
                </a:rPr>
                <a:t>パーツ</a:t>
              </a:r>
            </a:p>
          </p:txBody>
        </p:sp>
      </p:grpSp>
      <p:graphicFrame>
        <p:nvGraphicFramePr>
          <p:cNvPr id="26" name="表 13">
            <a:extLst>
              <a:ext uri="{FF2B5EF4-FFF2-40B4-BE49-F238E27FC236}">
                <a16:creationId xmlns:a16="http://schemas.microsoft.com/office/drawing/2014/main" id="{C07BBCE4-6C76-6350-038C-616A817FCE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7372013"/>
              </p:ext>
            </p:extLst>
          </p:nvPr>
        </p:nvGraphicFramePr>
        <p:xfrm>
          <a:off x="3856561" y="6100910"/>
          <a:ext cx="2417719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719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ひじ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乳輪回り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はな下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ひざ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あご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もみあげ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へそ回り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ほほ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おでこ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42CE236E-FFC3-6ED4-D46E-132FABD9D556}"/>
              </a:ext>
            </a:extLst>
          </p:cNvPr>
          <p:cNvGrpSpPr/>
          <p:nvPr/>
        </p:nvGrpSpPr>
        <p:grpSpPr>
          <a:xfrm>
            <a:off x="3856561" y="6648683"/>
            <a:ext cx="2417719" cy="521972"/>
            <a:chOff x="336611" y="7018030"/>
            <a:chExt cx="2417719" cy="676754"/>
          </a:xfrm>
        </p:grpSpPr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2D9E2E3C-268B-5A6D-A2D4-EC054A62390D}"/>
                </a:ext>
              </a:extLst>
            </p:cNvPr>
            <p:cNvSpPr/>
            <p:nvPr/>
          </p:nvSpPr>
          <p:spPr>
            <a:xfrm>
              <a:off x="336611" y="7018030"/>
              <a:ext cx="2417719" cy="67675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kumimoji="1" lang="ja-JP" altLang="en-US" sz="1400" dirty="0"/>
                <a:t>　</a:t>
              </a:r>
              <a:r>
                <a:rPr kumimoji="1" lang="en-US" altLang="ja-JP" sz="2000" dirty="0"/>
                <a:t> \5,000</a:t>
              </a:r>
              <a:r>
                <a:rPr kumimoji="1" lang="ja-JP" altLang="en-US" sz="800" dirty="0"/>
                <a:t>（税込）</a:t>
              </a:r>
              <a:endParaRPr kumimoji="1" lang="ja-JP" altLang="en-US" sz="2000" dirty="0"/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9DFB4224-16C7-EC77-42C1-FA83B5A0BE9F}"/>
                </a:ext>
              </a:extLst>
            </p:cNvPr>
            <p:cNvSpPr/>
            <p:nvPr/>
          </p:nvSpPr>
          <p:spPr>
            <a:xfrm>
              <a:off x="413612" y="7176617"/>
              <a:ext cx="933651" cy="359579"/>
            </a:xfrm>
            <a:prstGeom prst="rect">
              <a:avLst/>
            </a:prstGeom>
            <a:solidFill>
              <a:schemeClr val="bg2"/>
            </a:solidFill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tx1"/>
                  </a:solidFill>
                </a:rPr>
                <a:t>M</a:t>
              </a:r>
              <a:r>
                <a:rPr kumimoji="1" lang="ja-JP" altLang="en-US" sz="1400" b="1" dirty="0">
                  <a:solidFill>
                    <a:schemeClr val="tx1"/>
                  </a:solidFill>
                </a:rPr>
                <a:t>パーツ</a:t>
              </a:r>
            </a:p>
          </p:txBody>
        </p:sp>
      </p:grpSp>
      <p:graphicFrame>
        <p:nvGraphicFramePr>
          <p:cNvPr id="36" name="表 13">
            <a:extLst>
              <a:ext uri="{FF2B5EF4-FFF2-40B4-BE49-F238E27FC236}">
                <a16:creationId xmlns:a16="http://schemas.microsoft.com/office/drawing/2014/main" id="{282BAA78-BD5B-F923-609C-6CAE367753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6732487"/>
              </p:ext>
            </p:extLst>
          </p:nvPr>
        </p:nvGraphicFramePr>
        <p:xfrm>
          <a:off x="3856561" y="7225783"/>
          <a:ext cx="2417719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719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両ひじ上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両ひじ下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バスト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</a:p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肩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首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襟足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おなか上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おなか下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/V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ライン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/I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ライン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/O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ライン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5B3AB6EF-264B-675E-0E3A-EE1B602100B5}"/>
              </a:ext>
            </a:extLst>
          </p:cNvPr>
          <p:cNvGrpSpPr/>
          <p:nvPr/>
        </p:nvGrpSpPr>
        <p:grpSpPr>
          <a:xfrm>
            <a:off x="3856561" y="7908091"/>
            <a:ext cx="2417719" cy="521972"/>
            <a:chOff x="338180" y="6897993"/>
            <a:chExt cx="2417719" cy="676754"/>
          </a:xfrm>
        </p:grpSpPr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1F618222-C7BB-B257-8929-D243B821D3E3}"/>
                </a:ext>
              </a:extLst>
            </p:cNvPr>
            <p:cNvSpPr/>
            <p:nvPr/>
          </p:nvSpPr>
          <p:spPr>
            <a:xfrm>
              <a:off x="338180" y="6897993"/>
              <a:ext cx="2417719" cy="67675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kumimoji="1" lang="ja-JP" altLang="en-US" sz="1400" dirty="0"/>
                <a:t>　</a:t>
              </a:r>
              <a:r>
                <a:rPr kumimoji="1" lang="en-US" altLang="ja-JP" sz="2000" dirty="0"/>
                <a:t> \7,000</a:t>
              </a:r>
              <a:r>
                <a:rPr kumimoji="1" lang="ja-JP" altLang="en-US" sz="800" dirty="0"/>
                <a:t>（税込）</a:t>
              </a:r>
              <a:endParaRPr kumimoji="1" lang="ja-JP" altLang="en-US" sz="2000" dirty="0"/>
            </a:p>
          </p:txBody>
        </p: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5F1FFC2A-846B-8704-AD0A-16AE67243F89}"/>
                </a:ext>
              </a:extLst>
            </p:cNvPr>
            <p:cNvSpPr/>
            <p:nvPr/>
          </p:nvSpPr>
          <p:spPr>
            <a:xfrm>
              <a:off x="415182" y="7056580"/>
              <a:ext cx="933651" cy="359579"/>
            </a:xfrm>
            <a:prstGeom prst="rect">
              <a:avLst/>
            </a:prstGeom>
            <a:solidFill>
              <a:schemeClr val="bg2"/>
            </a:solidFill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tx1"/>
                  </a:solidFill>
                </a:rPr>
                <a:t>L</a:t>
              </a:r>
              <a:r>
                <a:rPr kumimoji="1" lang="ja-JP" altLang="en-US" sz="1400" b="1" dirty="0">
                  <a:solidFill>
                    <a:schemeClr val="tx1"/>
                  </a:solidFill>
                </a:rPr>
                <a:t>パーツ</a:t>
              </a:r>
            </a:p>
          </p:txBody>
        </p:sp>
      </p:grpSp>
      <p:graphicFrame>
        <p:nvGraphicFramePr>
          <p:cNvPr id="40" name="表 13">
            <a:extLst>
              <a:ext uri="{FF2B5EF4-FFF2-40B4-BE49-F238E27FC236}">
                <a16:creationId xmlns:a16="http://schemas.microsoft.com/office/drawing/2014/main" id="{F6245639-0247-5349-03D3-0A71E80329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130595"/>
              </p:ext>
            </p:extLst>
          </p:nvPr>
        </p:nvGraphicFramePr>
        <p:xfrm>
          <a:off x="3856561" y="8477144"/>
          <a:ext cx="2417719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719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539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両ひざ上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両ひざ下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背中上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背中下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</a:p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ヒップ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腰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999775DD-A33C-7D49-50BD-BA5954001F10}"/>
              </a:ext>
            </a:extLst>
          </p:cNvPr>
          <p:cNvSpPr txBox="1"/>
          <p:nvPr/>
        </p:nvSpPr>
        <p:spPr>
          <a:xfrm flipH="1">
            <a:off x="587829" y="4532750"/>
            <a:ext cx="25510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chemeClr val="bg2">
                    <a:lumMod val="50000"/>
                  </a:schemeClr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脱毛セットメニュー</a:t>
            </a:r>
            <a:endParaRPr kumimoji="1" lang="en-US" altLang="ja-JP" sz="1600" dirty="0">
              <a:solidFill>
                <a:schemeClr val="bg2">
                  <a:lumMod val="50000"/>
                </a:schemeClr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89428704-9612-C4C2-80D8-C4B3DC224E3D}"/>
              </a:ext>
            </a:extLst>
          </p:cNvPr>
          <p:cNvSpPr/>
          <p:nvPr/>
        </p:nvSpPr>
        <p:spPr>
          <a:xfrm>
            <a:off x="654477" y="4871304"/>
            <a:ext cx="2417719" cy="524422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うで全体　</a:t>
            </a:r>
            <a:r>
              <a:rPr kumimoji="1" lang="en-US" altLang="ja-JP" sz="2000" dirty="0"/>
              <a:t> \8,000</a:t>
            </a:r>
            <a:r>
              <a:rPr kumimoji="1" lang="ja-JP" altLang="en-US" sz="800" dirty="0"/>
              <a:t>（税込）</a:t>
            </a:r>
            <a:endParaRPr kumimoji="1" lang="ja-JP" altLang="en-US" sz="2000" dirty="0"/>
          </a:p>
        </p:txBody>
      </p:sp>
      <p:graphicFrame>
        <p:nvGraphicFramePr>
          <p:cNvPr id="81" name="表 13">
            <a:extLst>
              <a:ext uri="{FF2B5EF4-FFF2-40B4-BE49-F238E27FC236}">
                <a16:creationId xmlns:a16="http://schemas.microsoft.com/office/drawing/2014/main" id="{FDACDE1A-9E38-A23C-E118-B90ED9EB58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560005"/>
              </p:ext>
            </p:extLst>
          </p:nvPr>
        </p:nvGraphicFramePr>
        <p:xfrm>
          <a:off x="654477" y="5439103"/>
          <a:ext cx="2417719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719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539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ひじ下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ひじ上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両手の指・甲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DE1BFECF-B2B3-BF79-C432-5D6D2BB77548}"/>
              </a:ext>
            </a:extLst>
          </p:cNvPr>
          <p:cNvSpPr/>
          <p:nvPr/>
        </p:nvSpPr>
        <p:spPr>
          <a:xfrm>
            <a:off x="654477" y="5803609"/>
            <a:ext cx="2417719" cy="524422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あし全体　</a:t>
            </a:r>
            <a:r>
              <a:rPr kumimoji="1" lang="en-US" altLang="ja-JP" sz="2000" dirty="0"/>
              <a:t> \8,500</a:t>
            </a:r>
            <a:r>
              <a:rPr kumimoji="1" lang="ja-JP" altLang="en-US" sz="800" dirty="0"/>
              <a:t>（税込）</a:t>
            </a:r>
            <a:endParaRPr kumimoji="1" lang="ja-JP" altLang="en-US" sz="2000" dirty="0"/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6F6D9C42-FBAA-DF45-6B7B-3A2B1E240D71}"/>
              </a:ext>
            </a:extLst>
          </p:cNvPr>
          <p:cNvSpPr/>
          <p:nvPr/>
        </p:nvSpPr>
        <p:spPr>
          <a:xfrm>
            <a:off x="654477" y="6752605"/>
            <a:ext cx="2417719" cy="524422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背中全体　</a:t>
            </a:r>
            <a:r>
              <a:rPr kumimoji="1" lang="en-US" altLang="ja-JP" sz="2000" dirty="0"/>
              <a:t> \8,500</a:t>
            </a:r>
            <a:r>
              <a:rPr kumimoji="1" lang="ja-JP" altLang="en-US" sz="800" dirty="0"/>
              <a:t>（税込）</a:t>
            </a:r>
            <a:endParaRPr kumimoji="1" lang="en-US" altLang="ja-JP" sz="2000" dirty="0"/>
          </a:p>
        </p:txBody>
      </p:sp>
      <p:graphicFrame>
        <p:nvGraphicFramePr>
          <p:cNvPr id="84" name="表 13">
            <a:extLst>
              <a:ext uri="{FF2B5EF4-FFF2-40B4-BE49-F238E27FC236}">
                <a16:creationId xmlns:a16="http://schemas.microsoft.com/office/drawing/2014/main" id="{DC324CCB-11BA-53C9-AF4D-0A095B1D2D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470376"/>
              </p:ext>
            </p:extLst>
          </p:nvPr>
        </p:nvGraphicFramePr>
        <p:xfrm>
          <a:off x="654477" y="6361464"/>
          <a:ext cx="2417719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719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539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ひざ下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ひざ上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両あしの指・甲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85" name="表 13">
            <a:extLst>
              <a:ext uri="{FF2B5EF4-FFF2-40B4-BE49-F238E27FC236}">
                <a16:creationId xmlns:a16="http://schemas.microsoft.com/office/drawing/2014/main" id="{0400D8C3-1327-7DE2-5C8F-568768786A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735626"/>
              </p:ext>
            </p:extLst>
          </p:nvPr>
        </p:nvGraphicFramePr>
        <p:xfrm>
          <a:off x="654477" y="7309289"/>
          <a:ext cx="2417719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719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539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背中下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背中上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腰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596BDF5D-F2E1-AE95-F07D-D459B9595FC0}"/>
              </a:ext>
            </a:extLst>
          </p:cNvPr>
          <p:cNvSpPr/>
          <p:nvPr/>
        </p:nvSpPr>
        <p:spPr>
          <a:xfrm>
            <a:off x="654477" y="7679444"/>
            <a:ext cx="2417719" cy="524422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ヒゲ全体　</a:t>
            </a:r>
            <a:r>
              <a:rPr kumimoji="1" lang="en-US" altLang="ja-JP" sz="2000" dirty="0"/>
              <a:t> \8,500</a:t>
            </a:r>
            <a:r>
              <a:rPr kumimoji="1" lang="ja-JP" altLang="en-US" sz="800" dirty="0"/>
              <a:t>（税込）</a:t>
            </a:r>
            <a:endParaRPr kumimoji="1" lang="ja-JP" altLang="en-US" sz="2000" dirty="0"/>
          </a:p>
        </p:txBody>
      </p:sp>
      <p:sp>
        <p:nvSpPr>
          <p:cNvPr id="88" name="正方形/長方形 87">
            <a:extLst>
              <a:ext uri="{FF2B5EF4-FFF2-40B4-BE49-F238E27FC236}">
                <a16:creationId xmlns:a16="http://schemas.microsoft.com/office/drawing/2014/main" id="{A0394787-CE3A-65D1-F95F-BBB54FCDBB6C}"/>
              </a:ext>
            </a:extLst>
          </p:cNvPr>
          <p:cNvSpPr/>
          <p:nvPr/>
        </p:nvSpPr>
        <p:spPr>
          <a:xfrm>
            <a:off x="654477" y="8615163"/>
            <a:ext cx="2417719" cy="524422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/>
              <a:t>VIO</a:t>
            </a:r>
            <a:r>
              <a:rPr kumimoji="1" lang="ja-JP" altLang="en-US" sz="1400" dirty="0"/>
              <a:t>セット　</a:t>
            </a:r>
            <a:r>
              <a:rPr kumimoji="1" lang="en-US" altLang="ja-JP" sz="2000" dirty="0"/>
              <a:t> \10,000</a:t>
            </a:r>
            <a:r>
              <a:rPr kumimoji="1" lang="ja-JP" altLang="en-US" sz="800" dirty="0"/>
              <a:t>（税込）</a:t>
            </a:r>
            <a:endParaRPr kumimoji="1" lang="ja-JP" altLang="en-US" sz="2000" dirty="0"/>
          </a:p>
        </p:txBody>
      </p:sp>
      <p:graphicFrame>
        <p:nvGraphicFramePr>
          <p:cNvPr id="89" name="表 13">
            <a:extLst>
              <a:ext uri="{FF2B5EF4-FFF2-40B4-BE49-F238E27FC236}">
                <a16:creationId xmlns:a16="http://schemas.microsoft.com/office/drawing/2014/main" id="{F2EE053B-2AD5-6658-1F5F-59B9994A0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5887079"/>
              </p:ext>
            </p:extLst>
          </p:nvPr>
        </p:nvGraphicFramePr>
        <p:xfrm>
          <a:off x="654477" y="8234381"/>
          <a:ext cx="2417719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719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おでこ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/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はな下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/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あご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/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もみあげ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/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ほほ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90" name="表 13">
            <a:extLst>
              <a:ext uri="{FF2B5EF4-FFF2-40B4-BE49-F238E27FC236}">
                <a16:creationId xmlns:a16="http://schemas.microsoft.com/office/drawing/2014/main" id="{71789049-DF76-2057-FB14-286174F7F0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532721"/>
              </p:ext>
            </p:extLst>
          </p:nvPr>
        </p:nvGraphicFramePr>
        <p:xfrm>
          <a:off x="654477" y="9169647"/>
          <a:ext cx="2417719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719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V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ライン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/I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ライン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/O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ライン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C33CBE7F-0ADE-8B2C-F76A-0BB4882FA667}"/>
              </a:ext>
            </a:extLst>
          </p:cNvPr>
          <p:cNvCxnSpPr>
            <a:cxnSpLocks/>
          </p:cNvCxnSpPr>
          <p:nvPr/>
        </p:nvCxnSpPr>
        <p:spPr>
          <a:xfrm>
            <a:off x="3751333" y="1224946"/>
            <a:ext cx="290346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0515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グループ化 90">
            <a:extLst>
              <a:ext uri="{FF2B5EF4-FFF2-40B4-BE49-F238E27FC236}">
                <a16:creationId xmlns:a16="http://schemas.microsoft.com/office/drawing/2014/main" id="{1BF103B3-621A-BC1E-67A4-90131B1B1637}"/>
              </a:ext>
            </a:extLst>
          </p:cNvPr>
          <p:cNvGrpSpPr/>
          <p:nvPr/>
        </p:nvGrpSpPr>
        <p:grpSpPr>
          <a:xfrm>
            <a:off x="0" y="1451007"/>
            <a:ext cx="6867625" cy="8448478"/>
            <a:chOff x="-2" y="1502227"/>
            <a:chExt cx="6858002" cy="8792055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3" name="フローチャート: 書類 2">
              <a:extLst>
                <a:ext uri="{FF2B5EF4-FFF2-40B4-BE49-F238E27FC236}">
                  <a16:creationId xmlns:a16="http://schemas.microsoft.com/office/drawing/2014/main" id="{5482CE55-83C2-BE41-D731-AC70ABF8FAA4}"/>
                </a:ext>
              </a:extLst>
            </p:cNvPr>
            <p:cNvSpPr/>
            <p:nvPr/>
          </p:nvSpPr>
          <p:spPr>
            <a:xfrm rot="10800000" flipH="1">
              <a:off x="-2" y="1502227"/>
              <a:ext cx="6858001" cy="8236855"/>
            </a:xfrm>
            <a:prstGeom prst="flowChartDocumen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" name="フローチャート: 書類 1">
              <a:extLst>
                <a:ext uri="{FF2B5EF4-FFF2-40B4-BE49-F238E27FC236}">
                  <a16:creationId xmlns:a16="http://schemas.microsoft.com/office/drawing/2014/main" id="{261BA5F9-8134-9D93-D0C1-A7F871D5906C}"/>
                </a:ext>
              </a:extLst>
            </p:cNvPr>
            <p:cNvSpPr/>
            <p:nvPr/>
          </p:nvSpPr>
          <p:spPr>
            <a:xfrm rot="10800000" flipH="1">
              <a:off x="0" y="2057426"/>
              <a:ext cx="6858000" cy="8236856"/>
            </a:xfrm>
            <a:prstGeom prst="flowChartDocumen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DFF44EC-F375-A049-C661-9DFFFB378709}"/>
              </a:ext>
            </a:extLst>
          </p:cNvPr>
          <p:cNvSpPr txBox="1"/>
          <p:nvPr/>
        </p:nvSpPr>
        <p:spPr>
          <a:xfrm>
            <a:off x="3948405" y="260309"/>
            <a:ext cx="291922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Junior</a:t>
            </a:r>
            <a:r>
              <a:rPr kumimoji="1" lang="ja-JP" alt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　</a:t>
            </a:r>
            <a:r>
              <a:rPr kumimoji="1" lang="en-US" altLang="ja-JP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Menu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056B3FA-6B84-23D6-B585-564C72A273B0}"/>
              </a:ext>
            </a:extLst>
          </p:cNvPr>
          <p:cNvSpPr txBox="1"/>
          <p:nvPr/>
        </p:nvSpPr>
        <p:spPr>
          <a:xfrm flipH="1">
            <a:off x="274034" y="791583"/>
            <a:ext cx="3432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サロン名を入れてください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66BD5E7-8D63-5126-F78D-43D0E8819E44}"/>
              </a:ext>
            </a:extLst>
          </p:cNvPr>
          <p:cNvSpPr txBox="1"/>
          <p:nvPr/>
        </p:nvSpPr>
        <p:spPr>
          <a:xfrm flipH="1">
            <a:off x="625449" y="2381141"/>
            <a:ext cx="23404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chemeClr val="bg2">
                    <a:lumMod val="50000"/>
                  </a:schemeClr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全身脱毛メニュー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28C7864-2CC1-9ABF-AD49-E3EF5C8DF8E3}"/>
              </a:ext>
            </a:extLst>
          </p:cNvPr>
          <p:cNvSpPr/>
          <p:nvPr/>
        </p:nvSpPr>
        <p:spPr>
          <a:xfrm>
            <a:off x="681873" y="2753128"/>
            <a:ext cx="2417719" cy="461103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顔・</a:t>
            </a:r>
            <a:r>
              <a:rPr kumimoji="1" lang="en-US" altLang="ja-JP" sz="1400" dirty="0"/>
              <a:t>VIO</a:t>
            </a:r>
            <a:r>
              <a:rPr kumimoji="1" lang="ja-JP" altLang="en-US" sz="1400" dirty="0"/>
              <a:t>込   </a:t>
            </a:r>
            <a:r>
              <a:rPr kumimoji="1" lang="en-US" altLang="ja-JP" sz="2000" dirty="0"/>
              <a:t> \12,000</a:t>
            </a:r>
            <a:r>
              <a:rPr kumimoji="1" lang="ja-JP" altLang="en-US" sz="800" dirty="0"/>
              <a:t>（税込）</a:t>
            </a:r>
            <a:endParaRPr kumimoji="1" lang="ja-JP" altLang="en-US" sz="20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3A66F73-2D4B-F357-1608-68BAC9B87247}"/>
              </a:ext>
            </a:extLst>
          </p:cNvPr>
          <p:cNvSpPr/>
          <p:nvPr/>
        </p:nvSpPr>
        <p:spPr>
          <a:xfrm>
            <a:off x="681873" y="3278246"/>
            <a:ext cx="2417719" cy="461103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顔</a:t>
            </a:r>
            <a:r>
              <a:rPr kumimoji="1" lang="en-US" altLang="ja-JP" sz="1400" dirty="0" err="1"/>
              <a:t>orVIO</a:t>
            </a:r>
            <a:r>
              <a:rPr kumimoji="1" lang="ja-JP" altLang="en-US" sz="1400" dirty="0"/>
              <a:t>込    </a:t>
            </a:r>
            <a:r>
              <a:rPr kumimoji="1" lang="en-US" altLang="ja-JP" sz="2000" dirty="0"/>
              <a:t>\10,000</a:t>
            </a:r>
            <a:r>
              <a:rPr kumimoji="1" lang="ja-JP" altLang="en-US" sz="800" dirty="0"/>
              <a:t>（税込）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EEFBD54-7073-5154-2664-B81800D9BB00}"/>
              </a:ext>
            </a:extLst>
          </p:cNvPr>
          <p:cNvSpPr/>
          <p:nvPr/>
        </p:nvSpPr>
        <p:spPr>
          <a:xfrm>
            <a:off x="681873" y="3810721"/>
            <a:ext cx="2417719" cy="461103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400" dirty="0"/>
              <a:t>顔・</a:t>
            </a:r>
            <a:r>
              <a:rPr kumimoji="1" lang="en-US" altLang="ja-JP" sz="1400" dirty="0"/>
              <a:t>VIO</a:t>
            </a:r>
            <a:r>
              <a:rPr kumimoji="1" lang="ja-JP" altLang="en-US" sz="1400" dirty="0"/>
              <a:t>無     </a:t>
            </a:r>
            <a:r>
              <a:rPr kumimoji="1" lang="en-US" altLang="ja-JP" sz="2000" dirty="0"/>
              <a:t>\8,000</a:t>
            </a:r>
            <a:r>
              <a:rPr kumimoji="1" lang="ja-JP" altLang="en-US" sz="800" dirty="0"/>
              <a:t>（税込）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BD9DC86-F79A-80E5-C1D4-23A407730E6E}"/>
              </a:ext>
            </a:extLst>
          </p:cNvPr>
          <p:cNvSpPr txBox="1"/>
          <p:nvPr/>
        </p:nvSpPr>
        <p:spPr>
          <a:xfrm flipH="1">
            <a:off x="3827533" y="4271824"/>
            <a:ext cx="25510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chemeClr val="bg2">
                    <a:lumMod val="50000"/>
                  </a:schemeClr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各パーツ別脱毛メニュー</a:t>
            </a:r>
            <a:endParaRPr kumimoji="1" lang="en-US" altLang="ja-JP" sz="1600" dirty="0">
              <a:solidFill>
                <a:schemeClr val="bg2">
                  <a:lumMod val="50000"/>
                </a:schemeClr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71970014-E33E-FF29-5224-AD38B7F939CC}"/>
              </a:ext>
            </a:extLst>
          </p:cNvPr>
          <p:cNvGrpSpPr/>
          <p:nvPr/>
        </p:nvGrpSpPr>
        <p:grpSpPr>
          <a:xfrm>
            <a:off x="3827533" y="4626083"/>
            <a:ext cx="2417719" cy="524422"/>
            <a:chOff x="338181" y="5207631"/>
            <a:chExt cx="2417719" cy="676754"/>
          </a:xfrm>
        </p:grpSpPr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1940BC96-7EA3-F280-EB68-EA8883A8552F}"/>
                </a:ext>
              </a:extLst>
            </p:cNvPr>
            <p:cNvSpPr/>
            <p:nvPr/>
          </p:nvSpPr>
          <p:spPr>
            <a:xfrm>
              <a:off x="338181" y="5207631"/>
              <a:ext cx="2417719" cy="67675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kumimoji="1" lang="ja-JP" altLang="en-US" sz="1400" dirty="0"/>
                <a:t>　</a:t>
              </a:r>
              <a:r>
                <a:rPr kumimoji="1" lang="en-US" altLang="ja-JP" sz="2000" dirty="0"/>
                <a:t> \1,000</a:t>
              </a:r>
              <a:r>
                <a:rPr kumimoji="1" lang="ja-JP" altLang="en-US" sz="800" dirty="0"/>
                <a:t>（税込）</a:t>
              </a:r>
              <a:endParaRPr kumimoji="1" lang="ja-JP" altLang="en-US" sz="2000" dirty="0"/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9372B4AD-39F1-4EC3-E68E-BF2530846121}"/>
                </a:ext>
              </a:extLst>
            </p:cNvPr>
            <p:cNvSpPr/>
            <p:nvPr/>
          </p:nvSpPr>
          <p:spPr>
            <a:xfrm>
              <a:off x="436048" y="5366218"/>
              <a:ext cx="933651" cy="359579"/>
            </a:xfrm>
            <a:prstGeom prst="rect">
              <a:avLst/>
            </a:prstGeom>
            <a:solidFill>
              <a:schemeClr val="bg2"/>
            </a:solidFill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tx1"/>
                  </a:solidFill>
                </a:rPr>
                <a:t>SS</a:t>
              </a:r>
              <a:r>
                <a:rPr kumimoji="1" lang="ja-JP" altLang="en-US" sz="1400" b="1" dirty="0">
                  <a:solidFill>
                    <a:schemeClr val="tx1"/>
                  </a:solidFill>
                </a:rPr>
                <a:t>パーツ</a:t>
              </a:r>
            </a:p>
          </p:txBody>
        </p:sp>
      </p:grpSp>
      <p:graphicFrame>
        <p:nvGraphicFramePr>
          <p:cNvPr id="17" name="表 13">
            <a:extLst>
              <a:ext uri="{FF2B5EF4-FFF2-40B4-BE49-F238E27FC236}">
                <a16:creationId xmlns:a16="http://schemas.microsoft.com/office/drawing/2014/main" id="{605CAC68-CE7B-15DE-FA32-EF54CBA6DB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932714"/>
              </p:ext>
            </p:extLst>
          </p:nvPr>
        </p:nvGraphicFramePr>
        <p:xfrm>
          <a:off x="3827533" y="5193882"/>
          <a:ext cx="2417719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719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539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両ワキ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手の指・甲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足の指・甲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860A9264-908F-BB59-E836-B6E9942F569D}"/>
              </a:ext>
            </a:extLst>
          </p:cNvPr>
          <p:cNvGrpSpPr/>
          <p:nvPr/>
        </p:nvGrpSpPr>
        <p:grpSpPr>
          <a:xfrm>
            <a:off x="3827533" y="5558388"/>
            <a:ext cx="2417719" cy="521972"/>
            <a:chOff x="338180" y="6897993"/>
            <a:chExt cx="2417719" cy="676754"/>
          </a:xfrm>
        </p:grpSpPr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92D0110E-E0AD-6B40-CAFE-E54727182F49}"/>
                </a:ext>
              </a:extLst>
            </p:cNvPr>
            <p:cNvSpPr/>
            <p:nvPr/>
          </p:nvSpPr>
          <p:spPr>
            <a:xfrm>
              <a:off x="338180" y="6897993"/>
              <a:ext cx="2417719" cy="67675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kumimoji="1" lang="ja-JP" altLang="en-US" sz="1400" dirty="0"/>
                <a:t>　</a:t>
              </a:r>
              <a:r>
                <a:rPr kumimoji="1" lang="en-US" altLang="ja-JP" sz="2000" dirty="0"/>
                <a:t> \1,200</a:t>
              </a:r>
              <a:r>
                <a:rPr kumimoji="1" lang="ja-JP" altLang="en-US" sz="800" dirty="0"/>
                <a:t>（税込）</a:t>
              </a:r>
              <a:endParaRPr kumimoji="1" lang="ja-JP" altLang="en-US" sz="2000" dirty="0"/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1DD5E794-652F-30FB-9E50-40C05FA5266D}"/>
                </a:ext>
              </a:extLst>
            </p:cNvPr>
            <p:cNvSpPr/>
            <p:nvPr/>
          </p:nvSpPr>
          <p:spPr>
            <a:xfrm>
              <a:off x="415182" y="7056580"/>
              <a:ext cx="933651" cy="359579"/>
            </a:xfrm>
            <a:prstGeom prst="rect">
              <a:avLst/>
            </a:prstGeom>
            <a:solidFill>
              <a:schemeClr val="bg2"/>
            </a:solidFill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tx1"/>
                  </a:solidFill>
                </a:rPr>
                <a:t>S</a:t>
              </a:r>
              <a:r>
                <a:rPr kumimoji="1" lang="ja-JP" altLang="en-US" sz="1400" b="1" dirty="0">
                  <a:solidFill>
                    <a:schemeClr val="tx1"/>
                  </a:solidFill>
                </a:rPr>
                <a:t>パーツ</a:t>
              </a:r>
            </a:p>
          </p:txBody>
        </p:sp>
      </p:grpSp>
      <p:graphicFrame>
        <p:nvGraphicFramePr>
          <p:cNvPr id="26" name="表 13">
            <a:extLst>
              <a:ext uri="{FF2B5EF4-FFF2-40B4-BE49-F238E27FC236}">
                <a16:creationId xmlns:a16="http://schemas.microsoft.com/office/drawing/2014/main" id="{C07BBCE4-6C76-6350-038C-616A817FCE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771594"/>
              </p:ext>
            </p:extLst>
          </p:nvPr>
        </p:nvGraphicFramePr>
        <p:xfrm>
          <a:off x="3827533" y="6116243"/>
          <a:ext cx="2417719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719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ひじ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乳輪回り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はな下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ひざ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あご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もみあげ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へそ回り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ほほ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おでこ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42CE236E-FFC3-6ED4-D46E-132FABD9D556}"/>
              </a:ext>
            </a:extLst>
          </p:cNvPr>
          <p:cNvGrpSpPr/>
          <p:nvPr/>
        </p:nvGrpSpPr>
        <p:grpSpPr>
          <a:xfrm>
            <a:off x="3827533" y="6664016"/>
            <a:ext cx="2417719" cy="521972"/>
            <a:chOff x="336611" y="7018030"/>
            <a:chExt cx="2417719" cy="676754"/>
          </a:xfrm>
        </p:grpSpPr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2D9E2E3C-268B-5A6D-A2D4-EC054A62390D}"/>
                </a:ext>
              </a:extLst>
            </p:cNvPr>
            <p:cNvSpPr/>
            <p:nvPr/>
          </p:nvSpPr>
          <p:spPr>
            <a:xfrm>
              <a:off x="336611" y="7018030"/>
              <a:ext cx="2417719" cy="67675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kumimoji="1" lang="ja-JP" altLang="en-US" sz="1400" dirty="0"/>
                <a:t>　</a:t>
              </a:r>
              <a:r>
                <a:rPr kumimoji="1" lang="en-US" altLang="ja-JP" sz="2000" dirty="0"/>
                <a:t> \2,000</a:t>
              </a:r>
              <a:r>
                <a:rPr kumimoji="1" lang="ja-JP" altLang="en-US" sz="800" dirty="0"/>
                <a:t>（税込）</a:t>
              </a:r>
              <a:endParaRPr kumimoji="1" lang="ja-JP" altLang="en-US" sz="2000" dirty="0"/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9DFB4224-16C7-EC77-42C1-FA83B5A0BE9F}"/>
                </a:ext>
              </a:extLst>
            </p:cNvPr>
            <p:cNvSpPr/>
            <p:nvPr/>
          </p:nvSpPr>
          <p:spPr>
            <a:xfrm>
              <a:off x="413612" y="7176617"/>
              <a:ext cx="933651" cy="359579"/>
            </a:xfrm>
            <a:prstGeom prst="rect">
              <a:avLst/>
            </a:prstGeom>
            <a:solidFill>
              <a:schemeClr val="bg2"/>
            </a:solidFill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tx1"/>
                  </a:solidFill>
                </a:rPr>
                <a:t>M</a:t>
              </a:r>
              <a:r>
                <a:rPr kumimoji="1" lang="ja-JP" altLang="en-US" sz="1400" b="1" dirty="0">
                  <a:solidFill>
                    <a:schemeClr val="tx1"/>
                  </a:solidFill>
                </a:rPr>
                <a:t>パーツ</a:t>
              </a:r>
            </a:p>
          </p:txBody>
        </p:sp>
      </p:grpSp>
      <p:graphicFrame>
        <p:nvGraphicFramePr>
          <p:cNvPr id="36" name="表 13">
            <a:extLst>
              <a:ext uri="{FF2B5EF4-FFF2-40B4-BE49-F238E27FC236}">
                <a16:creationId xmlns:a16="http://schemas.microsoft.com/office/drawing/2014/main" id="{282BAA78-BD5B-F923-609C-6CAE367753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96444"/>
              </p:ext>
            </p:extLst>
          </p:nvPr>
        </p:nvGraphicFramePr>
        <p:xfrm>
          <a:off x="3827533" y="7241116"/>
          <a:ext cx="2417719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719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両ひじ上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両ひじ下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バスト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</a:p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肩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首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襟足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おなか上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おなか下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/V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ライン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/I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ライン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/O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ライン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5B3AB6EF-264B-675E-0E3A-EE1B602100B5}"/>
              </a:ext>
            </a:extLst>
          </p:cNvPr>
          <p:cNvGrpSpPr/>
          <p:nvPr/>
        </p:nvGrpSpPr>
        <p:grpSpPr>
          <a:xfrm>
            <a:off x="3827533" y="7923424"/>
            <a:ext cx="2417719" cy="521972"/>
            <a:chOff x="338180" y="6897993"/>
            <a:chExt cx="2417719" cy="676754"/>
          </a:xfrm>
        </p:grpSpPr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1F618222-C7BB-B257-8929-D243B821D3E3}"/>
                </a:ext>
              </a:extLst>
            </p:cNvPr>
            <p:cNvSpPr/>
            <p:nvPr/>
          </p:nvSpPr>
          <p:spPr>
            <a:xfrm>
              <a:off x="338180" y="6897993"/>
              <a:ext cx="2417719" cy="67675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kumimoji="1" lang="ja-JP" altLang="en-US" sz="1400" dirty="0"/>
                <a:t>　</a:t>
              </a:r>
              <a:r>
                <a:rPr kumimoji="1" lang="en-US" altLang="ja-JP" sz="2000" dirty="0"/>
                <a:t> \3,000</a:t>
              </a:r>
              <a:r>
                <a:rPr kumimoji="1" lang="ja-JP" altLang="en-US" sz="800" dirty="0"/>
                <a:t>（税込）</a:t>
              </a:r>
              <a:endParaRPr kumimoji="1" lang="ja-JP" altLang="en-US" sz="2000" dirty="0"/>
            </a:p>
          </p:txBody>
        </p: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5F1FFC2A-846B-8704-AD0A-16AE67243F89}"/>
                </a:ext>
              </a:extLst>
            </p:cNvPr>
            <p:cNvSpPr/>
            <p:nvPr/>
          </p:nvSpPr>
          <p:spPr>
            <a:xfrm>
              <a:off x="415182" y="7056580"/>
              <a:ext cx="933651" cy="359579"/>
            </a:xfrm>
            <a:prstGeom prst="rect">
              <a:avLst/>
            </a:prstGeom>
            <a:solidFill>
              <a:schemeClr val="bg2"/>
            </a:solidFill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tx1"/>
                  </a:solidFill>
                </a:rPr>
                <a:t>L</a:t>
              </a:r>
              <a:r>
                <a:rPr kumimoji="1" lang="ja-JP" altLang="en-US" sz="1400" b="1" dirty="0">
                  <a:solidFill>
                    <a:schemeClr val="tx1"/>
                  </a:solidFill>
                </a:rPr>
                <a:t>パーツ</a:t>
              </a:r>
            </a:p>
          </p:txBody>
        </p:sp>
      </p:grpSp>
      <p:graphicFrame>
        <p:nvGraphicFramePr>
          <p:cNvPr id="40" name="表 13">
            <a:extLst>
              <a:ext uri="{FF2B5EF4-FFF2-40B4-BE49-F238E27FC236}">
                <a16:creationId xmlns:a16="http://schemas.microsoft.com/office/drawing/2014/main" id="{F6245639-0247-5349-03D3-0A71E80329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9076793"/>
              </p:ext>
            </p:extLst>
          </p:nvPr>
        </p:nvGraphicFramePr>
        <p:xfrm>
          <a:off x="3827533" y="8492477"/>
          <a:ext cx="2417719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719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539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両ひざ上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両ひざ下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背中上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背中下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</a:p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ヒップ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腰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999775DD-A33C-7D49-50BD-BA5954001F10}"/>
              </a:ext>
            </a:extLst>
          </p:cNvPr>
          <p:cNvSpPr txBox="1"/>
          <p:nvPr/>
        </p:nvSpPr>
        <p:spPr>
          <a:xfrm flipH="1">
            <a:off x="558801" y="4548083"/>
            <a:ext cx="25510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chemeClr val="bg2">
                    <a:lumMod val="50000"/>
                  </a:schemeClr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脱毛セットメニュー</a:t>
            </a:r>
            <a:endParaRPr kumimoji="1" lang="en-US" altLang="ja-JP" sz="1600" dirty="0">
              <a:solidFill>
                <a:schemeClr val="bg2">
                  <a:lumMod val="50000"/>
                </a:schemeClr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89428704-9612-C4C2-80D8-C4B3DC224E3D}"/>
              </a:ext>
            </a:extLst>
          </p:cNvPr>
          <p:cNvSpPr/>
          <p:nvPr/>
        </p:nvSpPr>
        <p:spPr>
          <a:xfrm>
            <a:off x="625449" y="4886637"/>
            <a:ext cx="2417719" cy="524422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うで全体　</a:t>
            </a:r>
            <a:r>
              <a:rPr kumimoji="1" lang="en-US" altLang="ja-JP" sz="2000" dirty="0"/>
              <a:t> \3,000</a:t>
            </a:r>
            <a:r>
              <a:rPr kumimoji="1" lang="ja-JP" altLang="en-US" sz="800" dirty="0"/>
              <a:t>（税込）</a:t>
            </a:r>
            <a:endParaRPr kumimoji="1" lang="ja-JP" altLang="en-US" sz="2000" dirty="0"/>
          </a:p>
        </p:txBody>
      </p:sp>
      <p:graphicFrame>
        <p:nvGraphicFramePr>
          <p:cNvPr id="81" name="表 13">
            <a:extLst>
              <a:ext uri="{FF2B5EF4-FFF2-40B4-BE49-F238E27FC236}">
                <a16:creationId xmlns:a16="http://schemas.microsoft.com/office/drawing/2014/main" id="{FDACDE1A-9E38-A23C-E118-B90ED9EB58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099769"/>
              </p:ext>
            </p:extLst>
          </p:nvPr>
        </p:nvGraphicFramePr>
        <p:xfrm>
          <a:off x="625449" y="5454436"/>
          <a:ext cx="2417719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719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539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ひじ下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ひじ上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両手の指・甲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DE1BFECF-B2B3-BF79-C432-5D6D2BB77548}"/>
              </a:ext>
            </a:extLst>
          </p:cNvPr>
          <p:cNvSpPr/>
          <p:nvPr/>
        </p:nvSpPr>
        <p:spPr>
          <a:xfrm>
            <a:off x="625449" y="5818942"/>
            <a:ext cx="2417719" cy="524422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あし全体　</a:t>
            </a:r>
            <a:r>
              <a:rPr kumimoji="1" lang="en-US" altLang="ja-JP" sz="2000" dirty="0"/>
              <a:t> \4,000</a:t>
            </a:r>
            <a:r>
              <a:rPr kumimoji="1" lang="ja-JP" altLang="en-US" sz="800" dirty="0"/>
              <a:t>（税込）</a:t>
            </a:r>
            <a:endParaRPr kumimoji="1" lang="ja-JP" altLang="en-US" sz="2000" dirty="0"/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6F6D9C42-FBAA-DF45-6B7B-3A2B1E240D71}"/>
              </a:ext>
            </a:extLst>
          </p:cNvPr>
          <p:cNvSpPr/>
          <p:nvPr/>
        </p:nvSpPr>
        <p:spPr>
          <a:xfrm>
            <a:off x="625449" y="6767938"/>
            <a:ext cx="2417719" cy="524422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背中全体　</a:t>
            </a:r>
            <a:r>
              <a:rPr kumimoji="1" lang="en-US" altLang="ja-JP" sz="2000" dirty="0"/>
              <a:t> \5,000</a:t>
            </a:r>
            <a:r>
              <a:rPr kumimoji="1" lang="ja-JP" altLang="en-US" sz="800" dirty="0"/>
              <a:t>（税込）</a:t>
            </a:r>
            <a:endParaRPr kumimoji="1" lang="ja-JP" altLang="en-US" sz="2000" dirty="0"/>
          </a:p>
        </p:txBody>
      </p:sp>
      <p:graphicFrame>
        <p:nvGraphicFramePr>
          <p:cNvPr id="84" name="表 13">
            <a:extLst>
              <a:ext uri="{FF2B5EF4-FFF2-40B4-BE49-F238E27FC236}">
                <a16:creationId xmlns:a16="http://schemas.microsoft.com/office/drawing/2014/main" id="{DC324CCB-11BA-53C9-AF4D-0A095B1D2D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9136667"/>
              </p:ext>
            </p:extLst>
          </p:nvPr>
        </p:nvGraphicFramePr>
        <p:xfrm>
          <a:off x="625449" y="6376797"/>
          <a:ext cx="2417719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719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539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ひざ下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ひざ上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両あしの指・甲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85" name="表 13">
            <a:extLst>
              <a:ext uri="{FF2B5EF4-FFF2-40B4-BE49-F238E27FC236}">
                <a16:creationId xmlns:a16="http://schemas.microsoft.com/office/drawing/2014/main" id="{0400D8C3-1327-7DE2-5C8F-568768786A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201299"/>
              </p:ext>
            </p:extLst>
          </p:nvPr>
        </p:nvGraphicFramePr>
        <p:xfrm>
          <a:off x="625449" y="7324622"/>
          <a:ext cx="2417719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719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539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背中下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背中上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腰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596BDF5D-F2E1-AE95-F07D-D459B9595FC0}"/>
              </a:ext>
            </a:extLst>
          </p:cNvPr>
          <p:cNvSpPr/>
          <p:nvPr/>
        </p:nvSpPr>
        <p:spPr>
          <a:xfrm>
            <a:off x="625449" y="7694777"/>
            <a:ext cx="2417719" cy="524422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お顔全体　</a:t>
            </a:r>
            <a:r>
              <a:rPr kumimoji="1" lang="en-US" altLang="ja-JP" sz="2000" dirty="0"/>
              <a:t> \3,000</a:t>
            </a:r>
            <a:r>
              <a:rPr kumimoji="1" lang="ja-JP" altLang="en-US" sz="800" dirty="0"/>
              <a:t>（税込）</a:t>
            </a:r>
            <a:endParaRPr kumimoji="1" lang="ja-JP" altLang="en-US" sz="2000" dirty="0"/>
          </a:p>
        </p:txBody>
      </p:sp>
      <p:sp>
        <p:nvSpPr>
          <p:cNvPr id="88" name="正方形/長方形 87">
            <a:extLst>
              <a:ext uri="{FF2B5EF4-FFF2-40B4-BE49-F238E27FC236}">
                <a16:creationId xmlns:a16="http://schemas.microsoft.com/office/drawing/2014/main" id="{A0394787-CE3A-65D1-F95F-BBB54FCDBB6C}"/>
              </a:ext>
            </a:extLst>
          </p:cNvPr>
          <p:cNvSpPr/>
          <p:nvPr/>
        </p:nvSpPr>
        <p:spPr>
          <a:xfrm>
            <a:off x="625449" y="8630496"/>
            <a:ext cx="2417719" cy="524422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/>
              <a:t>VIO</a:t>
            </a:r>
            <a:r>
              <a:rPr kumimoji="1" lang="ja-JP" altLang="en-US" sz="1400" dirty="0"/>
              <a:t>セット　</a:t>
            </a:r>
            <a:r>
              <a:rPr kumimoji="1" lang="en-US" altLang="ja-JP" sz="2000" dirty="0"/>
              <a:t> \5,000</a:t>
            </a:r>
            <a:r>
              <a:rPr kumimoji="1" lang="ja-JP" altLang="en-US" sz="800" dirty="0"/>
              <a:t>（税込）</a:t>
            </a:r>
            <a:endParaRPr kumimoji="1" lang="ja-JP" altLang="en-US" sz="2000" dirty="0"/>
          </a:p>
        </p:txBody>
      </p:sp>
      <p:graphicFrame>
        <p:nvGraphicFramePr>
          <p:cNvPr id="89" name="表 13">
            <a:extLst>
              <a:ext uri="{FF2B5EF4-FFF2-40B4-BE49-F238E27FC236}">
                <a16:creationId xmlns:a16="http://schemas.microsoft.com/office/drawing/2014/main" id="{F2EE053B-2AD5-6658-1F5F-59B9994A0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0173874"/>
              </p:ext>
            </p:extLst>
          </p:nvPr>
        </p:nvGraphicFramePr>
        <p:xfrm>
          <a:off x="625449" y="8249714"/>
          <a:ext cx="2417719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719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おでこ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/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はな下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/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あご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/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もみあげ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/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ほほ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90" name="表 13">
            <a:extLst>
              <a:ext uri="{FF2B5EF4-FFF2-40B4-BE49-F238E27FC236}">
                <a16:creationId xmlns:a16="http://schemas.microsoft.com/office/drawing/2014/main" id="{71789049-DF76-2057-FB14-286174F7F0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1039052"/>
              </p:ext>
            </p:extLst>
          </p:nvPr>
        </p:nvGraphicFramePr>
        <p:xfrm>
          <a:off x="625449" y="9193513"/>
          <a:ext cx="2417719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7719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V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ライン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/I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ライン</a:t>
                      </a: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/O</a:t>
                      </a:r>
                      <a:r>
                        <a:rPr kumimoji="1" lang="ja-JP" altLang="en-US" sz="1000" b="0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ライン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4E089A80-04B8-99EF-9621-53B355AE7E7E}"/>
              </a:ext>
            </a:extLst>
          </p:cNvPr>
          <p:cNvCxnSpPr>
            <a:cxnSpLocks/>
          </p:cNvCxnSpPr>
          <p:nvPr/>
        </p:nvCxnSpPr>
        <p:spPr>
          <a:xfrm>
            <a:off x="3827533" y="1292959"/>
            <a:ext cx="2744717" cy="65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3154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695</TotalTime>
  <Words>693</Words>
  <Application>Microsoft Office PowerPoint</Application>
  <PresentationFormat>A4 210 x 297 mm</PresentationFormat>
  <Paragraphs>99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BIZ UD明朝 Medium</vt:lpstr>
      <vt:lpstr>游ゴシック Light</vt:lpstr>
      <vt:lpstr>Aharoni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【営業】  共有アカウント</dc:creator>
  <cp:lastModifiedBy>【営業】  共有アカウント</cp:lastModifiedBy>
  <cp:revision>13</cp:revision>
  <dcterms:created xsi:type="dcterms:W3CDTF">2023-07-11T01:48:07Z</dcterms:created>
  <dcterms:modified xsi:type="dcterms:W3CDTF">2023-09-06T09:43:35Z</dcterms:modified>
</cp:coreProperties>
</file>