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735763" cy="98663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inyon Script" panose="020B0600070205080204" charset="0"/>
      <p:regular r:id="rId9"/>
    </p:embeddedFont>
    <p:embeddedFont>
      <p:font typeface="The Seasons" panose="020B0600070205080204" charset="0"/>
      <p:regular r:id="rId10"/>
    </p:embeddedFont>
    <p:embeddedFont>
      <p:font typeface="The Seasons Light" panose="020B060007020508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E098"/>
    <a:srgbClr val="AFEEEE"/>
    <a:srgbClr val="FFC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220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丘の上にある&#10;&#10;中程度の精度で自動的に生成された説明">
            <a:extLst>
              <a:ext uri="{FF2B5EF4-FFF2-40B4-BE49-F238E27FC236}">
                <a16:creationId xmlns:a16="http://schemas.microsoft.com/office/drawing/2014/main" id="{7A5F37EC-FDE4-E9E6-7543-D1D231C9A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1995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AB6547F-3457-6027-35B7-547C8050ED49}"/>
              </a:ext>
            </a:extLst>
          </p:cNvPr>
          <p:cNvSpPr/>
          <p:nvPr/>
        </p:nvSpPr>
        <p:spPr>
          <a:xfrm>
            <a:off x="351235" y="345712"/>
            <a:ext cx="6808034" cy="999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Freeform 2"/>
          <p:cNvSpPr/>
          <p:nvPr/>
        </p:nvSpPr>
        <p:spPr>
          <a:xfrm>
            <a:off x="0" y="9715431"/>
            <a:ext cx="978348" cy="976569"/>
          </a:xfrm>
          <a:custGeom>
            <a:avLst/>
            <a:gdLst/>
            <a:ahLst/>
            <a:cxnLst/>
            <a:rect l="l" t="t" r="r" b="b"/>
            <a:pathLst>
              <a:path w="978348" h="976569">
                <a:moveTo>
                  <a:pt x="0" y="0"/>
                </a:moveTo>
                <a:lnTo>
                  <a:pt x="978348" y="0"/>
                </a:lnTo>
                <a:lnTo>
                  <a:pt x="978348" y="976569"/>
                </a:lnTo>
                <a:lnTo>
                  <a:pt x="0" y="976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 flipH="1">
            <a:off x="6581652" y="9715431"/>
            <a:ext cx="978348" cy="976569"/>
          </a:xfrm>
          <a:custGeom>
            <a:avLst/>
            <a:gdLst/>
            <a:ahLst/>
            <a:cxnLst/>
            <a:rect l="l" t="t" r="r" b="b"/>
            <a:pathLst>
              <a:path w="978348" h="976569">
                <a:moveTo>
                  <a:pt x="978348" y="0"/>
                </a:moveTo>
                <a:lnTo>
                  <a:pt x="0" y="0"/>
                </a:lnTo>
                <a:lnTo>
                  <a:pt x="0" y="976569"/>
                </a:lnTo>
                <a:lnTo>
                  <a:pt x="978348" y="976569"/>
                </a:lnTo>
                <a:lnTo>
                  <a:pt x="97834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" name="AutoShape 4"/>
          <p:cNvSpPr/>
          <p:nvPr/>
        </p:nvSpPr>
        <p:spPr>
          <a:xfrm>
            <a:off x="351234" y="10322475"/>
            <a:ext cx="6831027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" name="Freeform 5"/>
          <p:cNvSpPr/>
          <p:nvPr/>
        </p:nvSpPr>
        <p:spPr>
          <a:xfrm flipV="1">
            <a:off x="0" y="0"/>
            <a:ext cx="978348" cy="976569"/>
          </a:xfrm>
          <a:custGeom>
            <a:avLst/>
            <a:gdLst/>
            <a:ahLst/>
            <a:cxnLst/>
            <a:rect l="l" t="t" r="r" b="b"/>
            <a:pathLst>
              <a:path w="978348" h="976569">
                <a:moveTo>
                  <a:pt x="0" y="976569"/>
                </a:moveTo>
                <a:lnTo>
                  <a:pt x="978348" y="976569"/>
                </a:lnTo>
                <a:lnTo>
                  <a:pt x="978348" y="0"/>
                </a:lnTo>
                <a:lnTo>
                  <a:pt x="0" y="0"/>
                </a:lnTo>
                <a:lnTo>
                  <a:pt x="0" y="97656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" name="AutoShape 6"/>
          <p:cNvSpPr/>
          <p:nvPr/>
        </p:nvSpPr>
        <p:spPr>
          <a:xfrm>
            <a:off x="355996" y="350475"/>
            <a:ext cx="2352776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AutoShape 7"/>
          <p:cNvSpPr/>
          <p:nvPr/>
        </p:nvSpPr>
        <p:spPr>
          <a:xfrm rot="5400000">
            <a:off x="-4634766" y="5336475"/>
            <a:ext cx="9981525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6581652" y="0"/>
            <a:ext cx="978348" cy="976569"/>
          </a:xfrm>
          <a:custGeom>
            <a:avLst/>
            <a:gdLst/>
            <a:ahLst/>
            <a:cxnLst/>
            <a:rect l="l" t="t" r="r" b="b"/>
            <a:pathLst>
              <a:path w="978348" h="976569">
                <a:moveTo>
                  <a:pt x="978348" y="976569"/>
                </a:moveTo>
                <a:lnTo>
                  <a:pt x="0" y="976569"/>
                </a:lnTo>
                <a:lnTo>
                  <a:pt x="0" y="0"/>
                </a:lnTo>
                <a:lnTo>
                  <a:pt x="978348" y="0"/>
                </a:lnTo>
                <a:lnTo>
                  <a:pt x="978348" y="97656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" name="AutoShape 9"/>
          <p:cNvSpPr/>
          <p:nvPr/>
        </p:nvSpPr>
        <p:spPr>
          <a:xfrm rot="5400000">
            <a:off x="2191498" y="5341238"/>
            <a:ext cx="9972000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EBA6DBF9-8E3A-2559-D7FA-B356B0592BE2}"/>
              </a:ext>
            </a:extLst>
          </p:cNvPr>
          <p:cNvGrpSpPr/>
          <p:nvPr/>
        </p:nvGrpSpPr>
        <p:grpSpPr>
          <a:xfrm>
            <a:off x="685277" y="4528096"/>
            <a:ext cx="6908451" cy="825673"/>
            <a:chOff x="763946" y="4894222"/>
            <a:chExt cx="6908451" cy="825673"/>
          </a:xfrm>
        </p:grpSpPr>
        <p:sp>
          <p:nvSpPr>
            <p:cNvPr id="17" name="TextBox 17"/>
            <p:cNvSpPr txBox="1"/>
            <p:nvPr/>
          </p:nvSpPr>
          <p:spPr>
            <a:xfrm>
              <a:off x="763946" y="4894222"/>
              <a:ext cx="6908451" cy="4977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S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パーツ</a:t>
              </a:r>
              <a:endParaRPr lang="en-US" altLang="ja-JP" dirty="0">
                <a:solidFill>
                  <a:srgbClr val="111111"/>
                </a:solidFill>
                <a:latin typeface="The Seasons Light"/>
              </a:endParaRPr>
            </a:p>
            <a:p>
              <a:pPr>
                <a:lnSpc>
                  <a:spcPts val="1960"/>
                </a:lnSpc>
              </a:pP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おでこ　ほほ　口周り　乳輪周り　へそ周り　両脇　もみあげ　手の甲と指　足の甲と指</a:t>
              </a:r>
              <a:endParaRPr lang="en-US" sz="1200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704058" y="5463415"/>
              <a:ext cx="1203486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各￥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2,000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49" name="AutoShape 49"/>
            <p:cNvSpPr/>
            <p:nvPr/>
          </p:nvSpPr>
          <p:spPr>
            <a:xfrm flipV="1">
              <a:off x="882996" y="5529410"/>
              <a:ext cx="4526871" cy="4682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528226E0-78AB-BA4D-1BDB-41757E023D27}"/>
              </a:ext>
            </a:extLst>
          </p:cNvPr>
          <p:cNvGrpSpPr/>
          <p:nvPr/>
        </p:nvGrpSpPr>
        <p:grpSpPr>
          <a:xfrm>
            <a:off x="2098279" y="3136900"/>
            <a:ext cx="3616064" cy="270916"/>
            <a:chOff x="1035050" y="3466074"/>
            <a:chExt cx="3616064" cy="270916"/>
          </a:xfrm>
        </p:grpSpPr>
        <p:sp>
          <p:nvSpPr>
            <p:cNvPr id="13" name="TextBox 13"/>
            <p:cNvSpPr txBox="1"/>
            <p:nvPr/>
          </p:nvSpPr>
          <p:spPr>
            <a:xfrm>
              <a:off x="1035050" y="3480510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顔・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VIO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除く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81491" y="3466074"/>
              <a:ext cx="1269623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20,000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54" name="AutoShape 54"/>
            <p:cNvSpPr/>
            <p:nvPr/>
          </p:nvSpPr>
          <p:spPr>
            <a:xfrm>
              <a:off x="2536166" y="3618474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 dirty="0"/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06846060-3288-F574-4C63-8539E04490B0}"/>
              </a:ext>
            </a:extLst>
          </p:cNvPr>
          <p:cNvGrpSpPr/>
          <p:nvPr/>
        </p:nvGrpSpPr>
        <p:grpSpPr>
          <a:xfrm>
            <a:off x="2098832" y="2725436"/>
            <a:ext cx="3614960" cy="268047"/>
            <a:chOff x="1022751" y="3054610"/>
            <a:chExt cx="3614960" cy="268047"/>
          </a:xfrm>
        </p:grpSpPr>
        <p:sp>
          <p:nvSpPr>
            <p:cNvPr id="11" name="TextBox 11"/>
            <p:cNvSpPr txBox="1"/>
            <p:nvPr/>
          </p:nvSpPr>
          <p:spPr>
            <a:xfrm>
              <a:off x="1022751" y="3054610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顔・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VIO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込み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485379" y="3066177"/>
              <a:ext cx="1152332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23,000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57" name="AutoShape 57"/>
            <p:cNvSpPr/>
            <p:nvPr/>
          </p:nvSpPr>
          <p:spPr>
            <a:xfrm>
              <a:off x="2523314" y="3161274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855EFF07-975C-6FC3-8A47-F819B26B370C}"/>
              </a:ext>
            </a:extLst>
          </p:cNvPr>
          <p:cNvGrpSpPr/>
          <p:nvPr/>
        </p:nvGrpSpPr>
        <p:grpSpPr>
          <a:xfrm>
            <a:off x="2126538" y="3569726"/>
            <a:ext cx="3559547" cy="261416"/>
            <a:chOff x="1022751" y="3898900"/>
            <a:chExt cx="3559547" cy="261416"/>
          </a:xfrm>
        </p:grpSpPr>
        <p:sp>
          <p:nvSpPr>
            <p:cNvPr id="20" name="TextBox 20"/>
            <p:cNvSpPr txBox="1"/>
            <p:nvPr/>
          </p:nvSpPr>
          <p:spPr>
            <a:xfrm>
              <a:off x="1022751" y="3898900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顔 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or VIO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03950" y="3903836"/>
              <a:ext cx="978348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21,000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61" name="AutoShape 61"/>
            <p:cNvSpPr/>
            <p:nvPr/>
          </p:nvSpPr>
          <p:spPr>
            <a:xfrm>
              <a:off x="2495608" y="3999474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2" name="AutoShape 62"/>
          <p:cNvSpPr/>
          <p:nvPr/>
        </p:nvSpPr>
        <p:spPr>
          <a:xfrm>
            <a:off x="2569023" y="1849470"/>
            <a:ext cx="2421954" cy="0"/>
          </a:xfrm>
          <a:prstGeom prst="line">
            <a:avLst/>
          </a:prstGeom>
          <a:ln w="9525" cap="flat">
            <a:solidFill>
              <a:srgbClr val="11111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" name="Freeform 63"/>
          <p:cNvSpPr/>
          <p:nvPr/>
        </p:nvSpPr>
        <p:spPr>
          <a:xfrm>
            <a:off x="2708772" y="167992"/>
            <a:ext cx="2142457" cy="316683"/>
          </a:xfrm>
          <a:custGeom>
            <a:avLst/>
            <a:gdLst/>
            <a:ahLst/>
            <a:cxnLst/>
            <a:rect l="l" t="t" r="r" b="b"/>
            <a:pathLst>
              <a:path w="2142457" h="316683">
                <a:moveTo>
                  <a:pt x="0" y="0"/>
                </a:moveTo>
                <a:lnTo>
                  <a:pt x="2142456" y="0"/>
                </a:lnTo>
                <a:lnTo>
                  <a:pt x="2142456" y="316683"/>
                </a:lnTo>
                <a:lnTo>
                  <a:pt x="0" y="3166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4" name="AutoShape 64"/>
          <p:cNvSpPr/>
          <p:nvPr/>
        </p:nvSpPr>
        <p:spPr>
          <a:xfrm>
            <a:off x="4841703" y="350475"/>
            <a:ext cx="2340557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5" name="Freeform 65"/>
          <p:cNvSpPr/>
          <p:nvPr/>
        </p:nvSpPr>
        <p:spPr>
          <a:xfrm>
            <a:off x="756000" y="906650"/>
            <a:ext cx="625734" cy="625734"/>
          </a:xfrm>
          <a:custGeom>
            <a:avLst/>
            <a:gdLst/>
            <a:ahLst/>
            <a:cxnLst/>
            <a:rect l="l" t="t" r="r" b="b"/>
            <a:pathLst>
              <a:path w="625734" h="625734">
                <a:moveTo>
                  <a:pt x="0" y="0"/>
                </a:moveTo>
                <a:lnTo>
                  <a:pt x="625734" y="0"/>
                </a:lnTo>
                <a:lnTo>
                  <a:pt x="625734" y="625734"/>
                </a:lnTo>
                <a:lnTo>
                  <a:pt x="0" y="6257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6" name="TextBox 66"/>
          <p:cNvSpPr txBox="1"/>
          <p:nvPr/>
        </p:nvSpPr>
        <p:spPr>
          <a:xfrm>
            <a:off x="1942031" y="676969"/>
            <a:ext cx="3649433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altLang="ja-JP" sz="5400" dirty="0">
                <a:solidFill>
                  <a:srgbClr val="111111"/>
                </a:solidFill>
                <a:latin typeface="Pinyon Script"/>
              </a:rPr>
              <a:t>Ladies </a:t>
            </a:r>
            <a:r>
              <a:rPr lang="en-US" sz="5400" dirty="0">
                <a:solidFill>
                  <a:srgbClr val="111111"/>
                </a:solidFill>
                <a:latin typeface="Pinyon Script"/>
              </a:rPr>
              <a:t>Menu</a:t>
            </a:r>
          </a:p>
        </p:txBody>
      </p:sp>
      <p:sp>
        <p:nvSpPr>
          <p:cNvPr id="71" name="Freeform 71"/>
          <p:cNvSpPr/>
          <p:nvPr/>
        </p:nvSpPr>
        <p:spPr>
          <a:xfrm>
            <a:off x="6181602" y="906650"/>
            <a:ext cx="625734" cy="625734"/>
          </a:xfrm>
          <a:custGeom>
            <a:avLst/>
            <a:gdLst/>
            <a:ahLst/>
            <a:cxnLst/>
            <a:rect l="l" t="t" r="r" b="b"/>
            <a:pathLst>
              <a:path w="625734" h="625734">
                <a:moveTo>
                  <a:pt x="0" y="0"/>
                </a:moveTo>
                <a:lnTo>
                  <a:pt x="625734" y="0"/>
                </a:lnTo>
                <a:lnTo>
                  <a:pt x="625734" y="625734"/>
                </a:lnTo>
                <a:lnTo>
                  <a:pt x="0" y="6257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2" name="Freeform 72"/>
          <p:cNvSpPr/>
          <p:nvPr/>
        </p:nvSpPr>
        <p:spPr>
          <a:xfrm>
            <a:off x="1381734" y="1532384"/>
            <a:ext cx="312867" cy="312867"/>
          </a:xfrm>
          <a:custGeom>
            <a:avLst/>
            <a:gdLst/>
            <a:ahLst/>
            <a:cxnLst/>
            <a:rect l="l" t="t" r="r" b="b"/>
            <a:pathLst>
              <a:path w="312867" h="312867">
                <a:moveTo>
                  <a:pt x="0" y="0"/>
                </a:moveTo>
                <a:lnTo>
                  <a:pt x="312867" y="0"/>
                </a:lnTo>
                <a:lnTo>
                  <a:pt x="312867" y="312867"/>
                </a:lnTo>
                <a:lnTo>
                  <a:pt x="0" y="3128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3" name="Freeform 73"/>
          <p:cNvSpPr/>
          <p:nvPr/>
        </p:nvSpPr>
        <p:spPr>
          <a:xfrm>
            <a:off x="5868735" y="1532384"/>
            <a:ext cx="312867" cy="312867"/>
          </a:xfrm>
          <a:custGeom>
            <a:avLst/>
            <a:gdLst/>
            <a:ahLst/>
            <a:cxnLst/>
            <a:rect l="l" t="t" r="r" b="b"/>
            <a:pathLst>
              <a:path w="312867" h="312867">
                <a:moveTo>
                  <a:pt x="0" y="0"/>
                </a:moveTo>
                <a:lnTo>
                  <a:pt x="312867" y="0"/>
                </a:lnTo>
                <a:lnTo>
                  <a:pt x="312867" y="312867"/>
                </a:lnTo>
                <a:lnTo>
                  <a:pt x="0" y="3128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136653A3-5510-CEA8-86A3-D536D8AFE307}"/>
              </a:ext>
            </a:extLst>
          </p:cNvPr>
          <p:cNvGrpSpPr/>
          <p:nvPr/>
        </p:nvGrpSpPr>
        <p:grpSpPr>
          <a:xfrm>
            <a:off x="685277" y="2161813"/>
            <a:ext cx="6216182" cy="398314"/>
            <a:chOff x="653284" y="2395263"/>
            <a:chExt cx="6216182" cy="398314"/>
          </a:xfrm>
        </p:grpSpPr>
        <p:sp>
          <p:nvSpPr>
            <p:cNvPr id="19" name="TextBox 19"/>
            <p:cNvSpPr txBox="1"/>
            <p:nvPr/>
          </p:nvSpPr>
          <p:spPr>
            <a:xfrm>
              <a:off x="3116039" y="2395263"/>
              <a:ext cx="1324421" cy="398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ja-JP" altLang="en-US" sz="2400" dirty="0">
                  <a:solidFill>
                    <a:srgbClr val="111111"/>
                  </a:solidFill>
                  <a:latin typeface="The Seasons"/>
                </a:rPr>
                <a:t>全身脱毛</a:t>
              </a:r>
              <a:endParaRPr lang="en-US" sz="2400" dirty="0">
                <a:solidFill>
                  <a:srgbClr val="111111"/>
                </a:solidFill>
                <a:latin typeface="The Seasons"/>
              </a:endParaRP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E3A7C905-C8A3-2B4D-4B74-4AB205B51DA6}"/>
                </a:ext>
              </a:extLst>
            </p:cNvPr>
            <p:cNvCxnSpPr>
              <a:cxnSpLocks/>
            </p:cNvCxnSpPr>
            <p:nvPr/>
          </p:nvCxnSpPr>
          <p:spPr>
            <a:xfrm>
              <a:off x="653284" y="2692880"/>
              <a:ext cx="234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B40CF9CA-7CE0-6D6F-C529-CD6CBDE7A0EC}"/>
                </a:ext>
              </a:extLst>
            </p:cNvPr>
            <p:cNvCxnSpPr>
              <a:cxnSpLocks/>
            </p:cNvCxnSpPr>
            <p:nvPr/>
          </p:nvCxnSpPr>
          <p:spPr>
            <a:xfrm>
              <a:off x="4529466" y="2679700"/>
              <a:ext cx="234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05617B21-F865-1683-36CA-846F207FE2E0}"/>
              </a:ext>
            </a:extLst>
          </p:cNvPr>
          <p:cNvGrpSpPr/>
          <p:nvPr/>
        </p:nvGrpSpPr>
        <p:grpSpPr>
          <a:xfrm>
            <a:off x="606407" y="4075042"/>
            <a:ext cx="6373923" cy="402931"/>
            <a:chOff x="603787" y="4466356"/>
            <a:chExt cx="6373923" cy="402931"/>
          </a:xfrm>
        </p:grpSpPr>
        <p:sp>
          <p:nvSpPr>
            <p:cNvPr id="10" name="TextBox 10"/>
            <p:cNvSpPr txBox="1"/>
            <p:nvPr/>
          </p:nvSpPr>
          <p:spPr>
            <a:xfrm>
              <a:off x="2412457" y="4466356"/>
              <a:ext cx="2732402" cy="402931"/>
            </a:xfrm>
            <a:prstGeom prst="rect">
              <a:avLst/>
            </a:prstGeom>
            <a:ln w="317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ja-JP" altLang="en-US" sz="2400" dirty="0">
                  <a:solidFill>
                    <a:srgbClr val="111111"/>
                  </a:solidFill>
                  <a:latin typeface="The Seasons"/>
                </a:rPr>
                <a:t>パーツ脱毛</a:t>
              </a:r>
              <a:endParaRPr lang="en-US" sz="2400" dirty="0">
                <a:solidFill>
                  <a:srgbClr val="111111"/>
                </a:solidFill>
                <a:latin typeface="The Seasons"/>
              </a:endParaRPr>
            </a:p>
          </p:txBody>
        </p: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D805A696-1507-44F5-DBAD-B34506E861D2}"/>
                </a:ext>
              </a:extLst>
            </p:cNvPr>
            <p:cNvCxnSpPr>
              <a:cxnSpLocks/>
            </p:cNvCxnSpPr>
            <p:nvPr/>
          </p:nvCxnSpPr>
          <p:spPr>
            <a:xfrm>
              <a:off x="4637710" y="4671159"/>
              <a:ext cx="2340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44C8F944-2D3D-638D-DE5A-D0D0FE985547}"/>
                </a:ext>
              </a:extLst>
            </p:cNvPr>
            <p:cNvCxnSpPr>
              <a:cxnSpLocks/>
            </p:cNvCxnSpPr>
            <p:nvPr/>
          </p:nvCxnSpPr>
          <p:spPr>
            <a:xfrm>
              <a:off x="603787" y="4667821"/>
              <a:ext cx="2340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D74A8D9A-DE21-6C48-1260-B8F6130E88DC}"/>
              </a:ext>
            </a:extLst>
          </p:cNvPr>
          <p:cNvGrpSpPr/>
          <p:nvPr/>
        </p:nvGrpSpPr>
        <p:grpSpPr>
          <a:xfrm>
            <a:off x="635445" y="6550851"/>
            <a:ext cx="6215308" cy="845993"/>
            <a:chOff x="807808" y="6644671"/>
            <a:chExt cx="6215308" cy="845993"/>
          </a:xfrm>
        </p:grpSpPr>
        <p:sp>
          <p:nvSpPr>
            <p:cNvPr id="45" name="TextBox 45"/>
            <p:cNvSpPr txBox="1"/>
            <p:nvPr/>
          </p:nvSpPr>
          <p:spPr>
            <a:xfrm>
              <a:off x="5381725" y="7234184"/>
              <a:ext cx="1641391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各￥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6,000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46" name="AutoShape 46"/>
            <p:cNvSpPr/>
            <p:nvPr/>
          </p:nvSpPr>
          <p:spPr>
            <a:xfrm flipV="1">
              <a:off x="910359" y="7318040"/>
              <a:ext cx="4589691" cy="986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80" name="TextBox 26">
              <a:extLst>
                <a:ext uri="{FF2B5EF4-FFF2-40B4-BE49-F238E27FC236}">
                  <a16:creationId xmlns:a16="http://schemas.microsoft.com/office/drawing/2014/main" id="{F6FCDF24-AA58-1E4F-8E4B-44CF668E7AAE}"/>
                </a:ext>
              </a:extLst>
            </p:cNvPr>
            <p:cNvSpPr txBox="1"/>
            <p:nvPr/>
          </p:nvSpPr>
          <p:spPr>
            <a:xfrm>
              <a:off x="807808" y="6644671"/>
              <a:ext cx="6104989" cy="4977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L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パーツ</a:t>
              </a:r>
              <a:endParaRPr lang="en-US" altLang="ja-JP" dirty="0">
                <a:solidFill>
                  <a:srgbClr val="111111"/>
                </a:solidFill>
                <a:latin typeface="The Seasons Light"/>
              </a:endParaRPr>
            </a:p>
            <a:p>
              <a:pPr>
                <a:lnSpc>
                  <a:spcPts val="1960"/>
                </a:lnSpc>
              </a:pP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ヒップ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(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腰込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)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　ひざ上　ひざ下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(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ひざ込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)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　お腹全体　背中全体</a:t>
              </a:r>
              <a:endParaRPr lang="en-US" sz="1200" dirty="0">
                <a:solidFill>
                  <a:srgbClr val="111111"/>
                </a:solidFill>
                <a:latin typeface="The Seasons Light"/>
              </a:endParaRPr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773EF6DF-7BF6-0899-AD3E-40EC8052FEFD}"/>
              </a:ext>
            </a:extLst>
          </p:cNvPr>
          <p:cNvGrpSpPr/>
          <p:nvPr/>
        </p:nvGrpSpPr>
        <p:grpSpPr>
          <a:xfrm>
            <a:off x="668956" y="5418089"/>
            <a:ext cx="6172189" cy="1027508"/>
            <a:chOff x="799428" y="5634378"/>
            <a:chExt cx="6172189" cy="1027508"/>
          </a:xfrm>
        </p:grpSpPr>
        <p:sp>
          <p:nvSpPr>
            <p:cNvPr id="26" name="TextBox 26"/>
            <p:cNvSpPr txBox="1"/>
            <p:nvPr/>
          </p:nvSpPr>
          <p:spPr>
            <a:xfrm>
              <a:off x="799428" y="5634378"/>
              <a:ext cx="5918833" cy="7591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M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パーツ</a:t>
              </a:r>
              <a:endParaRPr lang="en-US" altLang="ja-JP" dirty="0">
                <a:solidFill>
                  <a:srgbClr val="111111"/>
                </a:solidFill>
                <a:latin typeface="The Seasons Light"/>
              </a:endParaRPr>
            </a:p>
            <a:p>
              <a:pPr>
                <a:lnSpc>
                  <a:spcPts val="1960"/>
                </a:lnSpc>
              </a:pP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お腹上　お腹下　肩　胸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(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乳輪込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)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　背中上　背中下　ひじ上　ひじ下</a:t>
              </a:r>
              <a:endParaRPr lang="en-US" altLang="ja-JP" sz="1200" dirty="0">
                <a:solidFill>
                  <a:srgbClr val="111111"/>
                </a:solidFill>
                <a:latin typeface="The Seasons Light"/>
              </a:endParaRPr>
            </a:p>
            <a:p>
              <a:pPr>
                <a:lnSpc>
                  <a:spcPts val="1960"/>
                </a:lnSpc>
              </a:pP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V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ライン　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I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ライン　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O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ライン</a:t>
              </a:r>
              <a:endParaRPr lang="en-US" altLang="ja-JP" sz="1200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5606410" y="6405406"/>
              <a:ext cx="1365207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各￥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4,000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82" name="AutoShape 60">
              <a:extLst>
                <a:ext uri="{FF2B5EF4-FFF2-40B4-BE49-F238E27FC236}">
                  <a16:creationId xmlns:a16="http://schemas.microsoft.com/office/drawing/2014/main" id="{A5DAE655-83F5-B0AF-96FB-417EB344F989}"/>
                </a:ext>
              </a:extLst>
            </p:cNvPr>
            <p:cNvSpPr/>
            <p:nvPr/>
          </p:nvSpPr>
          <p:spPr>
            <a:xfrm flipV="1">
              <a:off x="947277" y="6519988"/>
              <a:ext cx="4501473" cy="19181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6A757F7-F748-83CD-17FB-03DDE3509A75}"/>
              </a:ext>
            </a:extLst>
          </p:cNvPr>
          <p:cNvGrpSpPr/>
          <p:nvPr/>
        </p:nvGrpSpPr>
        <p:grpSpPr>
          <a:xfrm>
            <a:off x="1847410" y="9328463"/>
            <a:ext cx="3661036" cy="300508"/>
            <a:chOff x="1847410" y="9328463"/>
            <a:chExt cx="3661036" cy="300508"/>
          </a:xfrm>
        </p:grpSpPr>
        <p:sp>
          <p:nvSpPr>
            <p:cNvPr id="32" name="TextBox 32"/>
            <p:cNvSpPr txBox="1"/>
            <p:nvPr/>
          </p:nvSpPr>
          <p:spPr>
            <a:xfrm>
              <a:off x="4236055" y="9372491"/>
              <a:ext cx="1272391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10,000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85" name="TextBox 29">
              <a:extLst>
                <a:ext uri="{FF2B5EF4-FFF2-40B4-BE49-F238E27FC236}">
                  <a16:creationId xmlns:a16="http://schemas.microsoft.com/office/drawing/2014/main" id="{B2B14507-2B88-B94C-0FB5-59ED2BF32F45}"/>
                </a:ext>
              </a:extLst>
            </p:cNvPr>
            <p:cNvSpPr txBox="1"/>
            <p:nvPr/>
          </p:nvSpPr>
          <p:spPr>
            <a:xfrm>
              <a:off x="1847410" y="9328463"/>
              <a:ext cx="1421243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光フェイシャル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91" name="AutoShape 53">
              <a:extLst>
                <a:ext uri="{FF2B5EF4-FFF2-40B4-BE49-F238E27FC236}">
                  <a16:creationId xmlns:a16="http://schemas.microsoft.com/office/drawing/2014/main" id="{7B580758-21CE-301E-4266-3BEE98288D97}"/>
                </a:ext>
              </a:extLst>
            </p:cNvPr>
            <p:cNvSpPr/>
            <p:nvPr/>
          </p:nvSpPr>
          <p:spPr>
            <a:xfrm>
              <a:off x="3370795" y="9451573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 dirty="0"/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533A5CA0-C820-6325-1286-27E0CEA88CB1}"/>
              </a:ext>
            </a:extLst>
          </p:cNvPr>
          <p:cNvGrpSpPr/>
          <p:nvPr/>
        </p:nvGrpSpPr>
        <p:grpSpPr>
          <a:xfrm>
            <a:off x="629666" y="7476113"/>
            <a:ext cx="6271793" cy="398314"/>
            <a:chOff x="545087" y="7892024"/>
            <a:chExt cx="6095312" cy="398314"/>
          </a:xfrm>
        </p:grpSpPr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51603C3E-C7D7-466B-0788-D27C878966E9}"/>
                </a:ext>
              </a:extLst>
            </p:cNvPr>
            <p:cNvCxnSpPr>
              <a:cxnSpLocks/>
            </p:cNvCxnSpPr>
            <p:nvPr/>
          </p:nvCxnSpPr>
          <p:spPr>
            <a:xfrm>
              <a:off x="4743388" y="8124811"/>
              <a:ext cx="189701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40">
              <a:extLst>
                <a:ext uri="{FF2B5EF4-FFF2-40B4-BE49-F238E27FC236}">
                  <a16:creationId xmlns:a16="http://schemas.microsoft.com/office/drawing/2014/main" id="{4649DE9C-FFB0-6A38-664B-43659C393C61}"/>
                </a:ext>
              </a:extLst>
            </p:cNvPr>
            <p:cNvSpPr txBox="1"/>
            <p:nvPr/>
          </p:nvSpPr>
          <p:spPr>
            <a:xfrm>
              <a:off x="2591421" y="7892024"/>
              <a:ext cx="2203642" cy="3983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ja-JP" altLang="en-US" sz="2400" dirty="0">
                  <a:solidFill>
                    <a:srgbClr val="111111"/>
                  </a:solidFill>
                  <a:latin typeface="The Seasons"/>
                </a:rPr>
                <a:t>セットメニュー</a:t>
              </a:r>
              <a:endParaRPr lang="en-US" sz="2400" dirty="0">
                <a:solidFill>
                  <a:srgbClr val="111111"/>
                </a:solidFill>
                <a:latin typeface="The Seasons"/>
              </a:endParaRPr>
            </a:p>
          </p:txBody>
        </p: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3BBA90B9-0569-449C-1104-F09EDA360522}"/>
                </a:ext>
              </a:extLst>
            </p:cNvPr>
            <p:cNvCxnSpPr>
              <a:cxnSpLocks/>
            </p:cNvCxnSpPr>
            <p:nvPr/>
          </p:nvCxnSpPr>
          <p:spPr>
            <a:xfrm>
              <a:off x="545087" y="8124811"/>
              <a:ext cx="1916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9506BEC-AB98-F1EE-0AC1-2614E85C5A02}"/>
              </a:ext>
            </a:extLst>
          </p:cNvPr>
          <p:cNvGrpSpPr/>
          <p:nvPr/>
        </p:nvGrpSpPr>
        <p:grpSpPr>
          <a:xfrm>
            <a:off x="1842117" y="7938308"/>
            <a:ext cx="3673727" cy="258815"/>
            <a:chOff x="1842117" y="7938308"/>
            <a:chExt cx="3673727" cy="258815"/>
          </a:xfrm>
        </p:grpSpPr>
        <p:sp>
          <p:nvSpPr>
            <p:cNvPr id="38" name="TextBox 38"/>
            <p:cNvSpPr txBox="1"/>
            <p:nvPr/>
          </p:nvSpPr>
          <p:spPr>
            <a:xfrm>
              <a:off x="4371919" y="7940643"/>
              <a:ext cx="1143925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10,000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94" name="TextBox 34">
              <a:extLst>
                <a:ext uri="{FF2B5EF4-FFF2-40B4-BE49-F238E27FC236}">
                  <a16:creationId xmlns:a16="http://schemas.microsoft.com/office/drawing/2014/main" id="{B9D51B71-5CE5-4DDD-67D7-EA181BD63377}"/>
                </a:ext>
              </a:extLst>
            </p:cNvPr>
            <p:cNvSpPr txBox="1"/>
            <p:nvPr/>
          </p:nvSpPr>
          <p:spPr>
            <a:xfrm>
              <a:off x="1842117" y="7938308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VIO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セット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95" name="AutoShape 36">
              <a:extLst>
                <a:ext uri="{FF2B5EF4-FFF2-40B4-BE49-F238E27FC236}">
                  <a16:creationId xmlns:a16="http://schemas.microsoft.com/office/drawing/2014/main" id="{878E313F-B236-547F-CE3F-59039EFFE4CB}"/>
                </a:ext>
              </a:extLst>
            </p:cNvPr>
            <p:cNvSpPr/>
            <p:nvPr/>
          </p:nvSpPr>
          <p:spPr>
            <a:xfrm>
              <a:off x="3243040" y="8061285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0B453B4-24C9-2544-4BBC-01A2F8069B8D}"/>
              </a:ext>
            </a:extLst>
          </p:cNvPr>
          <p:cNvGrpSpPr/>
          <p:nvPr/>
        </p:nvGrpSpPr>
        <p:grpSpPr>
          <a:xfrm>
            <a:off x="1847410" y="8324309"/>
            <a:ext cx="3612500" cy="294190"/>
            <a:chOff x="1847410" y="8324309"/>
            <a:chExt cx="3612500" cy="294190"/>
          </a:xfrm>
        </p:grpSpPr>
        <p:sp>
          <p:nvSpPr>
            <p:cNvPr id="51" name="TextBox 51"/>
            <p:cNvSpPr txBox="1"/>
            <p:nvPr/>
          </p:nvSpPr>
          <p:spPr>
            <a:xfrm>
              <a:off x="4448017" y="8324309"/>
              <a:ext cx="1011893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8,000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52" name="AutoShape 52"/>
            <p:cNvSpPr/>
            <p:nvPr/>
          </p:nvSpPr>
          <p:spPr>
            <a:xfrm>
              <a:off x="3250887" y="8457561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TextBox 37">
              <a:extLst>
                <a:ext uri="{FF2B5EF4-FFF2-40B4-BE49-F238E27FC236}">
                  <a16:creationId xmlns:a16="http://schemas.microsoft.com/office/drawing/2014/main" id="{8F04343B-2B76-8A1B-B6D1-AB23D29E3F34}"/>
                </a:ext>
              </a:extLst>
            </p:cNvPr>
            <p:cNvSpPr txBox="1"/>
            <p:nvPr/>
          </p:nvSpPr>
          <p:spPr>
            <a:xfrm>
              <a:off x="1847410" y="8362019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顔全体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61A58E66-C1D3-9D3B-FA24-ED90E510A96B}"/>
              </a:ext>
            </a:extLst>
          </p:cNvPr>
          <p:cNvGrpSpPr/>
          <p:nvPr/>
        </p:nvGrpSpPr>
        <p:grpSpPr>
          <a:xfrm>
            <a:off x="653985" y="8780641"/>
            <a:ext cx="6248531" cy="398314"/>
            <a:chOff x="439915" y="8833878"/>
            <a:chExt cx="6248531" cy="398314"/>
          </a:xfrm>
        </p:grpSpPr>
        <p:sp>
          <p:nvSpPr>
            <p:cNvPr id="28" name="TextBox 28"/>
            <p:cNvSpPr txBox="1"/>
            <p:nvPr/>
          </p:nvSpPr>
          <p:spPr>
            <a:xfrm>
              <a:off x="2209158" y="8833878"/>
              <a:ext cx="2710044" cy="3983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ja-JP" altLang="en-US" sz="2400" dirty="0">
                  <a:solidFill>
                    <a:srgbClr val="111111"/>
                  </a:solidFill>
                  <a:latin typeface="The Seasons"/>
                </a:rPr>
                <a:t>フェイシャルメニュー</a:t>
              </a:r>
              <a:endParaRPr lang="en-US" sz="2400" dirty="0">
                <a:solidFill>
                  <a:srgbClr val="111111"/>
                </a:solidFill>
                <a:latin typeface="The Seasons"/>
              </a:endParaRPr>
            </a:p>
          </p:txBody>
        </p: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7F3A6D35-8FA7-73FD-A052-FC78B25AEB0A}"/>
                </a:ext>
              </a:extLst>
            </p:cNvPr>
            <p:cNvCxnSpPr>
              <a:cxnSpLocks/>
            </p:cNvCxnSpPr>
            <p:nvPr/>
          </p:nvCxnSpPr>
          <p:spPr>
            <a:xfrm>
              <a:off x="439915" y="9057537"/>
              <a:ext cx="167646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FE37F209-EDD7-269A-70BA-FFABF0FE149B}"/>
                </a:ext>
              </a:extLst>
            </p:cNvPr>
            <p:cNvCxnSpPr>
              <a:cxnSpLocks/>
            </p:cNvCxnSpPr>
            <p:nvPr/>
          </p:nvCxnSpPr>
          <p:spPr>
            <a:xfrm>
              <a:off x="4995292" y="9026718"/>
              <a:ext cx="169315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6B6C4480-2423-9E12-838D-C6015885E51C}"/>
              </a:ext>
            </a:extLst>
          </p:cNvPr>
          <p:cNvCxnSpPr>
            <a:cxnSpLocks/>
          </p:cNvCxnSpPr>
          <p:nvPr/>
        </p:nvCxnSpPr>
        <p:spPr>
          <a:xfrm>
            <a:off x="652928" y="7708900"/>
            <a:ext cx="191609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E475E77-725F-7239-B09D-06F133EB972E}"/>
              </a:ext>
            </a:extLst>
          </p:cNvPr>
          <p:cNvGrpSpPr/>
          <p:nvPr/>
        </p:nvGrpSpPr>
        <p:grpSpPr>
          <a:xfrm>
            <a:off x="1847410" y="9751198"/>
            <a:ext cx="3678883" cy="257456"/>
            <a:chOff x="1847410" y="9751198"/>
            <a:chExt cx="3678883" cy="257456"/>
          </a:xfrm>
        </p:grpSpPr>
        <p:sp>
          <p:nvSpPr>
            <p:cNvPr id="86" name="TextBox 31">
              <a:extLst>
                <a:ext uri="{FF2B5EF4-FFF2-40B4-BE49-F238E27FC236}">
                  <a16:creationId xmlns:a16="http://schemas.microsoft.com/office/drawing/2014/main" id="{43A7A9D3-A5D8-2344-51E2-0155AC6172DB}"/>
                </a:ext>
              </a:extLst>
            </p:cNvPr>
            <p:cNvSpPr txBox="1"/>
            <p:nvPr/>
          </p:nvSpPr>
          <p:spPr>
            <a:xfrm>
              <a:off x="1847410" y="9752174"/>
              <a:ext cx="1197130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バスト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88" name="AutoShape 33">
              <a:extLst>
                <a:ext uri="{FF2B5EF4-FFF2-40B4-BE49-F238E27FC236}">
                  <a16:creationId xmlns:a16="http://schemas.microsoft.com/office/drawing/2014/main" id="{5F57ECCC-6AA9-1011-E75B-2DB928E76512}"/>
                </a:ext>
              </a:extLst>
            </p:cNvPr>
            <p:cNvSpPr/>
            <p:nvPr/>
          </p:nvSpPr>
          <p:spPr>
            <a:xfrm>
              <a:off x="3370795" y="9882236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TextBox 32">
              <a:extLst>
                <a:ext uri="{FF2B5EF4-FFF2-40B4-BE49-F238E27FC236}">
                  <a16:creationId xmlns:a16="http://schemas.microsoft.com/office/drawing/2014/main" id="{E1BC3C07-4672-2CB3-2D2E-FFFA36CC3E7F}"/>
                </a:ext>
              </a:extLst>
            </p:cNvPr>
            <p:cNvSpPr txBox="1"/>
            <p:nvPr/>
          </p:nvSpPr>
          <p:spPr>
            <a:xfrm>
              <a:off x="4253902" y="9751198"/>
              <a:ext cx="1272391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10,000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丘の上にある&#10;&#10;中程度の精度で自動的に生成された説明">
            <a:extLst>
              <a:ext uri="{FF2B5EF4-FFF2-40B4-BE49-F238E27FC236}">
                <a16:creationId xmlns:a16="http://schemas.microsoft.com/office/drawing/2014/main" id="{8D293E37-BDCB-67B8-BFB0-88FD6069F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601470" cy="10691993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4F2DCB4-3308-EB1B-E2EF-AF228DB3067F}"/>
              </a:ext>
            </a:extLst>
          </p:cNvPr>
          <p:cNvSpPr/>
          <p:nvPr/>
        </p:nvSpPr>
        <p:spPr>
          <a:xfrm>
            <a:off x="373805" y="345712"/>
            <a:ext cx="6808034" cy="9947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Freeform 2"/>
          <p:cNvSpPr/>
          <p:nvPr/>
        </p:nvSpPr>
        <p:spPr>
          <a:xfrm>
            <a:off x="0" y="9715431"/>
            <a:ext cx="978348" cy="976569"/>
          </a:xfrm>
          <a:custGeom>
            <a:avLst/>
            <a:gdLst/>
            <a:ahLst/>
            <a:cxnLst/>
            <a:rect l="l" t="t" r="r" b="b"/>
            <a:pathLst>
              <a:path w="978348" h="976569">
                <a:moveTo>
                  <a:pt x="0" y="0"/>
                </a:moveTo>
                <a:lnTo>
                  <a:pt x="978348" y="0"/>
                </a:lnTo>
                <a:lnTo>
                  <a:pt x="978348" y="976569"/>
                </a:lnTo>
                <a:lnTo>
                  <a:pt x="0" y="976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 flipH="1">
            <a:off x="6581652" y="9715431"/>
            <a:ext cx="978348" cy="976569"/>
          </a:xfrm>
          <a:custGeom>
            <a:avLst/>
            <a:gdLst/>
            <a:ahLst/>
            <a:cxnLst/>
            <a:rect l="l" t="t" r="r" b="b"/>
            <a:pathLst>
              <a:path w="978348" h="976569">
                <a:moveTo>
                  <a:pt x="978348" y="0"/>
                </a:moveTo>
                <a:lnTo>
                  <a:pt x="0" y="0"/>
                </a:lnTo>
                <a:lnTo>
                  <a:pt x="0" y="976569"/>
                </a:lnTo>
                <a:lnTo>
                  <a:pt x="978348" y="976569"/>
                </a:lnTo>
                <a:lnTo>
                  <a:pt x="97834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" name="AutoShape 4"/>
          <p:cNvSpPr/>
          <p:nvPr/>
        </p:nvSpPr>
        <p:spPr>
          <a:xfrm>
            <a:off x="351234" y="10322475"/>
            <a:ext cx="6831027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" name="Freeform 5"/>
          <p:cNvSpPr/>
          <p:nvPr/>
        </p:nvSpPr>
        <p:spPr>
          <a:xfrm flipV="1">
            <a:off x="0" y="0"/>
            <a:ext cx="978348" cy="976569"/>
          </a:xfrm>
          <a:custGeom>
            <a:avLst/>
            <a:gdLst/>
            <a:ahLst/>
            <a:cxnLst/>
            <a:rect l="l" t="t" r="r" b="b"/>
            <a:pathLst>
              <a:path w="978348" h="976569">
                <a:moveTo>
                  <a:pt x="0" y="976569"/>
                </a:moveTo>
                <a:lnTo>
                  <a:pt x="978348" y="976569"/>
                </a:lnTo>
                <a:lnTo>
                  <a:pt x="978348" y="0"/>
                </a:lnTo>
                <a:lnTo>
                  <a:pt x="0" y="0"/>
                </a:lnTo>
                <a:lnTo>
                  <a:pt x="0" y="97656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" name="AutoShape 6"/>
          <p:cNvSpPr/>
          <p:nvPr/>
        </p:nvSpPr>
        <p:spPr>
          <a:xfrm>
            <a:off x="355996" y="350475"/>
            <a:ext cx="2352776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AutoShape 7"/>
          <p:cNvSpPr/>
          <p:nvPr/>
        </p:nvSpPr>
        <p:spPr>
          <a:xfrm rot="5400000">
            <a:off x="-4634766" y="5336475"/>
            <a:ext cx="9981525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6581652" y="0"/>
            <a:ext cx="978348" cy="976569"/>
          </a:xfrm>
          <a:custGeom>
            <a:avLst/>
            <a:gdLst/>
            <a:ahLst/>
            <a:cxnLst/>
            <a:rect l="l" t="t" r="r" b="b"/>
            <a:pathLst>
              <a:path w="978348" h="976569">
                <a:moveTo>
                  <a:pt x="978348" y="976569"/>
                </a:moveTo>
                <a:lnTo>
                  <a:pt x="0" y="976569"/>
                </a:lnTo>
                <a:lnTo>
                  <a:pt x="0" y="0"/>
                </a:lnTo>
                <a:lnTo>
                  <a:pt x="978348" y="0"/>
                </a:lnTo>
                <a:lnTo>
                  <a:pt x="978348" y="97656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" name="AutoShape 9"/>
          <p:cNvSpPr/>
          <p:nvPr/>
        </p:nvSpPr>
        <p:spPr>
          <a:xfrm rot="5400000">
            <a:off x="2191498" y="5341238"/>
            <a:ext cx="9972000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EBA6DBF9-8E3A-2559-D7FA-B356B0592BE2}"/>
              </a:ext>
            </a:extLst>
          </p:cNvPr>
          <p:cNvGrpSpPr/>
          <p:nvPr/>
        </p:nvGrpSpPr>
        <p:grpSpPr>
          <a:xfrm>
            <a:off x="685277" y="4528096"/>
            <a:ext cx="6871223" cy="825673"/>
            <a:chOff x="763946" y="4894222"/>
            <a:chExt cx="6908451" cy="825673"/>
          </a:xfrm>
        </p:grpSpPr>
        <p:sp>
          <p:nvSpPr>
            <p:cNvPr id="17" name="TextBox 17"/>
            <p:cNvSpPr txBox="1"/>
            <p:nvPr/>
          </p:nvSpPr>
          <p:spPr>
            <a:xfrm>
              <a:off x="763946" y="4894222"/>
              <a:ext cx="6908451" cy="4907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S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パーツ</a:t>
              </a:r>
              <a:endParaRPr lang="en-US" altLang="ja-JP" dirty="0">
                <a:solidFill>
                  <a:srgbClr val="111111"/>
                </a:solidFill>
                <a:latin typeface="The Seasons Light"/>
              </a:endParaRPr>
            </a:p>
            <a:p>
              <a:pPr>
                <a:lnSpc>
                  <a:spcPts val="1960"/>
                </a:lnSpc>
              </a:pP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脇　おでこ　もみあげ　ほほ　鼻下　あご　首　へそ周り　乳輪周り　手の甲指　足の甲指　</a:t>
              </a:r>
              <a:endParaRPr lang="en-US" altLang="ja-JP" sz="1200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704058" y="5463415"/>
              <a:ext cx="1203486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各￥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3,000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49" name="AutoShape 49"/>
            <p:cNvSpPr/>
            <p:nvPr/>
          </p:nvSpPr>
          <p:spPr>
            <a:xfrm flipV="1">
              <a:off x="882996" y="5529410"/>
              <a:ext cx="4526871" cy="4682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528226E0-78AB-BA4D-1BDB-41757E023D27}"/>
              </a:ext>
            </a:extLst>
          </p:cNvPr>
          <p:cNvGrpSpPr/>
          <p:nvPr/>
        </p:nvGrpSpPr>
        <p:grpSpPr>
          <a:xfrm>
            <a:off x="2098279" y="3136900"/>
            <a:ext cx="3616064" cy="270916"/>
            <a:chOff x="1035050" y="3466074"/>
            <a:chExt cx="3616064" cy="270916"/>
          </a:xfrm>
        </p:grpSpPr>
        <p:sp>
          <p:nvSpPr>
            <p:cNvPr id="13" name="TextBox 13"/>
            <p:cNvSpPr txBox="1"/>
            <p:nvPr/>
          </p:nvSpPr>
          <p:spPr>
            <a:xfrm>
              <a:off x="1035050" y="3480510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顔・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VIO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除く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81491" y="3466074"/>
              <a:ext cx="1269623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22,000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54" name="AutoShape 54"/>
            <p:cNvSpPr/>
            <p:nvPr/>
          </p:nvSpPr>
          <p:spPr>
            <a:xfrm>
              <a:off x="2516836" y="3618474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06846060-3288-F574-4C63-8539E04490B0}"/>
              </a:ext>
            </a:extLst>
          </p:cNvPr>
          <p:cNvGrpSpPr/>
          <p:nvPr/>
        </p:nvGrpSpPr>
        <p:grpSpPr>
          <a:xfrm>
            <a:off x="2098832" y="2725436"/>
            <a:ext cx="3614960" cy="268047"/>
            <a:chOff x="1022751" y="3054610"/>
            <a:chExt cx="3614960" cy="268047"/>
          </a:xfrm>
        </p:grpSpPr>
        <p:sp>
          <p:nvSpPr>
            <p:cNvPr id="11" name="TextBox 11"/>
            <p:cNvSpPr txBox="1"/>
            <p:nvPr/>
          </p:nvSpPr>
          <p:spPr>
            <a:xfrm>
              <a:off x="1022751" y="3054610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顔・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VIO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込み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485379" y="3066177"/>
              <a:ext cx="1152332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28,000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57" name="AutoShape 57"/>
            <p:cNvSpPr/>
            <p:nvPr/>
          </p:nvSpPr>
          <p:spPr>
            <a:xfrm>
              <a:off x="2523314" y="3161274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855EFF07-975C-6FC3-8A47-F819B26B370C}"/>
              </a:ext>
            </a:extLst>
          </p:cNvPr>
          <p:cNvGrpSpPr/>
          <p:nvPr/>
        </p:nvGrpSpPr>
        <p:grpSpPr>
          <a:xfrm>
            <a:off x="2126538" y="3566220"/>
            <a:ext cx="3614793" cy="259986"/>
            <a:chOff x="1022751" y="3895394"/>
            <a:chExt cx="3614793" cy="259986"/>
          </a:xfrm>
        </p:grpSpPr>
        <p:sp>
          <p:nvSpPr>
            <p:cNvPr id="20" name="TextBox 20"/>
            <p:cNvSpPr txBox="1"/>
            <p:nvPr/>
          </p:nvSpPr>
          <p:spPr>
            <a:xfrm>
              <a:off x="1022751" y="3898900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顔 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or VIO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591789" y="3895394"/>
              <a:ext cx="1045755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25,000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61" name="AutoShape 61"/>
            <p:cNvSpPr/>
            <p:nvPr/>
          </p:nvSpPr>
          <p:spPr>
            <a:xfrm>
              <a:off x="2495608" y="3999474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2" name="AutoShape 62"/>
          <p:cNvSpPr/>
          <p:nvPr/>
        </p:nvSpPr>
        <p:spPr>
          <a:xfrm>
            <a:off x="2569023" y="1849470"/>
            <a:ext cx="2421954" cy="0"/>
          </a:xfrm>
          <a:prstGeom prst="line">
            <a:avLst/>
          </a:prstGeom>
          <a:ln w="9525" cap="flat">
            <a:solidFill>
              <a:srgbClr val="11111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" name="Freeform 63"/>
          <p:cNvSpPr/>
          <p:nvPr/>
        </p:nvSpPr>
        <p:spPr>
          <a:xfrm>
            <a:off x="2708772" y="167992"/>
            <a:ext cx="2142457" cy="316683"/>
          </a:xfrm>
          <a:custGeom>
            <a:avLst/>
            <a:gdLst/>
            <a:ahLst/>
            <a:cxnLst/>
            <a:rect l="l" t="t" r="r" b="b"/>
            <a:pathLst>
              <a:path w="2142457" h="316683">
                <a:moveTo>
                  <a:pt x="0" y="0"/>
                </a:moveTo>
                <a:lnTo>
                  <a:pt x="2142456" y="0"/>
                </a:lnTo>
                <a:lnTo>
                  <a:pt x="2142456" y="316683"/>
                </a:lnTo>
                <a:lnTo>
                  <a:pt x="0" y="3166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4" name="AutoShape 64"/>
          <p:cNvSpPr/>
          <p:nvPr/>
        </p:nvSpPr>
        <p:spPr>
          <a:xfrm>
            <a:off x="4841703" y="350475"/>
            <a:ext cx="2340557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5" name="Freeform 65"/>
          <p:cNvSpPr/>
          <p:nvPr/>
        </p:nvSpPr>
        <p:spPr>
          <a:xfrm>
            <a:off x="756000" y="906650"/>
            <a:ext cx="625734" cy="625734"/>
          </a:xfrm>
          <a:custGeom>
            <a:avLst/>
            <a:gdLst/>
            <a:ahLst/>
            <a:cxnLst/>
            <a:rect l="l" t="t" r="r" b="b"/>
            <a:pathLst>
              <a:path w="625734" h="625734">
                <a:moveTo>
                  <a:pt x="0" y="0"/>
                </a:moveTo>
                <a:lnTo>
                  <a:pt x="625734" y="0"/>
                </a:lnTo>
                <a:lnTo>
                  <a:pt x="625734" y="625734"/>
                </a:lnTo>
                <a:lnTo>
                  <a:pt x="0" y="6257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6" name="TextBox 66"/>
          <p:cNvSpPr txBox="1"/>
          <p:nvPr/>
        </p:nvSpPr>
        <p:spPr>
          <a:xfrm>
            <a:off x="1942031" y="676969"/>
            <a:ext cx="3649433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altLang="ja-JP" sz="5400" dirty="0">
                <a:solidFill>
                  <a:srgbClr val="111111"/>
                </a:solidFill>
                <a:latin typeface="Pinyon Script"/>
              </a:rPr>
              <a:t>Men’s </a:t>
            </a:r>
            <a:r>
              <a:rPr lang="en-US" sz="5400" dirty="0">
                <a:solidFill>
                  <a:srgbClr val="111111"/>
                </a:solidFill>
                <a:latin typeface="Pinyon Script"/>
              </a:rPr>
              <a:t>Menu</a:t>
            </a:r>
          </a:p>
        </p:txBody>
      </p:sp>
      <p:sp>
        <p:nvSpPr>
          <p:cNvPr id="71" name="Freeform 71"/>
          <p:cNvSpPr/>
          <p:nvPr/>
        </p:nvSpPr>
        <p:spPr>
          <a:xfrm>
            <a:off x="6181602" y="906650"/>
            <a:ext cx="625734" cy="625734"/>
          </a:xfrm>
          <a:custGeom>
            <a:avLst/>
            <a:gdLst/>
            <a:ahLst/>
            <a:cxnLst/>
            <a:rect l="l" t="t" r="r" b="b"/>
            <a:pathLst>
              <a:path w="625734" h="625734">
                <a:moveTo>
                  <a:pt x="0" y="0"/>
                </a:moveTo>
                <a:lnTo>
                  <a:pt x="625734" y="0"/>
                </a:lnTo>
                <a:lnTo>
                  <a:pt x="625734" y="625734"/>
                </a:lnTo>
                <a:lnTo>
                  <a:pt x="0" y="6257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2" name="Freeform 72"/>
          <p:cNvSpPr/>
          <p:nvPr/>
        </p:nvSpPr>
        <p:spPr>
          <a:xfrm>
            <a:off x="1381734" y="1532384"/>
            <a:ext cx="312867" cy="312867"/>
          </a:xfrm>
          <a:custGeom>
            <a:avLst/>
            <a:gdLst/>
            <a:ahLst/>
            <a:cxnLst/>
            <a:rect l="l" t="t" r="r" b="b"/>
            <a:pathLst>
              <a:path w="312867" h="312867">
                <a:moveTo>
                  <a:pt x="0" y="0"/>
                </a:moveTo>
                <a:lnTo>
                  <a:pt x="312867" y="0"/>
                </a:lnTo>
                <a:lnTo>
                  <a:pt x="312867" y="312867"/>
                </a:lnTo>
                <a:lnTo>
                  <a:pt x="0" y="3128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3" name="Freeform 73"/>
          <p:cNvSpPr/>
          <p:nvPr/>
        </p:nvSpPr>
        <p:spPr>
          <a:xfrm>
            <a:off x="5868735" y="1532384"/>
            <a:ext cx="312867" cy="312867"/>
          </a:xfrm>
          <a:custGeom>
            <a:avLst/>
            <a:gdLst/>
            <a:ahLst/>
            <a:cxnLst/>
            <a:rect l="l" t="t" r="r" b="b"/>
            <a:pathLst>
              <a:path w="312867" h="312867">
                <a:moveTo>
                  <a:pt x="0" y="0"/>
                </a:moveTo>
                <a:lnTo>
                  <a:pt x="312867" y="0"/>
                </a:lnTo>
                <a:lnTo>
                  <a:pt x="312867" y="312867"/>
                </a:lnTo>
                <a:lnTo>
                  <a:pt x="0" y="3128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136653A3-5510-CEA8-86A3-D536D8AFE307}"/>
              </a:ext>
            </a:extLst>
          </p:cNvPr>
          <p:cNvGrpSpPr/>
          <p:nvPr/>
        </p:nvGrpSpPr>
        <p:grpSpPr>
          <a:xfrm>
            <a:off x="685277" y="2161813"/>
            <a:ext cx="6216182" cy="398314"/>
            <a:chOff x="653284" y="2395263"/>
            <a:chExt cx="6216182" cy="398314"/>
          </a:xfrm>
        </p:grpSpPr>
        <p:sp>
          <p:nvSpPr>
            <p:cNvPr id="19" name="TextBox 19"/>
            <p:cNvSpPr txBox="1"/>
            <p:nvPr/>
          </p:nvSpPr>
          <p:spPr>
            <a:xfrm>
              <a:off x="3116039" y="2395263"/>
              <a:ext cx="1324421" cy="398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ja-JP" altLang="en-US" sz="2400" dirty="0">
                  <a:solidFill>
                    <a:srgbClr val="111111"/>
                  </a:solidFill>
                  <a:latin typeface="The Seasons"/>
                </a:rPr>
                <a:t>全身脱毛</a:t>
              </a:r>
              <a:endParaRPr lang="en-US" sz="2400" dirty="0">
                <a:solidFill>
                  <a:srgbClr val="111111"/>
                </a:solidFill>
                <a:latin typeface="The Seasons"/>
              </a:endParaRP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E3A7C905-C8A3-2B4D-4B74-4AB205B51DA6}"/>
                </a:ext>
              </a:extLst>
            </p:cNvPr>
            <p:cNvCxnSpPr>
              <a:cxnSpLocks/>
            </p:cNvCxnSpPr>
            <p:nvPr/>
          </p:nvCxnSpPr>
          <p:spPr>
            <a:xfrm>
              <a:off x="653284" y="2692880"/>
              <a:ext cx="234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B40CF9CA-7CE0-6D6F-C529-CD6CBDE7A0EC}"/>
                </a:ext>
              </a:extLst>
            </p:cNvPr>
            <p:cNvCxnSpPr>
              <a:cxnSpLocks/>
            </p:cNvCxnSpPr>
            <p:nvPr/>
          </p:nvCxnSpPr>
          <p:spPr>
            <a:xfrm>
              <a:off x="4529466" y="2679700"/>
              <a:ext cx="234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05617B21-F865-1683-36CA-846F207FE2E0}"/>
              </a:ext>
            </a:extLst>
          </p:cNvPr>
          <p:cNvGrpSpPr/>
          <p:nvPr/>
        </p:nvGrpSpPr>
        <p:grpSpPr>
          <a:xfrm>
            <a:off x="606407" y="4075042"/>
            <a:ext cx="6373923" cy="402931"/>
            <a:chOff x="603787" y="4466356"/>
            <a:chExt cx="6373923" cy="402931"/>
          </a:xfrm>
        </p:grpSpPr>
        <p:sp>
          <p:nvSpPr>
            <p:cNvPr id="10" name="TextBox 10"/>
            <p:cNvSpPr txBox="1"/>
            <p:nvPr/>
          </p:nvSpPr>
          <p:spPr>
            <a:xfrm>
              <a:off x="2412457" y="4466356"/>
              <a:ext cx="2732402" cy="402931"/>
            </a:xfrm>
            <a:prstGeom prst="rect">
              <a:avLst/>
            </a:prstGeom>
            <a:ln w="317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ja-JP" altLang="en-US" sz="2400" dirty="0">
                  <a:solidFill>
                    <a:srgbClr val="111111"/>
                  </a:solidFill>
                  <a:latin typeface="The Seasons"/>
                </a:rPr>
                <a:t>パーツ脱毛</a:t>
              </a:r>
              <a:endParaRPr lang="en-US" sz="2400" dirty="0">
                <a:solidFill>
                  <a:srgbClr val="111111"/>
                </a:solidFill>
                <a:latin typeface="The Seasons"/>
              </a:endParaRPr>
            </a:p>
          </p:txBody>
        </p: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D805A696-1507-44F5-DBAD-B34506E861D2}"/>
                </a:ext>
              </a:extLst>
            </p:cNvPr>
            <p:cNvCxnSpPr>
              <a:cxnSpLocks/>
            </p:cNvCxnSpPr>
            <p:nvPr/>
          </p:nvCxnSpPr>
          <p:spPr>
            <a:xfrm>
              <a:off x="4637710" y="4671159"/>
              <a:ext cx="2340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44C8F944-2D3D-638D-DE5A-D0D0FE985547}"/>
                </a:ext>
              </a:extLst>
            </p:cNvPr>
            <p:cNvCxnSpPr>
              <a:cxnSpLocks/>
            </p:cNvCxnSpPr>
            <p:nvPr/>
          </p:nvCxnSpPr>
          <p:spPr>
            <a:xfrm>
              <a:off x="603787" y="4667821"/>
              <a:ext cx="2340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D74A8D9A-DE21-6C48-1260-B8F6130E88DC}"/>
              </a:ext>
            </a:extLst>
          </p:cNvPr>
          <p:cNvGrpSpPr/>
          <p:nvPr/>
        </p:nvGrpSpPr>
        <p:grpSpPr>
          <a:xfrm>
            <a:off x="687559" y="6519208"/>
            <a:ext cx="6077776" cy="773736"/>
            <a:chOff x="807808" y="6644671"/>
            <a:chExt cx="6110705" cy="773736"/>
          </a:xfrm>
        </p:grpSpPr>
        <p:sp>
          <p:nvSpPr>
            <p:cNvPr id="45" name="TextBox 45"/>
            <p:cNvSpPr txBox="1"/>
            <p:nvPr/>
          </p:nvSpPr>
          <p:spPr>
            <a:xfrm>
              <a:off x="5277122" y="7161927"/>
              <a:ext cx="1641391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各￥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7,000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46" name="AutoShape 46"/>
            <p:cNvSpPr/>
            <p:nvPr/>
          </p:nvSpPr>
          <p:spPr>
            <a:xfrm flipV="1">
              <a:off x="910359" y="7318040"/>
              <a:ext cx="4589691" cy="986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80" name="TextBox 26">
              <a:extLst>
                <a:ext uri="{FF2B5EF4-FFF2-40B4-BE49-F238E27FC236}">
                  <a16:creationId xmlns:a16="http://schemas.microsoft.com/office/drawing/2014/main" id="{F6FCDF24-AA58-1E4F-8E4B-44CF668E7AAE}"/>
                </a:ext>
              </a:extLst>
            </p:cNvPr>
            <p:cNvSpPr txBox="1"/>
            <p:nvPr/>
          </p:nvSpPr>
          <p:spPr>
            <a:xfrm>
              <a:off x="807808" y="6644671"/>
              <a:ext cx="6104989" cy="4977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L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パーツ</a:t>
              </a:r>
              <a:endParaRPr lang="en-US" altLang="ja-JP" dirty="0">
                <a:solidFill>
                  <a:srgbClr val="111111"/>
                </a:solidFill>
                <a:latin typeface="The Seasons Light"/>
              </a:endParaRPr>
            </a:p>
            <a:p>
              <a:pPr>
                <a:lnSpc>
                  <a:spcPts val="1960"/>
                </a:lnSpc>
              </a:pP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ヒップ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(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腰込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)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　ひざ上　ひざ下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(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ひざ込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)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　お腹全体　背中全体</a:t>
              </a:r>
              <a:endParaRPr lang="en-US" sz="1200" dirty="0">
                <a:solidFill>
                  <a:srgbClr val="111111"/>
                </a:solidFill>
                <a:latin typeface="The Seasons Light"/>
              </a:endParaRPr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773EF6DF-7BF6-0899-AD3E-40EC8052FEFD}"/>
              </a:ext>
            </a:extLst>
          </p:cNvPr>
          <p:cNvGrpSpPr/>
          <p:nvPr/>
        </p:nvGrpSpPr>
        <p:grpSpPr>
          <a:xfrm>
            <a:off x="654050" y="5460549"/>
            <a:ext cx="6112111" cy="890785"/>
            <a:chOff x="826391" y="5771101"/>
            <a:chExt cx="6145226" cy="890785"/>
          </a:xfrm>
        </p:grpSpPr>
        <p:sp>
          <p:nvSpPr>
            <p:cNvPr id="26" name="TextBox 26"/>
            <p:cNvSpPr txBox="1"/>
            <p:nvPr/>
          </p:nvSpPr>
          <p:spPr>
            <a:xfrm>
              <a:off x="826391" y="5771101"/>
              <a:ext cx="5918833" cy="4907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M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パーツ</a:t>
              </a:r>
              <a:endParaRPr lang="en-US" altLang="ja-JP" dirty="0">
                <a:solidFill>
                  <a:srgbClr val="111111"/>
                </a:solidFill>
                <a:latin typeface="The Seasons Light"/>
              </a:endParaRPr>
            </a:p>
            <a:p>
              <a:pPr>
                <a:lnSpc>
                  <a:spcPts val="1960"/>
                </a:lnSpc>
              </a:pP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胸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(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乳輪込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)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　ひじ上　ひじ下</a:t>
              </a:r>
              <a:endParaRPr lang="en-US" altLang="ja-JP" sz="1200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5606410" y="6405406"/>
              <a:ext cx="1365207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各￥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5,000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82" name="AutoShape 60">
              <a:extLst>
                <a:ext uri="{FF2B5EF4-FFF2-40B4-BE49-F238E27FC236}">
                  <a16:creationId xmlns:a16="http://schemas.microsoft.com/office/drawing/2014/main" id="{A5DAE655-83F5-B0AF-96FB-417EB344F989}"/>
                </a:ext>
              </a:extLst>
            </p:cNvPr>
            <p:cNvSpPr/>
            <p:nvPr/>
          </p:nvSpPr>
          <p:spPr>
            <a:xfrm flipV="1">
              <a:off x="947277" y="6519988"/>
              <a:ext cx="4501473" cy="19181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04C4107-BA6F-B053-6237-80A29F185643}"/>
              </a:ext>
            </a:extLst>
          </p:cNvPr>
          <p:cNvGrpSpPr/>
          <p:nvPr/>
        </p:nvGrpSpPr>
        <p:grpSpPr>
          <a:xfrm>
            <a:off x="1844849" y="9436126"/>
            <a:ext cx="3661036" cy="300508"/>
            <a:chOff x="1847410" y="9328463"/>
            <a:chExt cx="3661036" cy="300508"/>
          </a:xfrm>
        </p:grpSpPr>
        <p:sp>
          <p:nvSpPr>
            <p:cNvPr id="32" name="TextBox 32"/>
            <p:cNvSpPr txBox="1"/>
            <p:nvPr/>
          </p:nvSpPr>
          <p:spPr>
            <a:xfrm>
              <a:off x="4236055" y="9372491"/>
              <a:ext cx="1272391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10,000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85" name="TextBox 29">
              <a:extLst>
                <a:ext uri="{FF2B5EF4-FFF2-40B4-BE49-F238E27FC236}">
                  <a16:creationId xmlns:a16="http://schemas.microsoft.com/office/drawing/2014/main" id="{B2B14507-2B88-B94C-0FB5-59ED2BF32F45}"/>
                </a:ext>
              </a:extLst>
            </p:cNvPr>
            <p:cNvSpPr txBox="1"/>
            <p:nvPr/>
          </p:nvSpPr>
          <p:spPr>
            <a:xfrm>
              <a:off x="1847410" y="9328463"/>
              <a:ext cx="1421243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光フェイシャル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91" name="AutoShape 53">
              <a:extLst>
                <a:ext uri="{FF2B5EF4-FFF2-40B4-BE49-F238E27FC236}">
                  <a16:creationId xmlns:a16="http://schemas.microsoft.com/office/drawing/2014/main" id="{7B580758-21CE-301E-4266-3BEE98288D97}"/>
                </a:ext>
              </a:extLst>
            </p:cNvPr>
            <p:cNvSpPr/>
            <p:nvPr/>
          </p:nvSpPr>
          <p:spPr>
            <a:xfrm>
              <a:off x="3370795" y="9451573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 dirty="0"/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533A5CA0-C820-6325-1286-27E0CEA88CB1}"/>
              </a:ext>
            </a:extLst>
          </p:cNvPr>
          <p:cNvGrpSpPr/>
          <p:nvPr/>
        </p:nvGrpSpPr>
        <p:grpSpPr>
          <a:xfrm>
            <a:off x="629667" y="7476113"/>
            <a:ext cx="6327402" cy="398314"/>
            <a:chOff x="545087" y="7892024"/>
            <a:chExt cx="6327402" cy="398314"/>
          </a:xfrm>
        </p:grpSpPr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51603C3E-C7D7-466B-0788-D27C878966E9}"/>
                </a:ext>
              </a:extLst>
            </p:cNvPr>
            <p:cNvCxnSpPr>
              <a:cxnSpLocks/>
            </p:cNvCxnSpPr>
            <p:nvPr/>
          </p:nvCxnSpPr>
          <p:spPr>
            <a:xfrm>
              <a:off x="4743388" y="8124811"/>
              <a:ext cx="212910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40">
              <a:extLst>
                <a:ext uri="{FF2B5EF4-FFF2-40B4-BE49-F238E27FC236}">
                  <a16:creationId xmlns:a16="http://schemas.microsoft.com/office/drawing/2014/main" id="{4649DE9C-FFB0-6A38-664B-43659C393C61}"/>
                </a:ext>
              </a:extLst>
            </p:cNvPr>
            <p:cNvSpPr txBox="1"/>
            <p:nvPr/>
          </p:nvSpPr>
          <p:spPr>
            <a:xfrm>
              <a:off x="2591421" y="7892024"/>
              <a:ext cx="2203642" cy="3983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ja-JP" altLang="en-US" sz="2400" dirty="0">
                  <a:solidFill>
                    <a:srgbClr val="111111"/>
                  </a:solidFill>
                  <a:latin typeface="The Seasons"/>
                </a:rPr>
                <a:t>セットメニュー</a:t>
              </a:r>
              <a:endParaRPr lang="en-US" sz="2400" dirty="0">
                <a:solidFill>
                  <a:srgbClr val="111111"/>
                </a:solidFill>
                <a:latin typeface="The Seasons"/>
              </a:endParaRPr>
            </a:p>
          </p:txBody>
        </p: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3BBA90B9-0569-449C-1104-F09EDA360522}"/>
                </a:ext>
              </a:extLst>
            </p:cNvPr>
            <p:cNvCxnSpPr>
              <a:cxnSpLocks/>
            </p:cNvCxnSpPr>
            <p:nvPr/>
          </p:nvCxnSpPr>
          <p:spPr>
            <a:xfrm>
              <a:off x="545087" y="8124811"/>
              <a:ext cx="1916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D1250B9-6AC4-CEC9-1F17-E3D3E5F4FA89}"/>
              </a:ext>
            </a:extLst>
          </p:cNvPr>
          <p:cNvGrpSpPr/>
          <p:nvPr/>
        </p:nvGrpSpPr>
        <p:grpSpPr>
          <a:xfrm>
            <a:off x="1842117" y="7938308"/>
            <a:ext cx="3673727" cy="258815"/>
            <a:chOff x="1842117" y="7938308"/>
            <a:chExt cx="3673727" cy="258815"/>
          </a:xfrm>
        </p:grpSpPr>
        <p:sp>
          <p:nvSpPr>
            <p:cNvPr id="38" name="TextBox 38"/>
            <p:cNvSpPr txBox="1"/>
            <p:nvPr/>
          </p:nvSpPr>
          <p:spPr>
            <a:xfrm>
              <a:off x="4371919" y="7940643"/>
              <a:ext cx="1143925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11,000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94" name="TextBox 34">
              <a:extLst>
                <a:ext uri="{FF2B5EF4-FFF2-40B4-BE49-F238E27FC236}">
                  <a16:creationId xmlns:a16="http://schemas.microsoft.com/office/drawing/2014/main" id="{B9D51B71-5CE5-4DDD-67D7-EA181BD63377}"/>
                </a:ext>
              </a:extLst>
            </p:cNvPr>
            <p:cNvSpPr txBox="1"/>
            <p:nvPr/>
          </p:nvSpPr>
          <p:spPr>
            <a:xfrm>
              <a:off x="1842117" y="7938308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ヒゲ脱毛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95" name="AutoShape 36">
              <a:extLst>
                <a:ext uri="{FF2B5EF4-FFF2-40B4-BE49-F238E27FC236}">
                  <a16:creationId xmlns:a16="http://schemas.microsoft.com/office/drawing/2014/main" id="{878E313F-B236-547F-CE3F-59039EFFE4CB}"/>
                </a:ext>
              </a:extLst>
            </p:cNvPr>
            <p:cNvSpPr/>
            <p:nvPr/>
          </p:nvSpPr>
          <p:spPr>
            <a:xfrm>
              <a:off x="3243040" y="8061285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774520A-45F0-2BF3-27A4-402E753EEB15}"/>
              </a:ext>
            </a:extLst>
          </p:cNvPr>
          <p:cNvGrpSpPr/>
          <p:nvPr/>
        </p:nvGrpSpPr>
        <p:grpSpPr>
          <a:xfrm>
            <a:off x="1847410" y="8324309"/>
            <a:ext cx="3683440" cy="299320"/>
            <a:chOff x="1847410" y="8324309"/>
            <a:chExt cx="3683440" cy="299320"/>
          </a:xfrm>
        </p:grpSpPr>
        <p:sp>
          <p:nvSpPr>
            <p:cNvPr id="51" name="TextBox 51"/>
            <p:cNvSpPr txBox="1"/>
            <p:nvPr/>
          </p:nvSpPr>
          <p:spPr>
            <a:xfrm>
              <a:off x="4518957" y="8324309"/>
              <a:ext cx="1011893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12,000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52" name="AutoShape 52"/>
            <p:cNvSpPr/>
            <p:nvPr/>
          </p:nvSpPr>
          <p:spPr>
            <a:xfrm>
              <a:off x="3244850" y="8457561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TextBox 37">
              <a:extLst>
                <a:ext uri="{FF2B5EF4-FFF2-40B4-BE49-F238E27FC236}">
                  <a16:creationId xmlns:a16="http://schemas.microsoft.com/office/drawing/2014/main" id="{8F04343B-2B76-8A1B-B6D1-AB23D29E3F34}"/>
                </a:ext>
              </a:extLst>
            </p:cNvPr>
            <p:cNvSpPr txBox="1"/>
            <p:nvPr/>
          </p:nvSpPr>
          <p:spPr>
            <a:xfrm>
              <a:off x="1847410" y="8362019"/>
              <a:ext cx="1197130" cy="261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VIO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セット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61A58E66-C1D3-9D3B-FA24-ED90E510A96B}"/>
              </a:ext>
            </a:extLst>
          </p:cNvPr>
          <p:cNvGrpSpPr/>
          <p:nvPr/>
        </p:nvGrpSpPr>
        <p:grpSpPr>
          <a:xfrm>
            <a:off x="489174" y="8774324"/>
            <a:ext cx="6467894" cy="398314"/>
            <a:chOff x="276161" y="8827561"/>
            <a:chExt cx="6467894" cy="398314"/>
          </a:xfrm>
        </p:grpSpPr>
        <p:sp>
          <p:nvSpPr>
            <p:cNvPr id="28" name="TextBox 28"/>
            <p:cNvSpPr txBox="1"/>
            <p:nvPr/>
          </p:nvSpPr>
          <p:spPr>
            <a:xfrm>
              <a:off x="2232318" y="8827561"/>
              <a:ext cx="2665838" cy="3983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ja-JP" altLang="en-US" sz="2400" dirty="0">
                  <a:solidFill>
                    <a:srgbClr val="111111"/>
                  </a:solidFill>
                  <a:latin typeface="The Seasons"/>
                </a:rPr>
                <a:t>フェイシャルメニュー</a:t>
              </a:r>
              <a:endParaRPr lang="en-US" sz="2400" dirty="0">
                <a:solidFill>
                  <a:srgbClr val="111111"/>
                </a:solidFill>
                <a:latin typeface="The Seasons"/>
              </a:endParaRPr>
            </a:p>
          </p:txBody>
        </p: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7F3A6D35-8FA7-73FD-A052-FC78B25AEB0A}"/>
                </a:ext>
              </a:extLst>
            </p:cNvPr>
            <p:cNvCxnSpPr>
              <a:cxnSpLocks/>
            </p:cNvCxnSpPr>
            <p:nvPr/>
          </p:nvCxnSpPr>
          <p:spPr>
            <a:xfrm>
              <a:off x="276161" y="9044180"/>
              <a:ext cx="1906809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FE37F209-EDD7-269A-70BA-FFABF0FE149B}"/>
                </a:ext>
              </a:extLst>
            </p:cNvPr>
            <p:cNvCxnSpPr>
              <a:cxnSpLocks/>
            </p:cNvCxnSpPr>
            <p:nvPr/>
          </p:nvCxnSpPr>
          <p:spPr>
            <a:xfrm>
              <a:off x="5038488" y="9026718"/>
              <a:ext cx="1705567" cy="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6B6C4480-2423-9E12-838D-C6015885E51C}"/>
              </a:ext>
            </a:extLst>
          </p:cNvPr>
          <p:cNvCxnSpPr>
            <a:cxnSpLocks/>
          </p:cNvCxnSpPr>
          <p:nvPr/>
        </p:nvCxnSpPr>
        <p:spPr>
          <a:xfrm>
            <a:off x="652928" y="7708900"/>
            <a:ext cx="191609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1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背景パターン&#10;&#10;自動的に生成された説明">
            <a:extLst>
              <a:ext uri="{FF2B5EF4-FFF2-40B4-BE49-F238E27FC236}">
                <a16:creationId xmlns:a16="http://schemas.microsoft.com/office/drawing/2014/main" id="{E493E26F-674B-CEC7-B23B-BD15739DA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62"/>
            <a:ext cx="7578228" cy="10698161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A532C2B-655A-03C0-3536-EC61C94C9728}"/>
              </a:ext>
            </a:extLst>
          </p:cNvPr>
          <p:cNvSpPr/>
          <p:nvPr/>
        </p:nvSpPr>
        <p:spPr>
          <a:xfrm>
            <a:off x="351235" y="345712"/>
            <a:ext cx="6808034" cy="999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Freeform 2"/>
          <p:cNvSpPr/>
          <p:nvPr/>
        </p:nvSpPr>
        <p:spPr>
          <a:xfrm>
            <a:off x="0" y="9715431"/>
            <a:ext cx="978348" cy="976569"/>
          </a:xfrm>
          <a:custGeom>
            <a:avLst/>
            <a:gdLst/>
            <a:ahLst/>
            <a:cxnLst/>
            <a:rect l="l" t="t" r="r" b="b"/>
            <a:pathLst>
              <a:path w="978348" h="976569">
                <a:moveTo>
                  <a:pt x="0" y="0"/>
                </a:moveTo>
                <a:lnTo>
                  <a:pt x="978348" y="0"/>
                </a:lnTo>
                <a:lnTo>
                  <a:pt x="978348" y="976569"/>
                </a:lnTo>
                <a:lnTo>
                  <a:pt x="0" y="976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 flipH="1">
            <a:off x="6581652" y="9715431"/>
            <a:ext cx="978348" cy="976569"/>
          </a:xfrm>
          <a:custGeom>
            <a:avLst/>
            <a:gdLst/>
            <a:ahLst/>
            <a:cxnLst/>
            <a:rect l="l" t="t" r="r" b="b"/>
            <a:pathLst>
              <a:path w="978348" h="976569">
                <a:moveTo>
                  <a:pt x="978348" y="0"/>
                </a:moveTo>
                <a:lnTo>
                  <a:pt x="0" y="0"/>
                </a:lnTo>
                <a:lnTo>
                  <a:pt x="0" y="976569"/>
                </a:lnTo>
                <a:lnTo>
                  <a:pt x="978348" y="976569"/>
                </a:lnTo>
                <a:lnTo>
                  <a:pt x="97834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" name="AutoShape 4"/>
          <p:cNvSpPr/>
          <p:nvPr/>
        </p:nvSpPr>
        <p:spPr>
          <a:xfrm>
            <a:off x="351234" y="10322475"/>
            <a:ext cx="6831027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" name="Freeform 5"/>
          <p:cNvSpPr/>
          <p:nvPr/>
        </p:nvSpPr>
        <p:spPr>
          <a:xfrm flipV="1">
            <a:off x="0" y="0"/>
            <a:ext cx="978348" cy="976569"/>
          </a:xfrm>
          <a:custGeom>
            <a:avLst/>
            <a:gdLst/>
            <a:ahLst/>
            <a:cxnLst/>
            <a:rect l="l" t="t" r="r" b="b"/>
            <a:pathLst>
              <a:path w="978348" h="976569">
                <a:moveTo>
                  <a:pt x="0" y="976569"/>
                </a:moveTo>
                <a:lnTo>
                  <a:pt x="978348" y="976569"/>
                </a:lnTo>
                <a:lnTo>
                  <a:pt x="978348" y="0"/>
                </a:lnTo>
                <a:lnTo>
                  <a:pt x="0" y="0"/>
                </a:lnTo>
                <a:lnTo>
                  <a:pt x="0" y="97656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" name="AutoShape 6"/>
          <p:cNvSpPr/>
          <p:nvPr/>
        </p:nvSpPr>
        <p:spPr>
          <a:xfrm>
            <a:off x="355996" y="350475"/>
            <a:ext cx="2352776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AutoShape 7"/>
          <p:cNvSpPr/>
          <p:nvPr/>
        </p:nvSpPr>
        <p:spPr>
          <a:xfrm rot="5400000">
            <a:off x="-4634766" y="5336475"/>
            <a:ext cx="9981525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6581652" y="0"/>
            <a:ext cx="978348" cy="976569"/>
          </a:xfrm>
          <a:custGeom>
            <a:avLst/>
            <a:gdLst/>
            <a:ahLst/>
            <a:cxnLst/>
            <a:rect l="l" t="t" r="r" b="b"/>
            <a:pathLst>
              <a:path w="978348" h="976569">
                <a:moveTo>
                  <a:pt x="978348" y="976569"/>
                </a:moveTo>
                <a:lnTo>
                  <a:pt x="0" y="976569"/>
                </a:lnTo>
                <a:lnTo>
                  <a:pt x="0" y="0"/>
                </a:lnTo>
                <a:lnTo>
                  <a:pt x="978348" y="0"/>
                </a:lnTo>
                <a:lnTo>
                  <a:pt x="978348" y="97656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" name="AutoShape 9"/>
          <p:cNvSpPr/>
          <p:nvPr/>
        </p:nvSpPr>
        <p:spPr>
          <a:xfrm rot="5400000">
            <a:off x="2191498" y="5341238"/>
            <a:ext cx="9972000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EBA6DBF9-8E3A-2559-D7FA-B356B0592BE2}"/>
              </a:ext>
            </a:extLst>
          </p:cNvPr>
          <p:cNvGrpSpPr/>
          <p:nvPr/>
        </p:nvGrpSpPr>
        <p:grpSpPr>
          <a:xfrm>
            <a:off x="669779" y="4900881"/>
            <a:ext cx="6908451" cy="825673"/>
            <a:chOff x="763946" y="4894222"/>
            <a:chExt cx="6908451" cy="825673"/>
          </a:xfrm>
        </p:grpSpPr>
        <p:sp>
          <p:nvSpPr>
            <p:cNvPr id="17" name="TextBox 17"/>
            <p:cNvSpPr txBox="1"/>
            <p:nvPr/>
          </p:nvSpPr>
          <p:spPr>
            <a:xfrm>
              <a:off x="763946" y="4894222"/>
              <a:ext cx="6908451" cy="4977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S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パーツ</a:t>
              </a:r>
              <a:endParaRPr lang="en-US" altLang="ja-JP" dirty="0">
                <a:solidFill>
                  <a:srgbClr val="111111"/>
                </a:solidFill>
                <a:latin typeface="The Seasons Light"/>
              </a:endParaRPr>
            </a:p>
            <a:p>
              <a:pPr>
                <a:lnSpc>
                  <a:spcPts val="1960"/>
                </a:lnSpc>
              </a:pP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おでこ　口周り　乳輪周り　へそ周り　両脇　もみあげ　手の甲と指　足の甲と指</a:t>
              </a:r>
              <a:endParaRPr lang="en-US" sz="1200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704058" y="5463415"/>
              <a:ext cx="1203486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各￥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1,000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49" name="AutoShape 49"/>
            <p:cNvSpPr/>
            <p:nvPr/>
          </p:nvSpPr>
          <p:spPr>
            <a:xfrm flipV="1">
              <a:off x="882996" y="5563959"/>
              <a:ext cx="4526871" cy="4682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 dirty="0"/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528226E0-78AB-BA4D-1BDB-41757E023D27}"/>
              </a:ext>
            </a:extLst>
          </p:cNvPr>
          <p:cNvGrpSpPr/>
          <p:nvPr/>
        </p:nvGrpSpPr>
        <p:grpSpPr>
          <a:xfrm>
            <a:off x="1891473" y="3245448"/>
            <a:ext cx="3616064" cy="270916"/>
            <a:chOff x="1035050" y="3466074"/>
            <a:chExt cx="3616064" cy="270916"/>
          </a:xfrm>
        </p:grpSpPr>
        <p:sp>
          <p:nvSpPr>
            <p:cNvPr id="13" name="TextBox 13"/>
            <p:cNvSpPr txBox="1"/>
            <p:nvPr/>
          </p:nvSpPr>
          <p:spPr>
            <a:xfrm>
              <a:off x="1035050" y="3480510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顔・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VIO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除く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81491" y="3466074"/>
              <a:ext cx="1269623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15,000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54" name="AutoShape 54"/>
            <p:cNvSpPr/>
            <p:nvPr/>
          </p:nvSpPr>
          <p:spPr>
            <a:xfrm>
              <a:off x="2516836" y="3618474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06846060-3288-F574-4C63-8539E04490B0}"/>
              </a:ext>
            </a:extLst>
          </p:cNvPr>
          <p:cNvGrpSpPr/>
          <p:nvPr/>
        </p:nvGrpSpPr>
        <p:grpSpPr>
          <a:xfrm>
            <a:off x="1892025" y="2833984"/>
            <a:ext cx="3614960" cy="268047"/>
            <a:chOff x="1022751" y="3054610"/>
            <a:chExt cx="3614960" cy="268047"/>
          </a:xfrm>
        </p:grpSpPr>
        <p:sp>
          <p:nvSpPr>
            <p:cNvPr id="11" name="TextBox 11"/>
            <p:cNvSpPr txBox="1"/>
            <p:nvPr/>
          </p:nvSpPr>
          <p:spPr>
            <a:xfrm>
              <a:off x="1022751" y="3054610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顔・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VIO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込み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485379" y="3066177"/>
              <a:ext cx="1152332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20,000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57" name="AutoShape 57"/>
            <p:cNvSpPr/>
            <p:nvPr/>
          </p:nvSpPr>
          <p:spPr>
            <a:xfrm>
              <a:off x="2523314" y="3161274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855EFF07-975C-6FC3-8A47-F819B26B370C}"/>
              </a:ext>
            </a:extLst>
          </p:cNvPr>
          <p:cNvGrpSpPr/>
          <p:nvPr/>
        </p:nvGrpSpPr>
        <p:grpSpPr>
          <a:xfrm>
            <a:off x="1919732" y="3678274"/>
            <a:ext cx="3559547" cy="261416"/>
            <a:chOff x="1022751" y="3898900"/>
            <a:chExt cx="3559547" cy="261416"/>
          </a:xfrm>
        </p:grpSpPr>
        <p:sp>
          <p:nvSpPr>
            <p:cNvPr id="20" name="TextBox 20"/>
            <p:cNvSpPr txBox="1"/>
            <p:nvPr/>
          </p:nvSpPr>
          <p:spPr>
            <a:xfrm>
              <a:off x="1022751" y="3898900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顔 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or VIO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03950" y="3903836"/>
              <a:ext cx="978348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18,000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61" name="AutoShape 61"/>
            <p:cNvSpPr/>
            <p:nvPr/>
          </p:nvSpPr>
          <p:spPr>
            <a:xfrm>
              <a:off x="2495608" y="3999474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2" name="AutoShape 62"/>
          <p:cNvSpPr/>
          <p:nvPr/>
        </p:nvSpPr>
        <p:spPr>
          <a:xfrm>
            <a:off x="2569023" y="1849470"/>
            <a:ext cx="2421954" cy="0"/>
          </a:xfrm>
          <a:prstGeom prst="line">
            <a:avLst/>
          </a:prstGeom>
          <a:ln w="9525" cap="flat">
            <a:solidFill>
              <a:srgbClr val="11111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" name="Freeform 63"/>
          <p:cNvSpPr/>
          <p:nvPr/>
        </p:nvSpPr>
        <p:spPr>
          <a:xfrm>
            <a:off x="2708772" y="167992"/>
            <a:ext cx="2142457" cy="316683"/>
          </a:xfrm>
          <a:custGeom>
            <a:avLst/>
            <a:gdLst/>
            <a:ahLst/>
            <a:cxnLst/>
            <a:rect l="l" t="t" r="r" b="b"/>
            <a:pathLst>
              <a:path w="2142457" h="316683">
                <a:moveTo>
                  <a:pt x="0" y="0"/>
                </a:moveTo>
                <a:lnTo>
                  <a:pt x="2142456" y="0"/>
                </a:lnTo>
                <a:lnTo>
                  <a:pt x="2142456" y="316683"/>
                </a:lnTo>
                <a:lnTo>
                  <a:pt x="0" y="3166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4" name="AutoShape 64"/>
          <p:cNvSpPr/>
          <p:nvPr/>
        </p:nvSpPr>
        <p:spPr>
          <a:xfrm>
            <a:off x="4841703" y="350475"/>
            <a:ext cx="2340557" cy="0"/>
          </a:xfrm>
          <a:prstGeom prst="line">
            <a:avLst/>
          </a:prstGeom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5" name="Freeform 65"/>
          <p:cNvSpPr/>
          <p:nvPr/>
        </p:nvSpPr>
        <p:spPr>
          <a:xfrm>
            <a:off x="756000" y="906650"/>
            <a:ext cx="625734" cy="625734"/>
          </a:xfrm>
          <a:custGeom>
            <a:avLst/>
            <a:gdLst/>
            <a:ahLst/>
            <a:cxnLst/>
            <a:rect l="l" t="t" r="r" b="b"/>
            <a:pathLst>
              <a:path w="625734" h="625734">
                <a:moveTo>
                  <a:pt x="0" y="0"/>
                </a:moveTo>
                <a:lnTo>
                  <a:pt x="625734" y="0"/>
                </a:lnTo>
                <a:lnTo>
                  <a:pt x="625734" y="625734"/>
                </a:lnTo>
                <a:lnTo>
                  <a:pt x="0" y="6257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6" name="TextBox 66"/>
          <p:cNvSpPr txBox="1"/>
          <p:nvPr/>
        </p:nvSpPr>
        <p:spPr>
          <a:xfrm>
            <a:off x="1942031" y="676969"/>
            <a:ext cx="3649433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altLang="ja-JP" sz="5400" dirty="0">
                <a:solidFill>
                  <a:srgbClr val="111111"/>
                </a:solidFill>
                <a:latin typeface="Pinyon Script"/>
              </a:rPr>
              <a:t>Kids </a:t>
            </a:r>
            <a:r>
              <a:rPr lang="en-US" sz="5400" dirty="0">
                <a:solidFill>
                  <a:srgbClr val="111111"/>
                </a:solidFill>
                <a:latin typeface="Pinyon Script"/>
              </a:rPr>
              <a:t>Menu</a:t>
            </a:r>
          </a:p>
        </p:txBody>
      </p:sp>
      <p:sp>
        <p:nvSpPr>
          <p:cNvPr id="71" name="Freeform 71"/>
          <p:cNvSpPr/>
          <p:nvPr/>
        </p:nvSpPr>
        <p:spPr>
          <a:xfrm>
            <a:off x="6181602" y="906650"/>
            <a:ext cx="625734" cy="625734"/>
          </a:xfrm>
          <a:custGeom>
            <a:avLst/>
            <a:gdLst/>
            <a:ahLst/>
            <a:cxnLst/>
            <a:rect l="l" t="t" r="r" b="b"/>
            <a:pathLst>
              <a:path w="625734" h="625734">
                <a:moveTo>
                  <a:pt x="0" y="0"/>
                </a:moveTo>
                <a:lnTo>
                  <a:pt x="625734" y="0"/>
                </a:lnTo>
                <a:lnTo>
                  <a:pt x="625734" y="625734"/>
                </a:lnTo>
                <a:lnTo>
                  <a:pt x="0" y="6257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2" name="Freeform 72"/>
          <p:cNvSpPr/>
          <p:nvPr/>
        </p:nvSpPr>
        <p:spPr>
          <a:xfrm>
            <a:off x="1381734" y="1532384"/>
            <a:ext cx="312867" cy="312867"/>
          </a:xfrm>
          <a:custGeom>
            <a:avLst/>
            <a:gdLst/>
            <a:ahLst/>
            <a:cxnLst/>
            <a:rect l="l" t="t" r="r" b="b"/>
            <a:pathLst>
              <a:path w="312867" h="312867">
                <a:moveTo>
                  <a:pt x="0" y="0"/>
                </a:moveTo>
                <a:lnTo>
                  <a:pt x="312867" y="0"/>
                </a:lnTo>
                <a:lnTo>
                  <a:pt x="312867" y="312867"/>
                </a:lnTo>
                <a:lnTo>
                  <a:pt x="0" y="3128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3" name="Freeform 73"/>
          <p:cNvSpPr/>
          <p:nvPr/>
        </p:nvSpPr>
        <p:spPr>
          <a:xfrm>
            <a:off x="5868735" y="1532384"/>
            <a:ext cx="312867" cy="312867"/>
          </a:xfrm>
          <a:custGeom>
            <a:avLst/>
            <a:gdLst/>
            <a:ahLst/>
            <a:cxnLst/>
            <a:rect l="l" t="t" r="r" b="b"/>
            <a:pathLst>
              <a:path w="312867" h="312867">
                <a:moveTo>
                  <a:pt x="0" y="0"/>
                </a:moveTo>
                <a:lnTo>
                  <a:pt x="312867" y="0"/>
                </a:lnTo>
                <a:lnTo>
                  <a:pt x="312867" y="312867"/>
                </a:lnTo>
                <a:lnTo>
                  <a:pt x="0" y="3128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136653A3-5510-CEA8-86A3-D536D8AFE307}"/>
              </a:ext>
            </a:extLst>
          </p:cNvPr>
          <p:cNvGrpSpPr/>
          <p:nvPr/>
        </p:nvGrpSpPr>
        <p:grpSpPr>
          <a:xfrm>
            <a:off x="591414" y="2270361"/>
            <a:ext cx="6243841" cy="398314"/>
            <a:chOff x="653284" y="2395263"/>
            <a:chExt cx="6243841" cy="398314"/>
          </a:xfrm>
        </p:grpSpPr>
        <p:sp>
          <p:nvSpPr>
            <p:cNvPr id="19" name="TextBox 19"/>
            <p:cNvSpPr txBox="1"/>
            <p:nvPr/>
          </p:nvSpPr>
          <p:spPr>
            <a:xfrm>
              <a:off x="3116039" y="2395263"/>
              <a:ext cx="1324421" cy="398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ja-JP" altLang="en-US" sz="2400" dirty="0">
                  <a:solidFill>
                    <a:srgbClr val="111111"/>
                  </a:solidFill>
                  <a:latin typeface="The Seasons"/>
                </a:rPr>
                <a:t>全身脱毛</a:t>
              </a:r>
              <a:endParaRPr lang="en-US" sz="2400" dirty="0">
                <a:solidFill>
                  <a:srgbClr val="111111"/>
                </a:solidFill>
                <a:latin typeface="The Seasons"/>
              </a:endParaRP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E3A7C905-C8A3-2B4D-4B74-4AB205B51DA6}"/>
                </a:ext>
              </a:extLst>
            </p:cNvPr>
            <p:cNvCxnSpPr>
              <a:cxnSpLocks/>
            </p:cNvCxnSpPr>
            <p:nvPr/>
          </p:nvCxnSpPr>
          <p:spPr>
            <a:xfrm>
              <a:off x="653284" y="2576002"/>
              <a:ext cx="234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B40CF9CA-7CE0-6D6F-C529-CD6CBDE7A0EC}"/>
                </a:ext>
              </a:extLst>
            </p:cNvPr>
            <p:cNvCxnSpPr>
              <a:cxnSpLocks/>
            </p:cNvCxnSpPr>
            <p:nvPr/>
          </p:nvCxnSpPr>
          <p:spPr>
            <a:xfrm>
              <a:off x="4529466" y="2576002"/>
              <a:ext cx="23676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05617B21-F865-1683-36CA-846F207FE2E0}"/>
              </a:ext>
            </a:extLst>
          </p:cNvPr>
          <p:cNvGrpSpPr/>
          <p:nvPr/>
        </p:nvGrpSpPr>
        <p:grpSpPr>
          <a:xfrm>
            <a:off x="591289" y="4293246"/>
            <a:ext cx="6373923" cy="402931"/>
            <a:chOff x="603787" y="4466356"/>
            <a:chExt cx="6373923" cy="402931"/>
          </a:xfrm>
        </p:grpSpPr>
        <p:sp>
          <p:nvSpPr>
            <p:cNvPr id="10" name="TextBox 10"/>
            <p:cNvSpPr txBox="1"/>
            <p:nvPr/>
          </p:nvSpPr>
          <p:spPr>
            <a:xfrm>
              <a:off x="2412457" y="4466356"/>
              <a:ext cx="2732402" cy="402931"/>
            </a:xfrm>
            <a:prstGeom prst="rect">
              <a:avLst/>
            </a:prstGeom>
            <a:ln w="317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ja-JP" altLang="en-US" sz="2400" dirty="0">
                  <a:solidFill>
                    <a:srgbClr val="111111"/>
                  </a:solidFill>
                  <a:latin typeface="The Seasons"/>
                </a:rPr>
                <a:t>パーツ脱毛</a:t>
              </a:r>
              <a:endParaRPr lang="en-US" sz="2400" dirty="0">
                <a:solidFill>
                  <a:srgbClr val="111111"/>
                </a:solidFill>
                <a:latin typeface="The Seasons"/>
              </a:endParaRPr>
            </a:p>
          </p:txBody>
        </p: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D805A696-1507-44F5-DBAD-B34506E861D2}"/>
                </a:ext>
              </a:extLst>
            </p:cNvPr>
            <p:cNvCxnSpPr>
              <a:cxnSpLocks/>
            </p:cNvCxnSpPr>
            <p:nvPr/>
          </p:nvCxnSpPr>
          <p:spPr>
            <a:xfrm>
              <a:off x="4637710" y="4671159"/>
              <a:ext cx="2340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44C8F944-2D3D-638D-DE5A-D0D0FE985547}"/>
                </a:ext>
              </a:extLst>
            </p:cNvPr>
            <p:cNvCxnSpPr>
              <a:cxnSpLocks/>
            </p:cNvCxnSpPr>
            <p:nvPr/>
          </p:nvCxnSpPr>
          <p:spPr>
            <a:xfrm>
              <a:off x="603787" y="4667821"/>
              <a:ext cx="2340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D74A8D9A-DE21-6C48-1260-B8F6130E88DC}"/>
              </a:ext>
            </a:extLst>
          </p:cNvPr>
          <p:cNvGrpSpPr/>
          <p:nvPr/>
        </p:nvGrpSpPr>
        <p:grpSpPr>
          <a:xfrm>
            <a:off x="619947" y="6923636"/>
            <a:ext cx="6215308" cy="845993"/>
            <a:chOff x="807808" y="6644671"/>
            <a:chExt cx="6215308" cy="845993"/>
          </a:xfrm>
        </p:grpSpPr>
        <p:sp>
          <p:nvSpPr>
            <p:cNvPr id="45" name="TextBox 45"/>
            <p:cNvSpPr txBox="1"/>
            <p:nvPr/>
          </p:nvSpPr>
          <p:spPr>
            <a:xfrm>
              <a:off x="5381725" y="7234184"/>
              <a:ext cx="1641391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各￥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5,000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46" name="AutoShape 46"/>
            <p:cNvSpPr/>
            <p:nvPr/>
          </p:nvSpPr>
          <p:spPr>
            <a:xfrm flipV="1">
              <a:off x="910359" y="7343875"/>
              <a:ext cx="4589691" cy="986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80" name="TextBox 26">
              <a:extLst>
                <a:ext uri="{FF2B5EF4-FFF2-40B4-BE49-F238E27FC236}">
                  <a16:creationId xmlns:a16="http://schemas.microsoft.com/office/drawing/2014/main" id="{F6FCDF24-AA58-1E4F-8E4B-44CF668E7AAE}"/>
                </a:ext>
              </a:extLst>
            </p:cNvPr>
            <p:cNvSpPr txBox="1"/>
            <p:nvPr/>
          </p:nvSpPr>
          <p:spPr>
            <a:xfrm>
              <a:off x="807808" y="6644671"/>
              <a:ext cx="6104989" cy="4977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L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パーツ</a:t>
              </a:r>
              <a:endParaRPr lang="en-US" altLang="ja-JP" dirty="0">
                <a:solidFill>
                  <a:srgbClr val="111111"/>
                </a:solidFill>
                <a:latin typeface="The Seasons Light"/>
              </a:endParaRPr>
            </a:p>
            <a:p>
              <a:pPr>
                <a:lnSpc>
                  <a:spcPts val="1960"/>
                </a:lnSpc>
              </a:pP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ヒップ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(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腰込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)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　ひざ上　ひざ下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(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ひざ込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)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　お腹全体　背中全体</a:t>
              </a:r>
              <a:endParaRPr lang="en-US" sz="1200" dirty="0">
                <a:solidFill>
                  <a:srgbClr val="111111"/>
                </a:solidFill>
                <a:latin typeface="The Seasons Light"/>
              </a:endParaRPr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773EF6DF-7BF6-0899-AD3E-40EC8052FEFD}"/>
              </a:ext>
            </a:extLst>
          </p:cNvPr>
          <p:cNvGrpSpPr/>
          <p:nvPr/>
        </p:nvGrpSpPr>
        <p:grpSpPr>
          <a:xfrm>
            <a:off x="606468" y="5884202"/>
            <a:ext cx="6219179" cy="934180"/>
            <a:chOff x="752438" y="5727706"/>
            <a:chExt cx="6219179" cy="934180"/>
          </a:xfrm>
        </p:grpSpPr>
        <p:sp>
          <p:nvSpPr>
            <p:cNvPr id="26" name="TextBox 26"/>
            <p:cNvSpPr txBox="1"/>
            <p:nvPr/>
          </p:nvSpPr>
          <p:spPr>
            <a:xfrm>
              <a:off x="752438" y="5727706"/>
              <a:ext cx="5918833" cy="4907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M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パーツ</a:t>
              </a:r>
              <a:endParaRPr lang="en-US" altLang="ja-JP" dirty="0">
                <a:solidFill>
                  <a:srgbClr val="111111"/>
                </a:solidFill>
                <a:latin typeface="The Seasons Light"/>
              </a:endParaRPr>
            </a:p>
            <a:p>
              <a:pPr>
                <a:lnSpc>
                  <a:spcPts val="1960"/>
                </a:lnSpc>
              </a:pP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胸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(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乳輪込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)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　背中上　背中下　ひじ上　ひじ下　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V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ライン　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I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ライン　</a:t>
              </a:r>
              <a:r>
                <a:rPr lang="en-US" altLang="ja-JP" sz="1200" dirty="0">
                  <a:solidFill>
                    <a:srgbClr val="111111"/>
                  </a:solidFill>
                  <a:latin typeface="The Seasons Light"/>
                </a:rPr>
                <a:t>O</a:t>
              </a:r>
              <a:r>
                <a:rPr lang="ja-JP" altLang="en-US" sz="1200" dirty="0">
                  <a:solidFill>
                    <a:srgbClr val="111111"/>
                  </a:solidFill>
                  <a:latin typeface="The Seasons Light"/>
                </a:rPr>
                <a:t>ライン</a:t>
              </a:r>
              <a:endParaRPr lang="en-US" altLang="ja-JP" sz="1200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5606410" y="6405406"/>
              <a:ext cx="1365207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各￥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3,000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82" name="AutoShape 60">
              <a:extLst>
                <a:ext uri="{FF2B5EF4-FFF2-40B4-BE49-F238E27FC236}">
                  <a16:creationId xmlns:a16="http://schemas.microsoft.com/office/drawing/2014/main" id="{A5DAE655-83F5-B0AF-96FB-417EB344F989}"/>
                </a:ext>
              </a:extLst>
            </p:cNvPr>
            <p:cNvSpPr/>
            <p:nvPr/>
          </p:nvSpPr>
          <p:spPr>
            <a:xfrm flipV="1">
              <a:off x="947277" y="6519988"/>
              <a:ext cx="4501473" cy="19181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533A5CA0-C820-6325-1286-27E0CEA88CB1}"/>
              </a:ext>
            </a:extLst>
          </p:cNvPr>
          <p:cNvGrpSpPr/>
          <p:nvPr/>
        </p:nvGrpSpPr>
        <p:grpSpPr>
          <a:xfrm>
            <a:off x="606468" y="8184188"/>
            <a:ext cx="6327402" cy="398314"/>
            <a:chOff x="545087" y="7892024"/>
            <a:chExt cx="6327402" cy="398314"/>
          </a:xfrm>
        </p:grpSpPr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51603C3E-C7D7-466B-0788-D27C878966E9}"/>
                </a:ext>
              </a:extLst>
            </p:cNvPr>
            <p:cNvCxnSpPr>
              <a:cxnSpLocks/>
            </p:cNvCxnSpPr>
            <p:nvPr/>
          </p:nvCxnSpPr>
          <p:spPr>
            <a:xfrm>
              <a:off x="4743388" y="8124811"/>
              <a:ext cx="212910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40">
              <a:extLst>
                <a:ext uri="{FF2B5EF4-FFF2-40B4-BE49-F238E27FC236}">
                  <a16:creationId xmlns:a16="http://schemas.microsoft.com/office/drawing/2014/main" id="{4649DE9C-FFB0-6A38-664B-43659C393C61}"/>
                </a:ext>
              </a:extLst>
            </p:cNvPr>
            <p:cNvSpPr txBox="1"/>
            <p:nvPr/>
          </p:nvSpPr>
          <p:spPr>
            <a:xfrm>
              <a:off x="2591421" y="7892024"/>
              <a:ext cx="2203642" cy="3983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ja-JP" altLang="en-US" sz="2400" dirty="0">
                  <a:solidFill>
                    <a:srgbClr val="111111"/>
                  </a:solidFill>
                  <a:latin typeface="The Seasons"/>
                </a:rPr>
                <a:t>セットメニュー</a:t>
              </a:r>
              <a:endParaRPr lang="en-US" sz="2400" dirty="0">
                <a:solidFill>
                  <a:srgbClr val="111111"/>
                </a:solidFill>
                <a:latin typeface="The Seasons"/>
              </a:endParaRPr>
            </a:p>
          </p:txBody>
        </p: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3BBA90B9-0569-449C-1104-F09EDA360522}"/>
                </a:ext>
              </a:extLst>
            </p:cNvPr>
            <p:cNvCxnSpPr>
              <a:cxnSpLocks/>
            </p:cNvCxnSpPr>
            <p:nvPr/>
          </p:nvCxnSpPr>
          <p:spPr>
            <a:xfrm>
              <a:off x="545087" y="8124811"/>
              <a:ext cx="1916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9506BEC-AB98-F1EE-0AC1-2614E85C5A02}"/>
              </a:ext>
            </a:extLst>
          </p:cNvPr>
          <p:cNvGrpSpPr/>
          <p:nvPr/>
        </p:nvGrpSpPr>
        <p:grpSpPr>
          <a:xfrm>
            <a:off x="1941387" y="8787813"/>
            <a:ext cx="3673727" cy="258815"/>
            <a:chOff x="1842117" y="7938308"/>
            <a:chExt cx="3673727" cy="258815"/>
          </a:xfrm>
        </p:grpSpPr>
        <p:sp>
          <p:nvSpPr>
            <p:cNvPr id="38" name="TextBox 38"/>
            <p:cNvSpPr txBox="1"/>
            <p:nvPr/>
          </p:nvSpPr>
          <p:spPr>
            <a:xfrm>
              <a:off x="4371919" y="7940643"/>
              <a:ext cx="1143925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7,000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94" name="TextBox 34">
              <a:extLst>
                <a:ext uri="{FF2B5EF4-FFF2-40B4-BE49-F238E27FC236}">
                  <a16:creationId xmlns:a16="http://schemas.microsoft.com/office/drawing/2014/main" id="{B9D51B71-5CE5-4DDD-67D7-EA181BD63377}"/>
                </a:ext>
              </a:extLst>
            </p:cNvPr>
            <p:cNvSpPr txBox="1"/>
            <p:nvPr/>
          </p:nvSpPr>
          <p:spPr>
            <a:xfrm>
              <a:off x="1842117" y="7938308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VIO</a:t>
              </a: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セット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95" name="AutoShape 36">
              <a:extLst>
                <a:ext uri="{FF2B5EF4-FFF2-40B4-BE49-F238E27FC236}">
                  <a16:creationId xmlns:a16="http://schemas.microsoft.com/office/drawing/2014/main" id="{878E313F-B236-547F-CE3F-59039EFFE4CB}"/>
                </a:ext>
              </a:extLst>
            </p:cNvPr>
            <p:cNvSpPr/>
            <p:nvPr/>
          </p:nvSpPr>
          <p:spPr>
            <a:xfrm>
              <a:off x="3243040" y="8061285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0B453B4-24C9-2544-4BBC-01A2F8069B8D}"/>
              </a:ext>
            </a:extLst>
          </p:cNvPr>
          <p:cNvGrpSpPr/>
          <p:nvPr/>
        </p:nvGrpSpPr>
        <p:grpSpPr>
          <a:xfrm>
            <a:off x="1972000" y="9173814"/>
            <a:ext cx="3612500" cy="294190"/>
            <a:chOff x="1847410" y="8324309"/>
            <a:chExt cx="3612500" cy="294190"/>
          </a:xfrm>
        </p:grpSpPr>
        <p:sp>
          <p:nvSpPr>
            <p:cNvPr id="51" name="TextBox 51"/>
            <p:cNvSpPr txBox="1"/>
            <p:nvPr/>
          </p:nvSpPr>
          <p:spPr>
            <a:xfrm>
              <a:off x="4448017" y="8324309"/>
              <a:ext cx="1011893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￥</a:t>
              </a:r>
              <a:r>
                <a:rPr lang="en-US" altLang="ja-JP" dirty="0">
                  <a:solidFill>
                    <a:srgbClr val="111111"/>
                  </a:solidFill>
                  <a:latin typeface="The Seasons Light"/>
                </a:rPr>
                <a:t>8,000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  <p:sp>
          <p:nvSpPr>
            <p:cNvPr id="52" name="AutoShape 52"/>
            <p:cNvSpPr/>
            <p:nvPr/>
          </p:nvSpPr>
          <p:spPr>
            <a:xfrm>
              <a:off x="3196460" y="8457561"/>
              <a:ext cx="864655" cy="0"/>
            </a:xfrm>
            <a:prstGeom prst="line">
              <a:avLst/>
            </a:prstGeom>
            <a:ln w="9525" cap="flat">
              <a:solidFill>
                <a:srgbClr val="111111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96" name="TextBox 37">
              <a:extLst>
                <a:ext uri="{FF2B5EF4-FFF2-40B4-BE49-F238E27FC236}">
                  <a16:creationId xmlns:a16="http://schemas.microsoft.com/office/drawing/2014/main" id="{8F04343B-2B76-8A1B-B6D1-AB23D29E3F34}"/>
                </a:ext>
              </a:extLst>
            </p:cNvPr>
            <p:cNvSpPr txBox="1"/>
            <p:nvPr/>
          </p:nvSpPr>
          <p:spPr>
            <a:xfrm>
              <a:off x="1847410" y="8362019"/>
              <a:ext cx="1197130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ja-JP" altLang="en-US" dirty="0">
                  <a:solidFill>
                    <a:srgbClr val="111111"/>
                  </a:solidFill>
                  <a:latin typeface="The Seasons Light"/>
                </a:rPr>
                <a:t>顔全体</a:t>
              </a:r>
              <a:endParaRPr lang="en-US" dirty="0">
                <a:solidFill>
                  <a:srgbClr val="111111"/>
                </a:solidFill>
                <a:latin typeface="The Seaso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883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313</Words>
  <Application>Microsoft Office PowerPoint</Application>
  <PresentationFormat>ユーザー設定</PresentationFormat>
  <Paragraphs>78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Pinyon Script</vt:lpstr>
      <vt:lpstr>Arial</vt:lpstr>
      <vt:lpstr>Calibri</vt:lpstr>
      <vt:lpstr>The Seasons Light</vt:lpstr>
      <vt:lpstr>The Seasons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Clean Restaurant Minimalist Menu</dc:title>
  <dc:creator>user</dc:creator>
  <cp:lastModifiedBy>【営業】 共有アカウント</cp:lastModifiedBy>
  <cp:revision>15</cp:revision>
  <cp:lastPrinted>2023-07-12T00:53:16Z</cp:lastPrinted>
  <dcterms:created xsi:type="dcterms:W3CDTF">2006-08-16T00:00:00Z</dcterms:created>
  <dcterms:modified xsi:type="dcterms:W3CDTF">2023-09-12T08:35:22Z</dcterms:modified>
  <dc:identifier>DAFoOaVuzAQ</dc:identifier>
</cp:coreProperties>
</file>