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7556500" cy="10693400"/>
  <p:notesSz cx="6735763" cy="9866313"/>
  <p:embeddedFontLst>
    <p:embeddedFont>
      <p:font typeface="Source Han Serif JP" panose="020B0600070205080204" charset="-128"/>
      <p:regular r:id="rId3"/>
    </p:embeddedFont>
    <p:embeddedFont>
      <p:font typeface="Source Han Serif JP Medium" panose="020B0600070205080204" charset="-128"/>
      <p:regular r:id="rId4"/>
    </p:embeddedFont>
    <p:embeddedFont>
      <p:font typeface="Liana" panose="020B0600070205080204" charset="0"/>
      <p:regular r:id="rId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31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font" Target="fonts/font1.fntdata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3.fntdata"/><Relationship Id="rId4" Type="http://schemas.openxmlformats.org/officeDocument/2006/relationships/font" Target="fonts/font2.fntdata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47" y="3498844"/>
            <a:ext cx="6129435" cy="7157103"/>
            <a:chOff x="0" y="0"/>
            <a:chExt cx="8172581" cy="954280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7179" r="7179"/>
            <a:stretch>
              <a:fillRect/>
            </a:stretch>
          </p:blipFill>
          <p:spPr>
            <a:xfrm>
              <a:off x="0" y="0"/>
              <a:ext cx="8172581" cy="9542804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9411518"/>
            <a:ext cx="7556500" cy="1292569"/>
            <a:chOff x="0" y="0"/>
            <a:chExt cx="2852593" cy="5031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52593" cy="503118"/>
            </a:xfrm>
            <a:custGeom>
              <a:avLst/>
              <a:gdLst/>
              <a:ahLst/>
              <a:cxnLst/>
              <a:rect l="l" t="t" r="r" b="b"/>
              <a:pathLst>
                <a:path w="2852593" h="503118">
                  <a:moveTo>
                    <a:pt x="0" y="0"/>
                  </a:moveTo>
                  <a:lnTo>
                    <a:pt x="2852593" y="0"/>
                  </a:lnTo>
                  <a:lnTo>
                    <a:pt x="2852593" y="503118"/>
                  </a:lnTo>
                  <a:lnTo>
                    <a:pt x="0" y="503118"/>
                  </a:lnTo>
                  <a:lnTo>
                    <a:pt x="0" y="0"/>
                  </a:lnTo>
                </a:path>
              </a:pathLst>
            </a:custGeom>
            <a:solidFill>
              <a:srgbClr val="677953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5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18627895">
            <a:off x="5077508" y="7724660"/>
            <a:ext cx="4620595" cy="1622149"/>
          </a:xfrm>
          <a:custGeom>
            <a:avLst/>
            <a:gdLst/>
            <a:ahLst/>
            <a:cxnLst/>
            <a:rect l="l" t="t" r="r" b="b"/>
            <a:pathLst>
              <a:path w="4620595" h="1622149">
                <a:moveTo>
                  <a:pt x="0" y="0"/>
                </a:moveTo>
                <a:lnTo>
                  <a:pt x="4620595" y="0"/>
                </a:lnTo>
                <a:lnTo>
                  <a:pt x="4620595" y="1622150"/>
                </a:lnTo>
                <a:lnTo>
                  <a:pt x="0" y="1622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79503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8" name="Group 8"/>
          <p:cNvGrpSpPr/>
          <p:nvPr/>
        </p:nvGrpSpPr>
        <p:grpSpPr>
          <a:xfrm>
            <a:off x="6387680" y="9781378"/>
            <a:ext cx="648000" cy="648000"/>
            <a:chOff x="0" y="0"/>
            <a:chExt cx="864000" cy="8640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864000" cy="864000"/>
              <a:chOff x="0" y="0"/>
              <a:chExt cx="593941" cy="59394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93941" cy="593941"/>
              </a:xfrm>
              <a:custGeom>
                <a:avLst/>
                <a:gdLst/>
                <a:ahLst/>
                <a:cxnLst/>
                <a:rect l="l" t="t" r="r" b="b"/>
                <a:pathLst>
                  <a:path w="593941" h="593941">
                    <a:moveTo>
                      <a:pt x="0" y="0"/>
                    </a:moveTo>
                    <a:lnTo>
                      <a:pt x="593941" y="0"/>
                    </a:lnTo>
                    <a:lnTo>
                      <a:pt x="593941" y="593941"/>
                    </a:lnTo>
                    <a:lnTo>
                      <a:pt x="0" y="59394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84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7518" y="266593"/>
              <a:ext cx="856482" cy="321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99"/>
                </a:lnSpc>
                <a:spcBef>
                  <a:spcPct val="0"/>
                </a:spcBef>
              </a:pPr>
              <a:r>
                <a:rPr lang="en-US" sz="700" u="none" strike="noStrike" spc="-9">
                  <a:solidFill>
                    <a:srgbClr val="202020"/>
                  </a:solidFill>
                  <a:latin typeface="Source Han Serif JP"/>
                </a:rPr>
                <a:t>QRコードは</a:t>
              </a:r>
            </a:p>
            <a:p>
              <a:pPr marL="0" lvl="1" indent="0" algn="ctr">
                <a:lnSpc>
                  <a:spcPts val="1099"/>
                </a:lnSpc>
                <a:spcBef>
                  <a:spcPct val="0"/>
                </a:spcBef>
              </a:pPr>
              <a:r>
                <a:rPr lang="en-US" sz="700" u="none" strike="noStrike" spc="-9">
                  <a:solidFill>
                    <a:srgbClr val="202020"/>
                  </a:solidFill>
                  <a:ea typeface="Source Han Serif JP"/>
                </a:rPr>
                <a:t>こちら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>
            <a:off x="3003398" y="4037555"/>
            <a:ext cx="3902609" cy="0"/>
          </a:xfrm>
          <a:prstGeom prst="line">
            <a:avLst/>
          </a:prstGeom>
          <a:ln w="9525" cap="flat">
            <a:solidFill>
              <a:srgbClr val="BDADA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039544" y="8938730"/>
            <a:ext cx="3099724" cy="296544"/>
            <a:chOff x="0" y="0"/>
            <a:chExt cx="4132966" cy="395392"/>
          </a:xfrm>
        </p:grpSpPr>
        <p:grpSp>
          <p:nvGrpSpPr>
            <p:cNvPr id="15" name="Group 15"/>
            <p:cNvGrpSpPr/>
            <p:nvPr/>
          </p:nvGrpSpPr>
          <p:grpSpPr>
            <a:xfrm rot="-5400000">
              <a:off x="2000888" y="191851"/>
              <a:ext cx="119247" cy="104341"/>
              <a:chOff x="0" y="0"/>
              <a:chExt cx="812800" cy="7112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</a:path>
                </a:pathLst>
              </a:custGeom>
              <a:solidFill>
                <a:srgbClr val="A4B19B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84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93830"/>
              <a:ext cx="1890759" cy="280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r>
                <a:rPr lang="en-US" sz="1200" spc="-15">
                  <a:solidFill>
                    <a:srgbClr val="202020"/>
                  </a:solidFill>
                  <a:ea typeface="Source Han Serif JP"/>
                </a:rPr>
                <a:t>通常価格　10,000円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112682" y="-66675"/>
              <a:ext cx="1096781" cy="462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40"/>
                </a:lnSpc>
              </a:pPr>
              <a:r>
                <a:rPr lang="en-US" sz="2000" spc="-26" dirty="0">
                  <a:solidFill>
                    <a:srgbClr val="AF2222"/>
                  </a:solidFill>
                  <a:latin typeface="Source Han Serif JP Medium"/>
                </a:rPr>
                <a:t>6,500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268966" y="98630"/>
              <a:ext cx="864000" cy="236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30"/>
                </a:lnSpc>
              </a:pPr>
              <a:r>
                <a:rPr lang="en-US" sz="1000">
                  <a:solidFill>
                    <a:srgbClr val="AF2222"/>
                  </a:solidFill>
                  <a:ea typeface="Source Han Serif JP Medium"/>
                </a:rPr>
                <a:t>円(税込)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46765" y="7749675"/>
            <a:ext cx="2097128" cy="1325881"/>
            <a:chOff x="0" y="0"/>
            <a:chExt cx="2796171" cy="1767841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/>
            <a:srcRect t="9794" r="16368" b="19665"/>
            <a:stretch>
              <a:fillRect/>
            </a:stretch>
          </p:blipFill>
          <p:spPr>
            <a:xfrm>
              <a:off x="0" y="0"/>
              <a:ext cx="2796171" cy="1767841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470066" y="7411250"/>
            <a:ext cx="599590" cy="59959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CF9F8D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8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004895" y="7231155"/>
            <a:ext cx="3099724" cy="296544"/>
            <a:chOff x="0" y="0"/>
            <a:chExt cx="4132966" cy="395392"/>
          </a:xfrm>
        </p:grpSpPr>
        <p:grpSp>
          <p:nvGrpSpPr>
            <p:cNvPr id="27" name="Group 27"/>
            <p:cNvGrpSpPr/>
            <p:nvPr/>
          </p:nvGrpSpPr>
          <p:grpSpPr>
            <a:xfrm rot="-5400000">
              <a:off x="2000888" y="191851"/>
              <a:ext cx="119247" cy="104341"/>
              <a:chOff x="0" y="0"/>
              <a:chExt cx="812800" cy="7112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</a:path>
                </a:pathLst>
              </a:custGeom>
              <a:solidFill>
                <a:srgbClr val="A4B19B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84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0" y="93830"/>
              <a:ext cx="1890759" cy="280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r>
                <a:rPr lang="en-US" sz="1200" spc="-15">
                  <a:solidFill>
                    <a:srgbClr val="202020"/>
                  </a:solidFill>
                  <a:ea typeface="Source Han Serif JP"/>
                </a:rPr>
                <a:t>通常価格　8,000円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112682" y="-66675"/>
              <a:ext cx="1096781" cy="462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40"/>
                </a:lnSpc>
              </a:pPr>
              <a:r>
                <a:rPr lang="en-US" sz="2000" spc="-26">
                  <a:solidFill>
                    <a:srgbClr val="AF2222"/>
                  </a:solidFill>
                  <a:latin typeface="Source Han Serif JP Medium"/>
                </a:rPr>
                <a:t>5,500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3268966" y="98630"/>
              <a:ext cx="864000" cy="236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30"/>
                </a:lnSpc>
              </a:pPr>
              <a:r>
                <a:rPr lang="en-US" sz="1000" dirty="0">
                  <a:solidFill>
                    <a:srgbClr val="AF2222"/>
                  </a:solidFill>
                  <a:ea typeface="Source Han Serif JP Medium"/>
                </a:rPr>
                <a:t>円(</a:t>
              </a:r>
              <a:r>
                <a:rPr lang="en-US" sz="1000" dirty="0" err="1">
                  <a:solidFill>
                    <a:srgbClr val="AF2222"/>
                  </a:solidFill>
                  <a:ea typeface="Source Han Serif JP Medium"/>
                </a:rPr>
                <a:t>税込</a:t>
              </a:r>
              <a:r>
                <a:rPr lang="en-US" sz="1000" dirty="0">
                  <a:solidFill>
                    <a:srgbClr val="AF2222"/>
                  </a:solidFill>
                  <a:ea typeface="Source Han Serif JP Medium"/>
                </a:rPr>
                <a:t>)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46765" y="5997720"/>
            <a:ext cx="2097128" cy="1325881"/>
            <a:chOff x="0" y="0"/>
            <a:chExt cx="2796171" cy="1767841"/>
          </a:xfrm>
        </p:grpSpPr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5"/>
            <a:srcRect t="2582" b="2582"/>
            <a:stretch>
              <a:fillRect/>
            </a:stretch>
          </p:blipFill>
          <p:spPr>
            <a:xfrm>
              <a:off x="0" y="0"/>
              <a:ext cx="2796171" cy="1767841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>
            <a:off x="3003820" y="5997720"/>
            <a:ext cx="684233" cy="180824"/>
            <a:chOff x="0" y="0"/>
            <a:chExt cx="912311" cy="241099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912311" cy="241099"/>
              <a:chOff x="0" y="0"/>
              <a:chExt cx="245214" cy="64803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45214" cy="64803"/>
              </a:xfrm>
              <a:custGeom>
                <a:avLst/>
                <a:gdLst/>
                <a:ahLst/>
                <a:cxnLst/>
                <a:rect l="l" t="t" r="r" b="b"/>
                <a:pathLst>
                  <a:path w="245214" h="64803">
                    <a:moveTo>
                      <a:pt x="0" y="0"/>
                    </a:moveTo>
                    <a:lnTo>
                      <a:pt x="245214" y="0"/>
                    </a:lnTo>
                    <a:lnTo>
                      <a:pt x="245214" y="64803"/>
                    </a:lnTo>
                    <a:lnTo>
                      <a:pt x="0" y="6480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C894C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84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111988" y="24956"/>
              <a:ext cx="688334" cy="172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6"/>
                </a:lnSpc>
                <a:spcBef>
                  <a:spcPct val="0"/>
                </a:spcBef>
              </a:pPr>
              <a:r>
                <a:rPr lang="en-US" sz="800" spc="41">
                  <a:solidFill>
                    <a:srgbClr val="FFFFFF"/>
                  </a:solidFill>
                  <a:ea typeface="Source Han Serif JP Medium"/>
                </a:rPr>
                <a:t>脱毛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3970246" y="5365078"/>
            <a:ext cx="3099724" cy="296544"/>
            <a:chOff x="0" y="0"/>
            <a:chExt cx="4132966" cy="395392"/>
          </a:xfrm>
        </p:grpSpPr>
        <p:grpSp>
          <p:nvGrpSpPr>
            <p:cNvPr id="41" name="Group 41"/>
            <p:cNvGrpSpPr/>
            <p:nvPr/>
          </p:nvGrpSpPr>
          <p:grpSpPr>
            <a:xfrm rot="-5400000">
              <a:off x="2000888" y="191851"/>
              <a:ext cx="119247" cy="104341"/>
              <a:chOff x="0" y="0"/>
              <a:chExt cx="812800" cy="7112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</a:path>
                </a:pathLst>
              </a:custGeom>
              <a:solidFill>
                <a:srgbClr val="A4B19B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84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0" y="93830"/>
              <a:ext cx="1890759" cy="280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r>
                <a:rPr lang="en-US" sz="1200" spc="-15" dirty="0" err="1">
                  <a:solidFill>
                    <a:srgbClr val="202020"/>
                  </a:solidFill>
                  <a:ea typeface="Source Han Serif JP"/>
                </a:rPr>
                <a:t>通常価格</a:t>
              </a:r>
              <a:r>
                <a:rPr lang="en-US" sz="1200" spc="-15" dirty="0">
                  <a:solidFill>
                    <a:srgbClr val="202020"/>
                  </a:solidFill>
                  <a:ea typeface="Source Han Serif JP"/>
                </a:rPr>
                <a:t>　23,000円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2112682" y="-66675"/>
              <a:ext cx="1096781" cy="462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40"/>
                </a:lnSpc>
              </a:pPr>
              <a:r>
                <a:rPr lang="en-US" sz="2000" spc="-26">
                  <a:solidFill>
                    <a:srgbClr val="AF2222"/>
                  </a:solidFill>
                  <a:latin typeface="Source Han Serif JP Medium"/>
                </a:rPr>
                <a:t>15,000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3268966" y="98630"/>
              <a:ext cx="864000" cy="236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30"/>
                </a:lnSpc>
              </a:pPr>
              <a:r>
                <a:rPr lang="en-US" sz="1000">
                  <a:solidFill>
                    <a:srgbClr val="AF2222"/>
                  </a:solidFill>
                  <a:ea typeface="Source Han Serif JP Medium"/>
                </a:rPr>
                <a:t>円(税込)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29302" y="4203109"/>
            <a:ext cx="2097128" cy="1325881"/>
            <a:chOff x="0" y="0"/>
            <a:chExt cx="2796171" cy="1767841"/>
          </a:xfrm>
        </p:grpSpPr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6"/>
            <a:srcRect t="2582" b="2582"/>
            <a:stretch>
              <a:fillRect/>
            </a:stretch>
          </p:blipFill>
          <p:spPr>
            <a:xfrm>
              <a:off x="0" y="0"/>
              <a:ext cx="2796171" cy="1767841"/>
            </a:xfrm>
            <a:prstGeom prst="rect">
              <a:avLst/>
            </a:prstGeom>
          </p:spPr>
        </p:pic>
      </p:grpSp>
      <p:grpSp>
        <p:nvGrpSpPr>
          <p:cNvPr id="49" name="Group 49"/>
          <p:cNvGrpSpPr/>
          <p:nvPr/>
        </p:nvGrpSpPr>
        <p:grpSpPr>
          <a:xfrm>
            <a:off x="266702" y="3712344"/>
            <a:ext cx="981725" cy="994366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6C894C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8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3003820" y="7761129"/>
            <a:ext cx="932136" cy="180824"/>
            <a:chOff x="0" y="0"/>
            <a:chExt cx="1242849" cy="241099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1242849" cy="241099"/>
              <a:chOff x="0" y="0"/>
              <a:chExt cx="334057" cy="64803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334057" cy="64803"/>
              </a:xfrm>
              <a:custGeom>
                <a:avLst/>
                <a:gdLst/>
                <a:ahLst/>
                <a:cxnLst/>
                <a:rect l="l" t="t" r="r" b="b"/>
                <a:pathLst>
                  <a:path w="334057" h="64803">
                    <a:moveTo>
                      <a:pt x="0" y="0"/>
                    </a:moveTo>
                    <a:lnTo>
                      <a:pt x="334057" y="0"/>
                    </a:lnTo>
                    <a:lnTo>
                      <a:pt x="334057" y="64803"/>
                    </a:lnTo>
                    <a:lnTo>
                      <a:pt x="0" y="6480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FADA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84"/>
                  </a:lnSpc>
                </a:pPr>
                <a:endParaRPr/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185392" y="24956"/>
              <a:ext cx="872064" cy="172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6"/>
                </a:lnSpc>
                <a:spcBef>
                  <a:spcPct val="0"/>
                </a:spcBef>
              </a:pPr>
              <a:r>
                <a:rPr lang="en-US" sz="800" spc="41">
                  <a:solidFill>
                    <a:srgbClr val="FFFFFF"/>
                  </a:solidFill>
                  <a:ea typeface="Source Han Serif JP Medium"/>
                </a:rPr>
                <a:t>フェイシャル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971168" y="0"/>
            <a:ext cx="5585332" cy="3375069"/>
            <a:chOff x="0" y="660384"/>
            <a:chExt cx="7447110" cy="4500092"/>
          </a:xfrm>
        </p:grpSpPr>
        <p:pic>
          <p:nvPicPr>
            <p:cNvPr id="58" name="Picture 58"/>
            <p:cNvPicPr>
              <a:picLocks noChangeAspect="1"/>
            </p:cNvPicPr>
            <p:nvPr/>
          </p:nvPicPr>
          <p:blipFill rotWithShape="1">
            <a:blip r:embed="rId7"/>
            <a:srcRect l="13161" t="11074" r="5352" b="15064"/>
            <a:stretch/>
          </p:blipFill>
          <p:spPr>
            <a:xfrm>
              <a:off x="0" y="660384"/>
              <a:ext cx="7447110" cy="4500092"/>
            </a:xfrm>
            <a:prstGeom prst="rect">
              <a:avLst/>
            </a:prstGeom>
          </p:spPr>
        </p:pic>
      </p:grpSp>
      <p:grpSp>
        <p:nvGrpSpPr>
          <p:cNvPr id="59" name="Group 59"/>
          <p:cNvGrpSpPr/>
          <p:nvPr/>
        </p:nvGrpSpPr>
        <p:grpSpPr>
          <a:xfrm>
            <a:off x="266702" y="423365"/>
            <a:ext cx="4259820" cy="2770729"/>
            <a:chOff x="0" y="0"/>
            <a:chExt cx="1526623" cy="992967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526623" cy="992967"/>
            </a:xfrm>
            <a:custGeom>
              <a:avLst/>
              <a:gdLst/>
              <a:ahLst/>
              <a:cxnLst/>
              <a:rect l="l" t="t" r="r" b="b"/>
              <a:pathLst>
                <a:path w="1526623" h="992967">
                  <a:moveTo>
                    <a:pt x="0" y="0"/>
                  </a:moveTo>
                  <a:lnTo>
                    <a:pt x="1526623" y="0"/>
                  </a:lnTo>
                  <a:lnTo>
                    <a:pt x="1526623" y="992967"/>
                  </a:lnTo>
                  <a:lnTo>
                    <a:pt x="0" y="992967"/>
                  </a:lnTo>
                  <a:lnTo>
                    <a:pt x="0" y="0"/>
                  </a:lnTo>
                </a:path>
              </a:pathLst>
            </a:custGeom>
            <a:gradFill rotWithShape="1">
              <a:gsLst>
                <a:gs pos="0">
                  <a:srgbClr val="FFFFFF">
                    <a:alpha val="0"/>
                  </a:srgbClr>
                </a:gs>
                <a:gs pos="33333">
                  <a:srgbClr val="FFFFFF">
                    <a:alpha val="88000"/>
                  </a:srgbClr>
                </a:gs>
                <a:gs pos="66667">
                  <a:srgbClr val="FFFFFF">
                    <a:alpha val="88000"/>
                  </a:srgbClr>
                </a:gs>
                <a:gs pos="100000">
                  <a:srgbClr val="FFFFFF">
                    <a:alpha val="4356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4"/>
                </a:lnSpc>
              </a:pPr>
              <a:endParaRPr/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470646" y="972104"/>
            <a:ext cx="3851933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5F5143"/>
                </a:solidFill>
                <a:latin typeface="Liana"/>
              </a:rPr>
              <a:t>nbssalon 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470646" y="673876"/>
            <a:ext cx="3851933" cy="29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5F5143"/>
                </a:solidFill>
                <a:ea typeface="Source Han Serif JP"/>
              </a:rPr>
              <a:t>プライベートサロン</a:t>
            </a:r>
          </a:p>
        </p:txBody>
      </p:sp>
      <p:sp>
        <p:nvSpPr>
          <p:cNvPr id="64" name="Freeform 64"/>
          <p:cNvSpPr/>
          <p:nvPr/>
        </p:nvSpPr>
        <p:spPr>
          <a:xfrm rot="8938995">
            <a:off x="-1914187" y="-153493"/>
            <a:ext cx="4620595" cy="1622149"/>
          </a:xfrm>
          <a:prstGeom prst="rect">
            <a:avLst/>
          </a:prstGeom>
          <a:blipFill>
            <a:blip r:embed="rId3"/>
            <a:stretch>
              <a:fillRect b="-179503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65" name="Group 65"/>
          <p:cNvGrpSpPr/>
          <p:nvPr/>
        </p:nvGrpSpPr>
        <p:grpSpPr>
          <a:xfrm>
            <a:off x="3003398" y="4192091"/>
            <a:ext cx="684233" cy="180824"/>
            <a:chOff x="0" y="0"/>
            <a:chExt cx="912311" cy="241099"/>
          </a:xfrm>
        </p:grpSpPr>
        <p:grpSp>
          <p:nvGrpSpPr>
            <p:cNvPr id="66" name="Group 66"/>
            <p:cNvGrpSpPr/>
            <p:nvPr/>
          </p:nvGrpSpPr>
          <p:grpSpPr>
            <a:xfrm>
              <a:off x="0" y="0"/>
              <a:ext cx="912311" cy="241099"/>
              <a:chOff x="0" y="0"/>
              <a:chExt cx="245214" cy="64803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245214" cy="64803"/>
              </a:xfrm>
              <a:custGeom>
                <a:avLst/>
                <a:gdLst/>
                <a:ahLst/>
                <a:cxnLst/>
                <a:rect l="l" t="t" r="r" b="b"/>
                <a:pathLst>
                  <a:path w="245214" h="64803">
                    <a:moveTo>
                      <a:pt x="0" y="0"/>
                    </a:moveTo>
                    <a:lnTo>
                      <a:pt x="245214" y="0"/>
                    </a:lnTo>
                    <a:lnTo>
                      <a:pt x="245214" y="64803"/>
                    </a:lnTo>
                    <a:lnTo>
                      <a:pt x="0" y="6480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C894C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84"/>
                  </a:lnSpc>
                </a:pPr>
                <a:endParaRPr/>
              </a:p>
            </p:txBody>
          </p:sp>
        </p:grpSp>
        <p:sp>
          <p:nvSpPr>
            <p:cNvPr id="69" name="TextBox 69"/>
            <p:cNvSpPr txBox="1"/>
            <p:nvPr/>
          </p:nvSpPr>
          <p:spPr>
            <a:xfrm>
              <a:off x="111988" y="24956"/>
              <a:ext cx="688334" cy="172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6"/>
                </a:lnSpc>
                <a:spcBef>
                  <a:spcPct val="0"/>
                </a:spcBef>
              </a:pPr>
              <a:r>
                <a:rPr lang="en-US" sz="800" spc="41">
                  <a:solidFill>
                    <a:srgbClr val="FFFFFF"/>
                  </a:solidFill>
                  <a:ea typeface="Source Han Serif JP Medium"/>
                </a:rPr>
                <a:t>脱毛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454029" y="5695457"/>
            <a:ext cx="599590" cy="599590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6C894C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8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3" name="TextBox 73"/>
          <p:cNvSpPr txBox="1"/>
          <p:nvPr/>
        </p:nvSpPr>
        <p:spPr>
          <a:xfrm>
            <a:off x="3345936" y="10067278"/>
            <a:ext cx="2445224" cy="1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2"/>
              </a:lnSpc>
            </a:pPr>
            <a:r>
              <a:rPr lang="en-US" sz="899" spc="46">
                <a:solidFill>
                  <a:srgbClr val="FFFFFF"/>
                </a:solidFill>
                <a:latin typeface="Source Han Serif JP"/>
              </a:rPr>
              <a:t>@reallygreatsite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3345936" y="10214938"/>
            <a:ext cx="2445224" cy="1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2"/>
              </a:lnSpc>
            </a:pPr>
            <a:r>
              <a:rPr lang="en-US" sz="899" spc="46">
                <a:solidFill>
                  <a:srgbClr val="FFFFFF"/>
                </a:solidFill>
                <a:latin typeface="Source Han Serif JP"/>
              </a:rPr>
              <a:t>www.reallygreatsite.com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3345936" y="9656580"/>
            <a:ext cx="2445224" cy="1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3"/>
              </a:lnSpc>
            </a:pPr>
            <a:r>
              <a:rPr lang="en-US" sz="900" spc="46">
                <a:solidFill>
                  <a:srgbClr val="FFFFFF"/>
                </a:solidFill>
                <a:latin typeface="Source Han Serif JP"/>
              </a:rPr>
              <a:t>10:00〜17:00 　定休日/ 月･祝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357522" y="9796089"/>
            <a:ext cx="2310788" cy="434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11"/>
              </a:lnSpc>
            </a:pPr>
            <a:r>
              <a:rPr lang="en-US" sz="2300" spc="119">
                <a:solidFill>
                  <a:srgbClr val="FFFFFF"/>
                </a:solidFill>
                <a:latin typeface="Source Han Serif JP Medium"/>
              </a:rPr>
              <a:t>123-456-7890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357522" y="10214938"/>
            <a:ext cx="3227291" cy="167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3"/>
              </a:lnSpc>
            </a:pPr>
            <a:r>
              <a:rPr lang="en-US" sz="900" spc="46">
                <a:solidFill>
                  <a:srgbClr val="FFFFFF"/>
                </a:solidFill>
                <a:latin typeface="Source Han Serif JP Medium"/>
              </a:rPr>
              <a:t>123 Anywhere St., Any City, ST 12345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357522" y="9628754"/>
            <a:ext cx="3412101" cy="21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4"/>
              </a:lnSpc>
            </a:pPr>
            <a:r>
              <a:rPr lang="en-US" sz="1200" spc="62">
                <a:solidFill>
                  <a:srgbClr val="FFFFFF"/>
                </a:solidFill>
                <a:ea typeface="Source Han Serif JP"/>
              </a:rPr>
              <a:t>プライベートサロン　NBSsalon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3002496" y="8381070"/>
            <a:ext cx="3800180" cy="510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3"/>
              </a:lnSpc>
              <a:spcBef>
                <a:spcPct val="0"/>
              </a:spcBef>
            </a:pPr>
            <a:r>
              <a:rPr lang="en-US" sz="900" spc="46" dirty="0">
                <a:solidFill>
                  <a:srgbClr val="000000"/>
                </a:solidFill>
                <a:ea typeface="Source Han Serif JP"/>
              </a:rPr>
              <a:t>最新マシーンを使いお肌内部のコラーゲン・エラスチン・ヒアルロン酸の分泌を促します。その場でお肌の引きあがりをご実感頂き、さらに１週間前後でお肌のハリや毛穴の引き締り効果も楽しめます！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002496" y="8024291"/>
            <a:ext cx="380018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4"/>
              </a:lnSpc>
              <a:spcBef>
                <a:spcPct val="0"/>
              </a:spcBef>
            </a:pPr>
            <a:r>
              <a:rPr lang="ja-JP" altLang="en-US" sz="1600" b="1" spc="62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様々な</a:t>
            </a:r>
            <a:r>
              <a:rPr lang="en-US" sz="1600" b="1" spc="62" dirty="0" err="1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肌悩みに！光フェイシャル</a:t>
            </a:r>
            <a:endParaRPr lang="en-US" sz="1600" b="1" spc="62" dirty="0">
              <a:solidFill>
                <a:srgbClr val="00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432032" y="7609373"/>
            <a:ext cx="701050" cy="181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0"/>
              </a:lnSpc>
            </a:pPr>
            <a:r>
              <a:rPr lang="en-US" sz="1000" spc="52" dirty="0" err="1">
                <a:solidFill>
                  <a:srgbClr val="FFFFFF"/>
                </a:solidFill>
                <a:ea typeface="Source Han Serif JP Medium"/>
              </a:rPr>
              <a:t>おすすめ</a:t>
            </a:r>
            <a:endParaRPr lang="en-US" sz="1000" spc="52" dirty="0">
              <a:solidFill>
                <a:srgbClr val="FFFFFF"/>
              </a:solidFill>
              <a:ea typeface="Source Han Serif JP Medium"/>
            </a:endParaRPr>
          </a:p>
        </p:txBody>
      </p:sp>
      <p:sp>
        <p:nvSpPr>
          <p:cNvPr id="82" name="TextBox 82"/>
          <p:cNvSpPr txBox="1"/>
          <p:nvPr/>
        </p:nvSpPr>
        <p:spPr>
          <a:xfrm>
            <a:off x="3003398" y="4762789"/>
            <a:ext cx="3800180" cy="703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3"/>
              </a:lnSpc>
            </a:pPr>
            <a:r>
              <a:rPr lang="en-US" sz="900" spc="46" dirty="0" err="1">
                <a:solidFill>
                  <a:srgbClr val="000000"/>
                </a:solidFill>
                <a:ea typeface="Source Han Serif JP"/>
              </a:rPr>
              <a:t>顔から足先まで全身素肌美が叶う贅沢セットメニュ</a:t>
            </a:r>
            <a:r>
              <a:rPr lang="en-US" sz="900" spc="46" dirty="0">
                <a:solidFill>
                  <a:srgbClr val="000000"/>
                </a:solidFill>
                <a:ea typeface="Source Han Serif JP"/>
              </a:rPr>
              <a:t>ー！</a:t>
            </a:r>
          </a:p>
          <a:p>
            <a:pPr>
              <a:lnSpc>
                <a:spcPts val="1413"/>
              </a:lnSpc>
            </a:pPr>
            <a:r>
              <a:rPr lang="ja-JP" altLang="en-US" sz="900" spc="46" dirty="0">
                <a:solidFill>
                  <a:srgbClr val="000000"/>
                </a:solidFill>
                <a:ea typeface="Source Han Serif JP"/>
              </a:rPr>
              <a:t>当</a:t>
            </a:r>
            <a:r>
              <a:rPr lang="en-US" sz="900" spc="46" dirty="0" err="1">
                <a:solidFill>
                  <a:srgbClr val="000000"/>
                </a:solidFill>
                <a:ea typeface="Source Han Serif JP"/>
              </a:rPr>
              <a:t>サロンで取り扱っている脱毛機は独自の脱毛方式であるTHR方式を採用しており、痛みが少なく施術が早いのに抜け感抜群</a:t>
            </a:r>
            <a:r>
              <a:rPr lang="en-US" sz="900" spc="46" dirty="0">
                <a:solidFill>
                  <a:srgbClr val="000000"/>
                </a:solidFill>
                <a:ea typeface="Source Han Serif JP"/>
              </a:rPr>
              <a:t>！</a:t>
            </a:r>
          </a:p>
          <a:p>
            <a:pPr>
              <a:lnSpc>
                <a:spcPts val="1413"/>
              </a:lnSpc>
              <a:spcBef>
                <a:spcPct val="0"/>
              </a:spcBef>
            </a:pPr>
            <a:endParaRPr lang="en-US" sz="900" spc="46" dirty="0">
              <a:solidFill>
                <a:srgbClr val="000000"/>
              </a:solidFill>
              <a:ea typeface="Source Han Serif JP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3003398" y="4449428"/>
            <a:ext cx="380018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4"/>
              </a:lnSpc>
              <a:spcBef>
                <a:spcPct val="0"/>
              </a:spcBef>
            </a:pPr>
            <a:r>
              <a:rPr lang="en-US" sz="1600" b="1" spc="62" dirty="0" err="1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全身脱毛（顔、VIO込み</a:t>
            </a:r>
            <a:r>
              <a:rPr lang="en-US" sz="1600" b="1" spc="62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）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3002496" y="6627759"/>
            <a:ext cx="3800180" cy="510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3"/>
              </a:lnSpc>
            </a:pPr>
            <a:r>
              <a:rPr lang="en-US" sz="900" spc="46" dirty="0" err="1">
                <a:solidFill>
                  <a:srgbClr val="000000"/>
                </a:solidFill>
                <a:ea typeface="Source Han Serif JP"/>
              </a:rPr>
              <a:t>脱毛と同時に美肌ケアができる女性人気メニュ</a:t>
            </a:r>
            <a:r>
              <a:rPr lang="en-US" sz="900" spc="46" dirty="0">
                <a:solidFill>
                  <a:srgbClr val="000000"/>
                </a:solidFill>
                <a:ea typeface="Source Han Serif JP"/>
              </a:rPr>
              <a:t>ー♪</a:t>
            </a:r>
          </a:p>
          <a:p>
            <a:pPr>
              <a:lnSpc>
                <a:spcPts val="1413"/>
              </a:lnSpc>
            </a:pPr>
            <a:r>
              <a:rPr lang="en-US" sz="900" spc="46" dirty="0" err="1">
                <a:solidFill>
                  <a:srgbClr val="000000"/>
                </a:solidFill>
                <a:ea typeface="Source Han Serif JP"/>
              </a:rPr>
              <a:t>顔脱毛することで毛穴が引き締まり肌トラブルの軽減にも効果的</a:t>
            </a:r>
            <a:r>
              <a:rPr lang="en-US" sz="900" spc="46" dirty="0">
                <a:solidFill>
                  <a:srgbClr val="000000"/>
                </a:solidFill>
                <a:ea typeface="Source Han Serif JP"/>
              </a:rPr>
              <a:t>！</a:t>
            </a:r>
          </a:p>
          <a:p>
            <a:pPr>
              <a:lnSpc>
                <a:spcPts val="1413"/>
              </a:lnSpc>
              <a:spcBef>
                <a:spcPct val="0"/>
              </a:spcBef>
            </a:pPr>
            <a:r>
              <a:rPr lang="en-US" sz="900" spc="46" dirty="0" err="1">
                <a:solidFill>
                  <a:srgbClr val="000000"/>
                </a:solidFill>
                <a:ea typeface="Source Han Serif JP"/>
              </a:rPr>
              <a:t>また、当サロンの光脱毛はお肌にハリと潤いも与えて一石二鳥</a:t>
            </a:r>
            <a:r>
              <a:rPr lang="en-US" sz="900" spc="46" dirty="0">
                <a:solidFill>
                  <a:srgbClr val="000000"/>
                </a:solidFill>
                <a:ea typeface="Source Han Serif JP"/>
              </a:rPr>
              <a:t>！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3002496" y="6273924"/>
            <a:ext cx="380018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4"/>
              </a:lnSpc>
              <a:spcBef>
                <a:spcPct val="0"/>
              </a:spcBef>
            </a:pPr>
            <a:r>
              <a:rPr lang="en-US" sz="1600" b="1" spc="62" dirty="0" err="1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ツルスベ美肌顔脱毛</a:t>
            </a:r>
            <a:endParaRPr lang="en-US" sz="1600" b="1" spc="62" dirty="0">
              <a:solidFill>
                <a:srgbClr val="00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6" name="TextBox 86"/>
          <p:cNvSpPr txBox="1"/>
          <p:nvPr/>
        </p:nvSpPr>
        <p:spPr>
          <a:xfrm>
            <a:off x="194628" y="3989004"/>
            <a:ext cx="1114838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600" dirty="0" err="1">
                <a:solidFill>
                  <a:srgbClr val="FFFFFF"/>
                </a:solidFill>
                <a:ea typeface="Source Han Serif JP Medium"/>
              </a:rPr>
              <a:t>女性人気</a:t>
            </a:r>
            <a:endParaRPr lang="en-US" sz="1600" dirty="0">
              <a:solidFill>
                <a:srgbClr val="FFFFFF"/>
              </a:solidFill>
              <a:ea typeface="Source Han Serif JP Medium"/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Source Han Serif JP Medium"/>
              </a:rPr>
              <a:t>No.１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4947257" y="3717969"/>
            <a:ext cx="1948518" cy="248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98"/>
              </a:lnSpc>
              <a:spcBef>
                <a:spcPct val="0"/>
              </a:spcBef>
            </a:pPr>
            <a:r>
              <a:rPr lang="en-US" sz="1400" spc="72">
                <a:solidFill>
                  <a:srgbClr val="5F5143"/>
                </a:solidFill>
                <a:latin typeface="Source Han Serif JP"/>
              </a:rPr>
              <a:t>MENU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3003820" y="3717969"/>
            <a:ext cx="2116159" cy="248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8"/>
              </a:lnSpc>
              <a:spcBef>
                <a:spcPct val="0"/>
              </a:spcBef>
            </a:pPr>
            <a:r>
              <a:rPr lang="en-US" sz="1400" spc="72" dirty="0" err="1">
                <a:solidFill>
                  <a:srgbClr val="000000"/>
                </a:solidFill>
                <a:ea typeface="Source Han Serif JP Medium"/>
              </a:rPr>
              <a:t>おすすめメニュ</a:t>
            </a:r>
            <a:r>
              <a:rPr lang="en-US" sz="1400" spc="72" dirty="0">
                <a:solidFill>
                  <a:srgbClr val="000000"/>
                </a:solidFill>
                <a:ea typeface="Source Han Serif JP Medium"/>
              </a:rPr>
              <a:t>ー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470646" y="1937939"/>
            <a:ext cx="3851933" cy="117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4"/>
              </a:lnSpc>
            </a:pPr>
            <a:r>
              <a:rPr lang="en-US" sz="1200" spc="62">
                <a:solidFill>
                  <a:srgbClr val="5F5143"/>
                </a:solidFill>
                <a:ea typeface="Source Han Serif JP Medium"/>
              </a:rPr>
              <a:t>プライベートサロンNBSsalonは、</a:t>
            </a:r>
          </a:p>
          <a:p>
            <a:pPr algn="ctr">
              <a:lnSpc>
                <a:spcPts val="1884"/>
              </a:lnSpc>
            </a:pPr>
            <a:r>
              <a:rPr lang="en-US" sz="1200" spc="62">
                <a:solidFill>
                  <a:srgbClr val="5F5143"/>
                </a:solidFill>
                <a:ea typeface="Source Han Serif JP Medium"/>
              </a:rPr>
              <a:t>絶対的な効果と心のリフレッシュをご提供。</a:t>
            </a:r>
          </a:p>
          <a:p>
            <a:pPr algn="ctr">
              <a:lnSpc>
                <a:spcPts val="1884"/>
              </a:lnSpc>
            </a:pPr>
            <a:r>
              <a:rPr lang="en-US" sz="1200" spc="62">
                <a:solidFill>
                  <a:srgbClr val="5F5143"/>
                </a:solidFill>
                <a:ea typeface="Source Han Serif JP Medium"/>
              </a:rPr>
              <a:t>厳選した高品質なアイテムと、上質な空間で、</a:t>
            </a:r>
          </a:p>
          <a:p>
            <a:pPr algn="ctr">
              <a:lnSpc>
                <a:spcPts val="1884"/>
              </a:lnSpc>
            </a:pPr>
            <a:r>
              <a:rPr lang="en-US" sz="1200" spc="62">
                <a:solidFill>
                  <a:srgbClr val="5F5143"/>
                </a:solidFill>
                <a:ea typeface="Source Han Serif JP Medium"/>
              </a:rPr>
              <a:t>あなただけの時間をお過ごしください。</a:t>
            </a:r>
          </a:p>
          <a:p>
            <a:pPr algn="ctr">
              <a:lnSpc>
                <a:spcPts val="1884"/>
              </a:lnSpc>
              <a:spcBef>
                <a:spcPct val="0"/>
              </a:spcBef>
            </a:pPr>
            <a:endParaRPr lang="en-US" sz="1200" spc="62">
              <a:solidFill>
                <a:srgbClr val="5F5143"/>
              </a:solidFill>
              <a:ea typeface="Source Han Serif JP Medium"/>
            </a:endParaRPr>
          </a:p>
        </p:txBody>
      </p:sp>
      <p:sp>
        <p:nvSpPr>
          <p:cNvPr id="90" name="TextBox 90"/>
          <p:cNvSpPr txBox="1"/>
          <p:nvPr/>
        </p:nvSpPr>
        <p:spPr>
          <a:xfrm>
            <a:off x="194628" y="5831253"/>
            <a:ext cx="1114838" cy="338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3"/>
              </a:lnSpc>
            </a:pPr>
            <a:r>
              <a:rPr lang="en-US" sz="900" dirty="0" err="1">
                <a:solidFill>
                  <a:srgbClr val="FFFFFF"/>
                </a:solidFill>
                <a:ea typeface="Source Han Serif JP Medium"/>
              </a:rPr>
              <a:t>女性人気</a:t>
            </a:r>
            <a:endParaRPr lang="en-US" sz="900" dirty="0">
              <a:solidFill>
                <a:srgbClr val="FFFFFF"/>
              </a:solidFill>
              <a:ea typeface="Source Han Serif JP Medium"/>
            </a:endParaRPr>
          </a:p>
          <a:p>
            <a:pPr algn="ctr">
              <a:lnSpc>
                <a:spcPts val="1413"/>
              </a:lnSpc>
            </a:pPr>
            <a:r>
              <a:rPr lang="en-US" sz="900" dirty="0">
                <a:solidFill>
                  <a:srgbClr val="FFFFFF"/>
                </a:solidFill>
                <a:latin typeface="Source Han Serif JP Medium"/>
              </a:rPr>
              <a:t>No.２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122</Words>
  <Application>Microsoft Office PowerPoint</Application>
  <PresentationFormat>ユーザー設定</PresentationFormat>
  <Paragraphs>42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ＭＳ 明朝</vt:lpstr>
      <vt:lpstr>Liana</vt:lpstr>
      <vt:lpstr>Calibri</vt:lpstr>
      <vt:lpstr>Source Han Serif JP</vt:lpstr>
      <vt:lpstr>Source Han Serif JP Medium</vt:lpstr>
      <vt:lpstr>Arial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ベージュ　グリーン　ナチュラル　エステサロン　広告　チラシ　A4</dc:title>
  <dc:creator>深谷　直之</dc:creator>
  <cp:lastModifiedBy>深谷　直之</cp:lastModifiedBy>
  <cp:revision>8</cp:revision>
  <cp:lastPrinted>2023-09-01T02:17:21Z</cp:lastPrinted>
  <dcterms:created xsi:type="dcterms:W3CDTF">2006-08-16T00:00:00Z</dcterms:created>
  <dcterms:modified xsi:type="dcterms:W3CDTF">2024-11-20T02:51:41Z</dcterms:modified>
  <dc:identifier>DAFtFFM2k4w</dc:identifier>
</cp:coreProperties>
</file>