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sldIdLst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71993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47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178222"/>
            <a:ext cx="6119416" cy="2506427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3781306"/>
            <a:ext cx="5399485" cy="1738167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63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769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383297"/>
            <a:ext cx="1552352" cy="610108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383297"/>
            <a:ext cx="4567064" cy="610108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55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E014-BF40-4914-9A97-B05CF22614A3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24F88-31AB-4AA1-84E8-410555CA60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601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635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1794831"/>
            <a:ext cx="6209407" cy="2994714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4817876"/>
            <a:ext cx="6209407" cy="1574849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0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1916484"/>
            <a:ext cx="3059708" cy="456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1916484"/>
            <a:ext cx="3059708" cy="456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47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383299"/>
            <a:ext cx="6209407" cy="139153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1764832"/>
            <a:ext cx="3045646" cy="864917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2629749"/>
            <a:ext cx="3045646" cy="386796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1764832"/>
            <a:ext cx="3060646" cy="864917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2629749"/>
            <a:ext cx="3060646" cy="386796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6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422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28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479954"/>
            <a:ext cx="2321966" cy="167984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036570"/>
            <a:ext cx="3644652" cy="5116178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2159794"/>
            <a:ext cx="2321966" cy="4001285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882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479954"/>
            <a:ext cx="2321966" cy="167984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036570"/>
            <a:ext cx="3644652" cy="5116178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2159794"/>
            <a:ext cx="2321966" cy="4001285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318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383299"/>
            <a:ext cx="620940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1916484"/>
            <a:ext cx="620940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6672698"/>
            <a:ext cx="16198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8E71-9CFF-4E55-85C3-D98C2A9CB90C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6672698"/>
            <a:ext cx="24297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6672698"/>
            <a:ext cx="16198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21921-297B-4D9F-B429-37A571AEA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15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kumimoji="1"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383299"/>
            <a:ext cx="620940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1916484"/>
            <a:ext cx="620940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6672698"/>
            <a:ext cx="16198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CE014-BF40-4914-9A97-B05CF22614A3}" type="datetimeFigureOut">
              <a:rPr kumimoji="1" lang="ja-JP" altLang="en-US" smtClean="0"/>
              <a:t>2023/11/6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6672698"/>
            <a:ext cx="24297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6672698"/>
            <a:ext cx="16198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24F88-31AB-4AA1-84E8-410555CA60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9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kumimoji="1"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76B6867-EC1B-3437-EECC-D9590E1AB391}"/>
              </a:ext>
            </a:extLst>
          </p:cNvPr>
          <p:cNvSpPr/>
          <p:nvPr/>
        </p:nvSpPr>
        <p:spPr>
          <a:xfrm>
            <a:off x="0" y="0"/>
            <a:ext cx="7199313" cy="71993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BC07FFC-90F0-091D-5C11-E03227D67D9B}"/>
              </a:ext>
            </a:extLst>
          </p:cNvPr>
          <p:cNvGrpSpPr/>
          <p:nvPr/>
        </p:nvGrpSpPr>
        <p:grpSpPr>
          <a:xfrm>
            <a:off x="-1060704" y="-1060704"/>
            <a:ext cx="2852928" cy="2852928"/>
            <a:chOff x="-1060704" y="-1060704"/>
            <a:chExt cx="2852928" cy="2852928"/>
          </a:xfrm>
        </p:grpSpPr>
        <p:sp>
          <p:nvSpPr>
            <p:cNvPr id="5" name="フローチャート: 結合子 4">
              <a:extLst>
                <a:ext uri="{FF2B5EF4-FFF2-40B4-BE49-F238E27FC236}">
                  <a16:creationId xmlns:a16="http://schemas.microsoft.com/office/drawing/2014/main" id="{91653E0F-2675-DEBE-E33A-FD1FAA175A65}"/>
                </a:ext>
              </a:extLst>
            </p:cNvPr>
            <p:cNvSpPr/>
            <p:nvPr/>
          </p:nvSpPr>
          <p:spPr>
            <a:xfrm>
              <a:off x="-1060704" y="-1060704"/>
              <a:ext cx="2852928" cy="2852928"/>
            </a:xfrm>
            <a:prstGeom prst="flowChartConnecto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C9D0508-3274-3C0C-39F3-D33778F364CB}"/>
                </a:ext>
              </a:extLst>
            </p:cNvPr>
            <p:cNvSpPr txBox="1"/>
            <p:nvPr/>
          </p:nvSpPr>
          <p:spPr>
            <a:xfrm>
              <a:off x="0" y="438912"/>
              <a:ext cx="1426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Before</a:t>
              </a:r>
              <a:endParaRPr kumimoji="1" lang="ja-JP" altLang="en-US" sz="2800" dirty="0">
                <a:latin typeface="游明朝 Demibold" panose="02020600000000000000" pitchFamily="18" charset="-128"/>
                <a:ea typeface="游明朝 Demibold" panose="02020600000000000000" pitchFamily="18" charset="-128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67E8682-A437-7623-9B61-32C84AB79219}"/>
              </a:ext>
            </a:extLst>
          </p:cNvPr>
          <p:cNvGrpSpPr/>
          <p:nvPr/>
        </p:nvGrpSpPr>
        <p:grpSpPr>
          <a:xfrm>
            <a:off x="5324793" y="-1060704"/>
            <a:ext cx="2852928" cy="2852928"/>
            <a:chOff x="5324793" y="-1060704"/>
            <a:chExt cx="2852928" cy="2852928"/>
          </a:xfrm>
        </p:grpSpPr>
        <p:sp>
          <p:nvSpPr>
            <p:cNvPr id="6" name="フローチャート: 結合子 5">
              <a:extLst>
                <a:ext uri="{FF2B5EF4-FFF2-40B4-BE49-F238E27FC236}">
                  <a16:creationId xmlns:a16="http://schemas.microsoft.com/office/drawing/2014/main" id="{B53ECFD6-81A9-4FCB-C863-0F95DF2B05E1}"/>
                </a:ext>
              </a:extLst>
            </p:cNvPr>
            <p:cNvSpPr/>
            <p:nvPr/>
          </p:nvSpPr>
          <p:spPr>
            <a:xfrm>
              <a:off x="5324793" y="-1060704"/>
              <a:ext cx="2852928" cy="2852928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F832F32-D1AE-25A8-F435-F4A870EF4F96}"/>
                </a:ext>
              </a:extLst>
            </p:cNvPr>
            <p:cNvSpPr txBox="1"/>
            <p:nvPr/>
          </p:nvSpPr>
          <p:spPr>
            <a:xfrm>
              <a:off x="5696711" y="438912"/>
              <a:ext cx="12648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After</a:t>
              </a:r>
              <a:endParaRPr kumimoji="1" lang="ja-JP" altLang="en-US" sz="2800" dirty="0">
                <a:latin typeface="游明朝 Demibold" panose="02020600000000000000" pitchFamily="18" charset="-128"/>
                <a:ea typeface="游明朝 Demibold" panose="02020600000000000000" pitchFamily="18" charset="-128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B06047-AD3B-FD6B-9D39-98C60E97440E}"/>
              </a:ext>
            </a:extLst>
          </p:cNvPr>
          <p:cNvSpPr txBox="1"/>
          <p:nvPr/>
        </p:nvSpPr>
        <p:spPr>
          <a:xfrm>
            <a:off x="5128134" y="6851841"/>
            <a:ext cx="2071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※</a:t>
            </a:r>
            <a:r>
              <a:rPr kumimoji="1" lang="ja-JP" altLang="en-US" sz="11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効果には個人差があります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B6BBBE4-8769-25F6-6F0E-48E29F0ECEB6}"/>
              </a:ext>
            </a:extLst>
          </p:cNvPr>
          <p:cNvSpPr txBox="1"/>
          <p:nvPr/>
        </p:nvSpPr>
        <p:spPr>
          <a:xfrm>
            <a:off x="1792224" y="365760"/>
            <a:ext cx="3115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〇〇　施術回数：〇回</a:t>
            </a:r>
            <a:endParaRPr kumimoji="1" lang="en-US" altLang="ja-JP" sz="2000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r>
              <a:rPr kumimoji="1" lang="ja-JP" altLang="en-US" sz="20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〇カ月経過</a:t>
            </a:r>
          </a:p>
        </p:txBody>
      </p:sp>
    </p:spTree>
    <p:extLst>
      <p:ext uri="{BB962C8B-B14F-4D97-AF65-F5344CB8AC3E}">
        <p14:creationId xmlns:p14="http://schemas.microsoft.com/office/powerpoint/2010/main" val="2840559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背景パターン&#10;&#10;自動的に生成された説明">
            <a:extLst>
              <a:ext uri="{FF2B5EF4-FFF2-40B4-BE49-F238E27FC236}">
                <a16:creationId xmlns:a16="http://schemas.microsoft.com/office/drawing/2014/main" id="{719FB8E2-4C70-86B9-5F79-7AF28C98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199313" cy="71993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5CA9394-D381-6607-403C-6C3C70C68F21}"/>
              </a:ext>
            </a:extLst>
          </p:cNvPr>
          <p:cNvSpPr txBox="1"/>
          <p:nvPr/>
        </p:nvSpPr>
        <p:spPr>
          <a:xfrm>
            <a:off x="5417831" y="6634740"/>
            <a:ext cx="17673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※</a:t>
            </a:r>
            <a:r>
              <a:rPr kumimoji="1" lang="ja-JP" altLang="en-US" sz="9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効果には個人差があります</a:t>
            </a:r>
            <a:endParaRPr kumimoji="1" lang="en-US" altLang="ja-JP" sz="900" dirty="0">
              <a:solidFill>
                <a:schemeClr val="bg1"/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7F19C65-8B57-5707-F4D7-260DF44E5F87}"/>
              </a:ext>
            </a:extLst>
          </p:cNvPr>
          <p:cNvSpPr/>
          <p:nvPr/>
        </p:nvSpPr>
        <p:spPr>
          <a:xfrm>
            <a:off x="377982" y="2038389"/>
            <a:ext cx="3019647" cy="4965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F5EE72C-375E-FA6B-8A51-1775713BAA34}"/>
              </a:ext>
            </a:extLst>
          </p:cNvPr>
          <p:cNvSpPr/>
          <p:nvPr/>
        </p:nvSpPr>
        <p:spPr>
          <a:xfrm>
            <a:off x="3759151" y="192440"/>
            <a:ext cx="3019647" cy="4965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D3D381-6ED2-CDD7-1039-51CAE0F1D91D}"/>
              </a:ext>
            </a:extLst>
          </p:cNvPr>
          <p:cNvSpPr txBox="1"/>
          <p:nvPr/>
        </p:nvSpPr>
        <p:spPr>
          <a:xfrm>
            <a:off x="1361859" y="1572596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Before</a:t>
            </a:r>
            <a:endParaRPr kumimoji="1" lang="ja-JP" altLang="en-US" sz="2400" dirty="0">
              <a:solidFill>
                <a:schemeClr val="bg1"/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EE223E-352F-4D44-BAA8-CFA654CA85BE}"/>
              </a:ext>
            </a:extLst>
          </p:cNvPr>
          <p:cNvSpPr txBox="1"/>
          <p:nvPr/>
        </p:nvSpPr>
        <p:spPr>
          <a:xfrm>
            <a:off x="4861650" y="5173624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After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45E5117-6354-F569-8FCA-3BBD4534A097}"/>
              </a:ext>
            </a:extLst>
          </p:cNvPr>
          <p:cNvSpPr txBox="1"/>
          <p:nvPr/>
        </p:nvSpPr>
        <p:spPr>
          <a:xfrm>
            <a:off x="3148177" y="5885546"/>
            <a:ext cx="4390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ひじ下</a:t>
            </a:r>
            <a:endParaRPr kumimoji="1" lang="en-US" altLang="ja-JP" sz="2000" dirty="0">
              <a:solidFill>
                <a:schemeClr val="bg1"/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施術回数：</a:t>
            </a:r>
            <a:r>
              <a:rPr kumimoji="1" lang="en-US" altLang="ja-JP" sz="20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1</a:t>
            </a:r>
            <a:r>
              <a:rPr kumimoji="1" lang="ja-JP" altLang="en-US" sz="20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回　</a:t>
            </a:r>
            <a:r>
              <a:rPr kumimoji="1" lang="en-US" altLang="ja-JP" sz="20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1</a:t>
            </a:r>
            <a:r>
              <a:rPr kumimoji="1" lang="ja-JP" altLang="en-US" sz="20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カ月経過</a:t>
            </a:r>
            <a:endParaRPr kumimoji="1" lang="en-US" altLang="ja-JP" sz="2000" dirty="0">
              <a:solidFill>
                <a:schemeClr val="bg1"/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pic>
        <p:nvPicPr>
          <p:cNvPr id="21" name="図 20" descr="人, 手, 男, 持つ が含まれている画像&#10;&#10;自動的に生成された説明">
            <a:extLst>
              <a:ext uri="{FF2B5EF4-FFF2-40B4-BE49-F238E27FC236}">
                <a16:creationId xmlns:a16="http://schemas.microsoft.com/office/drawing/2014/main" id="{BECFE86F-BD13-8E94-749F-9CCF5B7D6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" b="1"/>
          <a:stretch/>
        </p:blipFill>
        <p:spPr>
          <a:xfrm>
            <a:off x="642878" y="2190307"/>
            <a:ext cx="2449258" cy="4675265"/>
          </a:xfrm>
          <a:prstGeom prst="rect">
            <a:avLst/>
          </a:prstGeom>
        </p:spPr>
      </p:pic>
      <p:pic>
        <p:nvPicPr>
          <p:cNvPr id="22" name="図 21" descr="人の足&#10;&#10;中程度の精度で自動的に生成された説明">
            <a:extLst>
              <a:ext uri="{FF2B5EF4-FFF2-40B4-BE49-F238E27FC236}">
                <a16:creationId xmlns:a16="http://schemas.microsoft.com/office/drawing/2014/main" id="{391FDB43-2A6B-C652-CD49-5002B3E789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2" r="1679"/>
          <a:stretch/>
        </p:blipFill>
        <p:spPr>
          <a:xfrm>
            <a:off x="4002183" y="280578"/>
            <a:ext cx="2564885" cy="46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2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76B6867-EC1B-3437-EECC-D9590E1AB391}"/>
              </a:ext>
            </a:extLst>
          </p:cNvPr>
          <p:cNvSpPr/>
          <p:nvPr/>
        </p:nvSpPr>
        <p:spPr>
          <a:xfrm>
            <a:off x="0" y="0"/>
            <a:ext cx="7199313" cy="71993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人, 手, 男, 持つ が含まれている画像&#10;&#10;自動的に生成された説明">
            <a:extLst>
              <a:ext uri="{FF2B5EF4-FFF2-40B4-BE49-F238E27FC236}">
                <a16:creationId xmlns:a16="http://schemas.microsoft.com/office/drawing/2014/main" id="{F8A5C9A5-7CAC-6474-6056-0050634FA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1" y="746437"/>
            <a:ext cx="3106551" cy="601396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BC07FFC-90F0-091D-5C11-E03227D67D9B}"/>
              </a:ext>
            </a:extLst>
          </p:cNvPr>
          <p:cNvGrpSpPr/>
          <p:nvPr/>
        </p:nvGrpSpPr>
        <p:grpSpPr>
          <a:xfrm>
            <a:off x="-1060704" y="-1060704"/>
            <a:ext cx="2852928" cy="2852928"/>
            <a:chOff x="-1060704" y="-1060704"/>
            <a:chExt cx="2852928" cy="2852928"/>
          </a:xfrm>
        </p:grpSpPr>
        <p:sp>
          <p:nvSpPr>
            <p:cNvPr id="5" name="フローチャート: 結合子 4">
              <a:extLst>
                <a:ext uri="{FF2B5EF4-FFF2-40B4-BE49-F238E27FC236}">
                  <a16:creationId xmlns:a16="http://schemas.microsoft.com/office/drawing/2014/main" id="{91653E0F-2675-DEBE-E33A-FD1FAA175A65}"/>
                </a:ext>
              </a:extLst>
            </p:cNvPr>
            <p:cNvSpPr/>
            <p:nvPr/>
          </p:nvSpPr>
          <p:spPr>
            <a:xfrm>
              <a:off x="-1060704" y="-1060704"/>
              <a:ext cx="2852928" cy="2852928"/>
            </a:xfrm>
            <a:prstGeom prst="flowChartConnecto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C9D0508-3274-3C0C-39F3-D33778F364CB}"/>
                </a:ext>
              </a:extLst>
            </p:cNvPr>
            <p:cNvSpPr txBox="1"/>
            <p:nvPr/>
          </p:nvSpPr>
          <p:spPr>
            <a:xfrm>
              <a:off x="0" y="438912"/>
              <a:ext cx="1426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Before</a:t>
              </a:r>
              <a:endParaRPr kumimoji="1" lang="ja-JP" altLang="en-US" sz="2800" dirty="0">
                <a:latin typeface="游明朝 Demibold" panose="02020600000000000000" pitchFamily="18" charset="-128"/>
                <a:ea typeface="游明朝 Demibold" panose="02020600000000000000" pitchFamily="18" charset="-128"/>
              </a:endParaRPr>
            </a:p>
          </p:txBody>
        </p:sp>
      </p:grpSp>
      <p:pic>
        <p:nvPicPr>
          <p:cNvPr id="13" name="図 12" descr="人の足&#10;&#10;中程度の精度で自動的に生成された説明">
            <a:extLst>
              <a:ext uri="{FF2B5EF4-FFF2-40B4-BE49-F238E27FC236}">
                <a16:creationId xmlns:a16="http://schemas.microsoft.com/office/drawing/2014/main" id="{520282DB-4FD7-5A25-D737-D59867E52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41"/>
          <a:stretch/>
        </p:blipFill>
        <p:spPr>
          <a:xfrm>
            <a:off x="3599656" y="746437"/>
            <a:ext cx="3312952" cy="6013964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67E8682-A437-7623-9B61-32C84AB79219}"/>
              </a:ext>
            </a:extLst>
          </p:cNvPr>
          <p:cNvGrpSpPr/>
          <p:nvPr/>
        </p:nvGrpSpPr>
        <p:grpSpPr>
          <a:xfrm>
            <a:off x="5324793" y="-1060704"/>
            <a:ext cx="2852928" cy="2852928"/>
            <a:chOff x="5324793" y="-1060704"/>
            <a:chExt cx="2852928" cy="2852928"/>
          </a:xfrm>
        </p:grpSpPr>
        <p:sp>
          <p:nvSpPr>
            <p:cNvPr id="6" name="フローチャート: 結合子 5">
              <a:extLst>
                <a:ext uri="{FF2B5EF4-FFF2-40B4-BE49-F238E27FC236}">
                  <a16:creationId xmlns:a16="http://schemas.microsoft.com/office/drawing/2014/main" id="{B53ECFD6-81A9-4FCB-C863-0F95DF2B05E1}"/>
                </a:ext>
              </a:extLst>
            </p:cNvPr>
            <p:cNvSpPr/>
            <p:nvPr/>
          </p:nvSpPr>
          <p:spPr>
            <a:xfrm>
              <a:off x="5324793" y="-1060704"/>
              <a:ext cx="2852928" cy="2852928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F832F32-D1AE-25A8-F435-F4A870EF4F96}"/>
                </a:ext>
              </a:extLst>
            </p:cNvPr>
            <p:cNvSpPr txBox="1"/>
            <p:nvPr/>
          </p:nvSpPr>
          <p:spPr>
            <a:xfrm>
              <a:off x="5696711" y="438912"/>
              <a:ext cx="12648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After</a:t>
              </a:r>
              <a:endParaRPr kumimoji="1" lang="ja-JP" altLang="en-US" sz="2800" dirty="0">
                <a:latin typeface="游明朝 Demibold" panose="02020600000000000000" pitchFamily="18" charset="-128"/>
                <a:ea typeface="游明朝 Demibold" panose="02020600000000000000" pitchFamily="18" charset="-128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B06047-AD3B-FD6B-9D39-98C60E97440E}"/>
              </a:ext>
            </a:extLst>
          </p:cNvPr>
          <p:cNvSpPr txBox="1"/>
          <p:nvPr/>
        </p:nvSpPr>
        <p:spPr>
          <a:xfrm>
            <a:off x="5128134" y="6849052"/>
            <a:ext cx="2071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※</a:t>
            </a:r>
            <a:r>
              <a:rPr kumimoji="1" lang="ja-JP" altLang="en-US" sz="11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効果には個人差があります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3440558-5D36-7925-6E35-6B853683A908}"/>
              </a:ext>
            </a:extLst>
          </p:cNvPr>
          <p:cNvSpPr txBox="1"/>
          <p:nvPr/>
        </p:nvSpPr>
        <p:spPr>
          <a:xfrm>
            <a:off x="1852482" y="84969"/>
            <a:ext cx="3106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ひじ下　施術回数：</a:t>
            </a:r>
            <a:r>
              <a:rPr kumimoji="1" lang="en-US" altLang="ja-JP" sz="20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1</a:t>
            </a:r>
            <a:r>
              <a:rPr kumimoji="1" lang="ja-JP" altLang="en-US" sz="20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回</a:t>
            </a:r>
            <a:endParaRPr kumimoji="1" lang="en-US" altLang="ja-JP" sz="2000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r>
              <a:rPr kumimoji="1" lang="en-US" altLang="ja-JP" sz="20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1</a:t>
            </a:r>
            <a:r>
              <a:rPr kumimoji="1" lang="ja-JP" altLang="en-US" sz="20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カ月経過</a:t>
            </a:r>
          </a:p>
        </p:txBody>
      </p:sp>
    </p:spTree>
    <p:extLst>
      <p:ext uri="{BB962C8B-B14F-4D97-AF65-F5344CB8AC3E}">
        <p14:creationId xmlns:p14="http://schemas.microsoft.com/office/powerpoint/2010/main" val="288516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28A3AB0-1F5A-5B15-72C2-26E38BDBDD0A}"/>
              </a:ext>
            </a:extLst>
          </p:cNvPr>
          <p:cNvSpPr/>
          <p:nvPr/>
        </p:nvSpPr>
        <p:spPr>
          <a:xfrm>
            <a:off x="0" y="0"/>
            <a:ext cx="7199313" cy="7199313"/>
          </a:xfrm>
          <a:prstGeom prst="rect">
            <a:avLst/>
          </a:prstGeom>
          <a:solidFill>
            <a:schemeClr val="accent2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8BAE98-393D-227A-CBAF-1CB70D9D2E38}"/>
              </a:ext>
            </a:extLst>
          </p:cNvPr>
          <p:cNvSpPr txBox="1"/>
          <p:nvPr/>
        </p:nvSpPr>
        <p:spPr>
          <a:xfrm>
            <a:off x="1450070" y="530352"/>
            <a:ext cx="4299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〇〇　施術回数：〇回</a:t>
            </a:r>
            <a:endParaRPr kumimoji="1" lang="en-US" altLang="ja-JP" sz="2000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r>
              <a:rPr kumimoji="1" lang="ja-JP" altLang="en-US" sz="20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〇カ月経過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22932B61-AC19-F9CE-E183-EC1D74054831}"/>
              </a:ext>
            </a:extLst>
          </p:cNvPr>
          <p:cNvCxnSpPr/>
          <p:nvPr/>
        </p:nvCxnSpPr>
        <p:spPr>
          <a:xfrm>
            <a:off x="3282708" y="2794834"/>
            <a:ext cx="3016476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412073-C46C-A7F0-51D6-6798A4C1E89D}"/>
              </a:ext>
            </a:extLst>
          </p:cNvPr>
          <p:cNvSpPr txBox="1"/>
          <p:nvPr/>
        </p:nvSpPr>
        <p:spPr>
          <a:xfrm>
            <a:off x="4472393" y="2336788"/>
            <a:ext cx="230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B</a:t>
            </a:r>
            <a:r>
              <a:rPr kumimoji="1"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efore</a:t>
            </a:r>
            <a:endParaRPr kumimoji="1" lang="ja-JP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7D51F2-796D-8D49-4E3F-C8C6B73FB712}"/>
              </a:ext>
            </a:extLst>
          </p:cNvPr>
          <p:cNvSpPr txBox="1"/>
          <p:nvPr/>
        </p:nvSpPr>
        <p:spPr>
          <a:xfrm>
            <a:off x="359741" y="5062744"/>
            <a:ext cx="230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After</a:t>
            </a:r>
            <a:endParaRPr kumimoji="1" lang="ja-JP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BB7B1B-DFDB-7062-B0A0-197C46123E32}"/>
              </a:ext>
            </a:extLst>
          </p:cNvPr>
          <p:cNvSpPr txBox="1"/>
          <p:nvPr/>
        </p:nvSpPr>
        <p:spPr>
          <a:xfrm>
            <a:off x="5128134" y="6851841"/>
            <a:ext cx="2071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※</a:t>
            </a:r>
            <a:r>
              <a:rPr kumimoji="1" lang="ja-JP" altLang="en-US" sz="11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効果には個人差があります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F4859B7-9099-0EF1-C4E2-F58BEAE5D06D}"/>
              </a:ext>
            </a:extLst>
          </p:cNvPr>
          <p:cNvCxnSpPr/>
          <p:nvPr/>
        </p:nvCxnSpPr>
        <p:spPr>
          <a:xfrm>
            <a:off x="997405" y="5518302"/>
            <a:ext cx="3016476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98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28A3AB0-1F5A-5B15-72C2-26E38BDBDD0A}"/>
              </a:ext>
            </a:extLst>
          </p:cNvPr>
          <p:cNvSpPr/>
          <p:nvPr/>
        </p:nvSpPr>
        <p:spPr>
          <a:xfrm>
            <a:off x="0" y="0"/>
            <a:ext cx="7199313" cy="7199313"/>
          </a:xfrm>
          <a:prstGeom prst="rect">
            <a:avLst/>
          </a:prstGeom>
          <a:solidFill>
            <a:schemeClr val="accent2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8BAE98-393D-227A-CBAF-1CB70D9D2E38}"/>
              </a:ext>
            </a:extLst>
          </p:cNvPr>
          <p:cNvSpPr txBox="1"/>
          <p:nvPr/>
        </p:nvSpPr>
        <p:spPr>
          <a:xfrm>
            <a:off x="1251657" y="282827"/>
            <a:ext cx="4907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光フェイシャル　施術回数：</a:t>
            </a:r>
            <a:r>
              <a:rPr kumimoji="1" lang="en-US" altLang="ja-JP" sz="24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1</a:t>
            </a:r>
            <a:r>
              <a:rPr kumimoji="1" lang="ja-JP" altLang="en-US" sz="24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回</a:t>
            </a:r>
            <a:endParaRPr kumimoji="1" lang="en-US" altLang="ja-JP" sz="2400" dirty="0"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r>
              <a:rPr kumimoji="1" lang="en-US" altLang="ja-JP" sz="24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1</a:t>
            </a:r>
            <a:r>
              <a:rPr kumimoji="1" lang="ja-JP" altLang="en-US" sz="24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カ月経過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22932B61-AC19-F9CE-E183-EC1D74054831}"/>
              </a:ext>
            </a:extLst>
          </p:cNvPr>
          <p:cNvCxnSpPr/>
          <p:nvPr/>
        </p:nvCxnSpPr>
        <p:spPr>
          <a:xfrm>
            <a:off x="3282708" y="2794834"/>
            <a:ext cx="3016476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412073-C46C-A7F0-51D6-6798A4C1E89D}"/>
              </a:ext>
            </a:extLst>
          </p:cNvPr>
          <p:cNvSpPr txBox="1"/>
          <p:nvPr/>
        </p:nvSpPr>
        <p:spPr>
          <a:xfrm>
            <a:off x="4472393" y="2336788"/>
            <a:ext cx="230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bg2">
                    <a:lumMod val="25000"/>
                  </a:schemeClr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B</a:t>
            </a:r>
            <a:r>
              <a:rPr kumimoji="1" lang="en-US" altLang="ja-JP" sz="3200" b="1" dirty="0">
                <a:solidFill>
                  <a:schemeClr val="bg2">
                    <a:lumMod val="25000"/>
                  </a:schemeClr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efore</a:t>
            </a:r>
            <a:endParaRPr kumimoji="1" lang="ja-JP" altLang="en-US" sz="3200" b="1" dirty="0">
              <a:solidFill>
                <a:schemeClr val="bg2">
                  <a:lumMod val="25000"/>
                </a:schemeClr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7D51F2-796D-8D49-4E3F-C8C6B73FB712}"/>
              </a:ext>
            </a:extLst>
          </p:cNvPr>
          <p:cNvSpPr txBox="1"/>
          <p:nvPr/>
        </p:nvSpPr>
        <p:spPr>
          <a:xfrm>
            <a:off x="359741" y="5062744"/>
            <a:ext cx="230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chemeClr val="bg2">
                    <a:lumMod val="25000"/>
                  </a:schemeClr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After</a:t>
            </a:r>
            <a:endParaRPr kumimoji="1" lang="ja-JP" altLang="en-US" sz="3200" b="1" dirty="0">
              <a:solidFill>
                <a:schemeClr val="bg2">
                  <a:lumMod val="25000"/>
                </a:schemeClr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BB7B1B-DFDB-7062-B0A0-197C46123E32}"/>
              </a:ext>
            </a:extLst>
          </p:cNvPr>
          <p:cNvSpPr txBox="1"/>
          <p:nvPr/>
        </p:nvSpPr>
        <p:spPr>
          <a:xfrm>
            <a:off x="5128134" y="6851841"/>
            <a:ext cx="2071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※</a:t>
            </a:r>
            <a:r>
              <a:rPr kumimoji="1" lang="ja-JP" altLang="en-US" sz="1100" dirty="0">
                <a:latin typeface="游明朝 Demibold" panose="02020600000000000000" pitchFamily="18" charset="-128"/>
                <a:ea typeface="游明朝 Demibold" panose="02020600000000000000" pitchFamily="18" charset="-128"/>
              </a:rPr>
              <a:t>効果には個人差があります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F4859B7-9099-0EF1-C4E2-F58BEAE5D06D}"/>
              </a:ext>
            </a:extLst>
          </p:cNvPr>
          <p:cNvCxnSpPr/>
          <p:nvPr/>
        </p:nvCxnSpPr>
        <p:spPr>
          <a:xfrm>
            <a:off x="997405" y="5518302"/>
            <a:ext cx="3016476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図 4" descr="鏡で自撮りする男性&#10;&#10;低い精度で自動的に生成された説明">
            <a:extLst>
              <a:ext uri="{FF2B5EF4-FFF2-40B4-BE49-F238E27FC236}">
                <a16:creationId xmlns:a16="http://schemas.microsoft.com/office/drawing/2014/main" id="{80B4D618-DAF4-46A8-0D43-B8E883F56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8" b="13885"/>
          <a:stretch/>
        </p:blipFill>
        <p:spPr>
          <a:xfrm>
            <a:off x="774513" y="1102955"/>
            <a:ext cx="2641271" cy="338375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2996520-716A-5363-C7D8-0B458CED78FB}"/>
              </a:ext>
            </a:extLst>
          </p:cNvPr>
          <p:cNvSpPr/>
          <p:nvPr/>
        </p:nvSpPr>
        <p:spPr>
          <a:xfrm>
            <a:off x="1136144" y="2223048"/>
            <a:ext cx="1874323" cy="22747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少年の顔&#10;&#10;自動的に生成された説明">
            <a:extLst>
              <a:ext uri="{FF2B5EF4-FFF2-40B4-BE49-F238E27FC236}">
                <a16:creationId xmlns:a16="http://schemas.microsoft.com/office/drawing/2014/main" id="{E6CD8872-044F-8E10-2B0C-842053F13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17007" r="4101" b="19995"/>
          <a:stretch/>
        </p:blipFill>
        <p:spPr>
          <a:xfrm>
            <a:off x="3801289" y="3252881"/>
            <a:ext cx="2653689" cy="3465834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AD62F3F-D037-FFDE-B69B-80D79E968433}"/>
              </a:ext>
            </a:extLst>
          </p:cNvPr>
          <p:cNvSpPr/>
          <p:nvPr/>
        </p:nvSpPr>
        <p:spPr>
          <a:xfrm>
            <a:off x="4114800" y="4659222"/>
            <a:ext cx="1917403" cy="22747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972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白いバックグラウンドのスクリーンショット&#10;&#10;自動的に生成された説明">
            <a:extLst>
              <a:ext uri="{FF2B5EF4-FFF2-40B4-BE49-F238E27FC236}">
                <a16:creationId xmlns:a16="http://schemas.microsoft.com/office/drawing/2014/main" id="{7C689E13-003C-45D7-1298-AF9A1C07B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42"/>
          <a:stretch/>
        </p:blipFill>
        <p:spPr>
          <a:xfrm>
            <a:off x="0" y="0"/>
            <a:ext cx="7199313" cy="88250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E4AD2FE-920E-E782-43A7-3F0FE623733B}"/>
              </a:ext>
            </a:extLst>
          </p:cNvPr>
          <p:cNvSpPr/>
          <p:nvPr/>
        </p:nvSpPr>
        <p:spPr>
          <a:xfrm>
            <a:off x="248008" y="6464613"/>
            <a:ext cx="6703294" cy="446570"/>
          </a:xfrm>
          <a:prstGeom prst="rect">
            <a:avLst/>
          </a:prstGeom>
          <a:solidFill>
            <a:srgbClr val="FB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1E82B2-E9E2-1E93-BE70-909B8C2F6FEB}"/>
              </a:ext>
            </a:extLst>
          </p:cNvPr>
          <p:cNvSpPr txBox="1"/>
          <p:nvPr/>
        </p:nvSpPr>
        <p:spPr>
          <a:xfrm>
            <a:off x="1404433" y="6511073"/>
            <a:ext cx="439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B58245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〇〇　施術回数：〇回　〇カ月経過</a:t>
            </a:r>
            <a:endParaRPr kumimoji="1" lang="en-US" altLang="ja-JP" sz="2000" dirty="0">
              <a:solidFill>
                <a:srgbClr val="B58245"/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05C2498-24A5-E68D-0B3C-483B45F44AF1}"/>
              </a:ext>
            </a:extLst>
          </p:cNvPr>
          <p:cNvSpPr txBox="1"/>
          <p:nvPr/>
        </p:nvSpPr>
        <p:spPr>
          <a:xfrm>
            <a:off x="5502889" y="6953735"/>
            <a:ext cx="17673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rgbClr val="B58245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※</a:t>
            </a:r>
            <a:r>
              <a:rPr kumimoji="1" lang="ja-JP" altLang="en-US" sz="900" dirty="0">
                <a:solidFill>
                  <a:srgbClr val="B58245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脱毛は個人差があります</a:t>
            </a:r>
            <a:endParaRPr kumimoji="1" lang="en-US" altLang="ja-JP" sz="900" dirty="0">
              <a:solidFill>
                <a:srgbClr val="B58245"/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221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白いバックグラウンドのスクリーンショット&#10;&#10;自動的に生成された説明">
            <a:extLst>
              <a:ext uri="{FF2B5EF4-FFF2-40B4-BE49-F238E27FC236}">
                <a16:creationId xmlns:a16="http://schemas.microsoft.com/office/drawing/2014/main" id="{7C689E13-003C-45D7-1298-AF9A1C07B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42"/>
          <a:stretch/>
        </p:blipFill>
        <p:spPr>
          <a:xfrm>
            <a:off x="0" y="0"/>
            <a:ext cx="7199313" cy="88250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E4AD2FE-920E-E782-43A7-3F0FE623733B}"/>
              </a:ext>
            </a:extLst>
          </p:cNvPr>
          <p:cNvSpPr/>
          <p:nvPr/>
        </p:nvSpPr>
        <p:spPr>
          <a:xfrm>
            <a:off x="248008" y="6464613"/>
            <a:ext cx="6703294" cy="446570"/>
          </a:xfrm>
          <a:prstGeom prst="rect">
            <a:avLst/>
          </a:prstGeom>
          <a:solidFill>
            <a:srgbClr val="FBF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1E82B2-E9E2-1E93-BE70-909B8C2F6FEB}"/>
              </a:ext>
            </a:extLst>
          </p:cNvPr>
          <p:cNvSpPr txBox="1"/>
          <p:nvPr/>
        </p:nvSpPr>
        <p:spPr>
          <a:xfrm>
            <a:off x="1404433" y="6511073"/>
            <a:ext cx="439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B58245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ひじ下　施術回数：</a:t>
            </a:r>
            <a:r>
              <a:rPr kumimoji="1" lang="en-US" altLang="ja-JP" sz="2000" dirty="0">
                <a:solidFill>
                  <a:srgbClr val="B58245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1</a:t>
            </a:r>
            <a:r>
              <a:rPr kumimoji="1" lang="ja-JP" altLang="en-US" sz="2000" dirty="0">
                <a:solidFill>
                  <a:srgbClr val="B58245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回　</a:t>
            </a:r>
            <a:r>
              <a:rPr kumimoji="1" lang="en-US" altLang="ja-JP" sz="2000" dirty="0">
                <a:solidFill>
                  <a:srgbClr val="B58245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1</a:t>
            </a:r>
            <a:r>
              <a:rPr kumimoji="1" lang="ja-JP" altLang="en-US" sz="2000" dirty="0">
                <a:solidFill>
                  <a:srgbClr val="B58245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カ月経過</a:t>
            </a:r>
            <a:endParaRPr kumimoji="1" lang="en-US" altLang="ja-JP" sz="2000" dirty="0">
              <a:solidFill>
                <a:srgbClr val="B58245"/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05C2498-24A5-E68D-0B3C-483B45F44AF1}"/>
              </a:ext>
            </a:extLst>
          </p:cNvPr>
          <p:cNvSpPr txBox="1"/>
          <p:nvPr/>
        </p:nvSpPr>
        <p:spPr>
          <a:xfrm>
            <a:off x="5502889" y="6953735"/>
            <a:ext cx="17673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rgbClr val="B58245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※</a:t>
            </a:r>
            <a:r>
              <a:rPr kumimoji="1" lang="ja-JP" altLang="en-US" sz="900" dirty="0">
                <a:solidFill>
                  <a:srgbClr val="B58245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脱毛は個人差があります</a:t>
            </a:r>
            <a:endParaRPr kumimoji="1" lang="en-US" altLang="ja-JP" sz="900" dirty="0">
              <a:solidFill>
                <a:srgbClr val="B58245"/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pic>
        <p:nvPicPr>
          <p:cNvPr id="2" name="図 1" descr="人の足&#10;&#10;中程度の精度で自動的に生成された説明">
            <a:extLst>
              <a:ext uri="{FF2B5EF4-FFF2-40B4-BE49-F238E27FC236}">
                <a16:creationId xmlns:a16="http://schemas.microsoft.com/office/drawing/2014/main" id="{BB34E407-F238-10D5-AEB8-C94954E73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17"/>
          <a:stretch/>
        </p:blipFill>
        <p:spPr>
          <a:xfrm>
            <a:off x="3980621" y="899708"/>
            <a:ext cx="2749788" cy="5399899"/>
          </a:xfrm>
          <a:prstGeom prst="rect">
            <a:avLst/>
          </a:prstGeom>
        </p:spPr>
      </p:pic>
      <p:pic>
        <p:nvPicPr>
          <p:cNvPr id="3" name="図 2" descr="人, 手, 男, 持つ が含まれている画像&#10;&#10;自動的に生成された説明">
            <a:extLst>
              <a:ext uri="{FF2B5EF4-FFF2-40B4-BE49-F238E27FC236}">
                <a16:creationId xmlns:a16="http://schemas.microsoft.com/office/drawing/2014/main" id="{34D1B184-D772-151E-E8C8-7AF42A561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0" y="899708"/>
            <a:ext cx="2789350" cy="53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94EC325-2642-B889-2333-A57448488321}"/>
              </a:ext>
            </a:extLst>
          </p:cNvPr>
          <p:cNvSpPr/>
          <p:nvPr/>
        </p:nvSpPr>
        <p:spPr>
          <a:xfrm>
            <a:off x="6974957" y="0"/>
            <a:ext cx="224355" cy="7199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3EA363-7EA5-D9A6-65F2-42797614F319}"/>
              </a:ext>
            </a:extLst>
          </p:cNvPr>
          <p:cNvSpPr/>
          <p:nvPr/>
        </p:nvSpPr>
        <p:spPr>
          <a:xfrm rot="5400000">
            <a:off x="3491821" y="-3509015"/>
            <a:ext cx="222760" cy="7199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24E114-88DC-304E-B494-B4D43E397592}"/>
              </a:ext>
            </a:extLst>
          </p:cNvPr>
          <p:cNvCxnSpPr>
            <a:cxnSpLocks/>
          </p:cNvCxnSpPr>
          <p:nvPr/>
        </p:nvCxnSpPr>
        <p:spPr>
          <a:xfrm flipH="1">
            <a:off x="379229" y="350877"/>
            <a:ext cx="14176" cy="6443328"/>
          </a:xfrm>
          <a:prstGeom prst="line">
            <a:avLst/>
          </a:prstGeom>
          <a:ln w="3175"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E28E3BC-8547-FEA1-B9FB-67B3D9DDB1AD}"/>
              </a:ext>
            </a:extLst>
          </p:cNvPr>
          <p:cNvCxnSpPr>
            <a:cxnSpLocks/>
          </p:cNvCxnSpPr>
          <p:nvPr/>
        </p:nvCxnSpPr>
        <p:spPr>
          <a:xfrm>
            <a:off x="6819016" y="350873"/>
            <a:ext cx="0" cy="6457529"/>
          </a:xfrm>
          <a:prstGeom prst="line">
            <a:avLst/>
          </a:prstGeom>
          <a:ln w="3175"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48F4855-3223-BB75-B3F2-7BE0A340422C}"/>
              </a:ext>
            </a:extLst>
          </p:cNvPr>
          <p:cNvCxnSpPr>
            <a:cxnSpLocks/>
          </p:cNvCxnSpPr>
          <p:nvPr/>
        </p:nvCxnSpPr>
        <p:spPr>
          <a:xfrm flipH="1">
            <a:off x="382775" y="350873"/>
            <a:ext cx="6436241" cy="0"/>
          </a:xfrm>
          <a:prstGeom prst="line">
            <a:avLst/>
          </a:prstGeom>
          <a:ln w="3175"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250C0419-DD35-4CAF-AC61-D6E5684B14AB}"/>
              </a:ext>
            </a:extLst>
          </p:cNvPr>
          <p:cNvCxnSpPr>
            <a:cxnSpLocks/>
          </p:cNvCxnSpPr>
          <p:nvPr/>
        </p:nvCxnSpPr>
        <p:spPr>
          <a:xfrm flipH="1" flipV="1">
            <a:off x="393405" y="6794205"/>
            <a:ext cx="6425611" cy="14197"/>
          </a:xfrm>
          <a:prstGeom prst="line">
            <a:avLst/>
          </a:prstGeom>
          <a:ln w="3175"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AEB192C-55A2-7E1E-9C92-ABCAF0384A1F}"/>
              </a:ext>
            </a:extLst>
          </p:cNvPr>
          <p:cNvSpPr/>
          <p:nvPr/>
        </p:nvSpPr>
        <p:spPr>
          <a:xfrm rot="5400000">
            <a:off x="3474099" y="3490779"/>
            <a:ext cx="222760" cy="7199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5B9760E-7C23-B689-1CFB-8C9F7AD4FA77}"/>
              </a:ext>
            </a:extLst>
          </p:cNvPr>
          <p:cNvSpPr/>
          <p:nvPr/>
        </p:nvSpPr>
        <p:spPr>
          <a:xfrm>
            <a:off x="3513" y="-17727"/>
            <a:ext cx="224355" cy="7199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BD3FE67-A42B-F747-0181-3A8320864AD8}"/>
              </a:ext>
            </a:extLst>
          </p:cNvPr>
          <p:cNvSpPr txBox="1"/>
          <p:nvPr/>
        </p:nvSpPr>
        <p:spPr>
          <a:xfrm>
            <a:off x="1434605" y="447958"/>
            <a:ext cx="137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" panose="02040604050505020304" pitchFamily="18" charset="0"/>
              </a:rPr>
              <a:t>Before</a:t>
            </a:r>
            <a:endParaRPr kumimoji="1" lang="ja-JP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A4FF8A6-226F-9709-0AC8-82010F76F697}"/>
              </a:ext>
            </a:extLst>
          </p:cNvPr>
          <p:cNvSpPr txBox="1"/>
          <p:nvPr/>
        </p:nvSpPr>
        <p:spPr>
          <a:xfrm>
            <a:off x="4688705" y="460002"/>
            <a:ext cx="137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" panose="02040604050505020304" pitchFamily="18" charset="0"/>
              </a:rPr>
              <a:t>After</a:t>
            </a:r>
            <a:endParaRPr kumimoji="1" lang="ja-JP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37873BF-814A-32DE-8B54-3ADC86C8B511}"/>
              </a:ext>
            </a:extLst>
          </p:cNvPr>
          <p:cNvSpPr txBox="1"/>
          <p:nvPr/>
        </p:nvSpPr>
        <p:spPr>
          <a:xfrm>
            <a:off x="1404433" y="6181462"/>
            <a:ext cx="439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〇〇　施術回数：〇回　〇カ月経過</a:t>
            </a:r>
            <a:endParaRPr kumimoji="1" lang="en-US" altLang="ja-JP" sz="2000" dirty="0">
              <a:solidFill>
                <a:schemeClr val="tx1">
                  <a:lumMod val="50000"/>
                  <a:lumOff val="50000"/>
                </a:schemeClr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4F32E87-A050-3812-70B2-B5D45FDD02DD}"/>
              </a:ext>
            </a:extLst>
          </p:cNvPr>
          <p:cNvSpPr txBox="1"/>
          <p:nvPr/>
        </p:nvSpPr>
        <p:spPr>
          <a:xfrm>
            <a:off x="5205171" y="6592217"/>
            <a:ext cx="17673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※</a:t>
            </a:r>
            <a:r>
              <a:rPr kumimoji="1" lang="ja-JP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効果には個人差があります</a:t>
            </a:r>
            <a:endParaRPr kumimoji="1" lang="en-US" altLang="ja-JP" sz="900" dirty="0">
              <a:solidFill>
                <a:schemeClr val="tx1">
                  <a:lumMod val="50000"/>
                  <a:lumOff val="50000"/>
                </a:schemeClr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6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94EC325-2642-B889-2333-A57448488321}"/>
              </a:ext>
            </a:extLst>
          </p:cNvPr>
          <p:cNvSpPr/>
          <p:nvPr/>
        </p:nvSpPr>
        <p:spPr>
          <a:xfrm>
            <a:off x="6974957" y="0"/>
            <a:ext cx="224355" cy="7199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3EA363-7EA5-D9A6-65F2-42797614F319}"/>
              </a:ext>
            </a:extLst>
          </p:cNvPr>
          <p:cNvSpPr/>
          <p:nvPr/>
        </p:nvSpPr>
        <p:spPr>
          <a:xfrm rot="5400000">
            <a:off x="3491821" y="-3509015"/>
            <a:ext cx="222760" cy="7199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224E114-88DC-304E-B494-B4D43E397592}"/>
              </a:ext>
            </a:extLst>
          </p:cNvPr>
          <p:cNvCxnSpPr>
            <a:cxnSpLocks/>
          </p:cNvCxnSpPr>
          <p:nvPr/>
        </p:nvCxnSpPr>
        <p:spPr>
          <a:xfrm flipH="1">
            <a:off x="379229" y="350877"/>
            <a:ext cx="14176" cy="6443328"/>
          </a:xfrm>
          <a:prstGeom prst="line">
            <a:avLst/>
          </a:prstGeom>
          <a:ln w="3175"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E28E3BC-8547-FEA1-B9FB-67B3D9DDB1AD}"/>
              </a:ext>
            </a:extLst>
          </p:cNvPr>
          <p:cNvCxnSpPr>
            <a:cxnSpLocks/>
          </p:cNvCxnSpPr>
          <p:nvPr/>
        </p:nvCxnSpPr>
        <p:spPr>
          <a:xfrm>
            <a:off x="6819016" y="350873"/>
            <a:ext cx="0" cy="6457529"/>
          </a:xfrm>
          <a:prstGeom prst="line">
            <a:avLst/>
          </a:prstGeom>
          <a:ln w="3175"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48F4855-3223-BB75-B3F2-7BE0A340422C}"/>
              </a:ext>
            </a:extLst>
          </p:cNvPr>
          <p:cNvCxnSpPr>
            <a:cxnSpLocks/>
          </p:cNvCxnSpPr>
          <p:nvPr/>
        </p:nvCxnSpPr>
        <p:spPr>
          <a:xfrm flipH="1">
            <a:off x="382775" y="350873"/>
            <a:ext cx="6436241" cy="0"/>
          </a:xfrm>
          <a:prstGeom prst="line">
            <a:avLst/>
          </a:prstGeom>
          <a:ln w="3175"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250C0419-DD35-4CAF-AC61-D6E5684B14AB}"/>
              </a:ext>
            </a:extLst>
          </p:cNvPr>
          <p:cNvCxnSpPr>
            <a:cxnSpLocks/>
          </p:cNvCxnSpPr>
          <p:nvPr/>
        </p:nvCxnSpPr>
        <p:spPr>
          <a:xfrm flipH="1" flipV="1">
            <a:off x="393405" y="6794205"/>
            <a:ext cx="6425611" cy="14197"/>
          </a:xfrm>
          <a:prstGeom prst="line">
            <a:avLst/>
          </a:prstGeom>
          <a:ln w="3175">
            <a:solidFill>
              <a:srgbClr val="C7C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AEB192C-55A2-7E1E-9C92-ABCAF0384A1F}"/>
              </a:ext>
            </a:extLst>
          </p:cNvPr>
          <p:cNvSpPr/>
          <p:nvPr/>
        </p:nvSpPr>
        <p:spPr>
          <a:xfrm rot="5400000">
            <a:off x="3474099" y="3490779"/>
            <a:ext cx="222760" cy="7199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5B9760E-7C23-B689-1CFB-8C9F7AD4FA77}"/>
              </a:ext>
            </a:extLst>
          </p:cNvPr>
          <p:cNvSpPr/>
          <p:nvPr/>
        </p:nvSpPr>
        <p:spPr>
          <a:xfrm>
            <a:off x="3513" y="-17727"/>
            <a:ext cx="224355" cy="7199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BD3FE67-A42B-F747-0181-3A8320864AD8}"/>
              </a:ext>
            </a:extLst>
          </p:cNvPr>
          <p:cNvSpPr txBox="1"/>
          <p:nvPr/>
        </p:nvSpPr>
        <p:spPr>
          <a:xfrm>
            <a:off x="1434605" y="511756"/>
            <a:ext cx="137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Before</a:t>
            </a:r>
            <a:endParaRPr kumimoji="1" lang="ja-JP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A4FF8A6-226F-9709-0AC8-82010F76F697}"/>
              </a:ext>
            </a:extLst>
          </p:cNvPr>
          <p:cNvSpPr txBox="1"/>
          <p:nvPr/>
        </p:nvSpPr>
        <p:spPr>
          <a:xfrm>
            <a:off x="4773770" y="554287"/>
            <a:ext cx="137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After</a:t>
            </a:r>
            <a:endParaRPr kumimoji="1" lang="ja-JP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37873BF-814A-32DE-8B54-3ADC86C8B511}"/>
              </a:ext>
            </a:extLst>
          </p:cNvPr>
          <p:cNvSpPr txBox="1"/>
          <p:nvPr/>
        </p:nvSpPr>
        <p:spPr>
          <a:xfrm>
            <a:off x="1404433" y="6181462"/>
            <a:ext cx="4390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ひじ下　施術回数：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1</a:t>
            </a:r>
            <a:r>
              <a:rPr kumimoji="1" lang="ja-JP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回　</a:t>
            </a:r>
            <a:r>
              <a:rPr kumimoji="1" lang="en-US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1</a:t>
            </a:r>
            <a:r>
              <a:rPr kumimoji="1" lang="ja-JP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カ月経過</a:t>
            </a:r>
            <a:endParaRPr kumimoji="1" lang="en-US" altLang="ja-JP" sz="2000" dirty="0">
              <a:solidFill>
                <a:schemeClr val="tx1">
                  <a:lumMod val="50000"/>
                  <a:lumOff val="50000"/>
                </a:schemeClr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4F32E87-A050-3812-70B2-B5D45FDD02DD}"/>
              </a:ext>
            </a:extLst>
          </p:cNvPr>
          <p:cNvSpPr txBox="1"/>
          <p:nvPr/>
        </p:nvSpPr>
        <p:spPr>
          <a:xfrm>
            <a:off x="5205171" y="6592217"/>
            <a:ext cx="17673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※</a:t>
            </a:r>
            <a:r>
              <a:rPr kumimoji="1" lang="ja-JP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効果には個人差があります</a:t>
            </a:r>
            <a:endParaRPr kumimoji="1" lang="en-US" altLang="ja-JP" sz="900" dirty="0">
              <a:solidFill>
                <a:schemeClr val="tx1">
                  <a:lumMod val="50000"/>
                  <a:lumOff val="50000"/>
                </a:schemeClr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pic>
        <p:nvPicPr>
          <p:cNvPr id="38" name="図 37" descr="人の足&#10;&#10;中程度の精度で自動的に生成された説明">
            <a:extLst>
              <a:ext uri="{FF2B5EF4-FFF2-40B4-BE49-F238E27FC236}">
                <a16:creationId xmlns:a16="http://schemas.microsoft.com/office/drawing/2014/main" id="{F7204098-CC45-5013-6297-022D4513F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"/>
          <a:stretch/>
        </p:blipFill>
        <p:spPr>
          <a:xfrm>
            <a:off x="3923990" y="1015565"/>
            <a:ext cx="2519340" cy="4960471"/>
          </a:xfrm>
          <a:prstGeom prst="rect">
            <a:avLst/>
          </a:prstGeom>
        </p:spPr>
      </p:pic>
      <p:pic>
        <p:nvPicPr>
          <p:cNvPr id="39" name="図 38" descr="人, 手, 男, 持つ が含まれている画像&#10;&#10;自動的に生成された説明">
            <a:extLst>
              <a:ext uri="{FF2B5EF4-FFF2-40B4-BE49-F238E27FC236}">
                <a16:creationId xmlns:a16="http://schemas.microsoft.com/office/drawing/2014/main" id="{FBA9006F-EF15-2D85-49D1-8787FA462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1" y="991986"/>
            <a:ext cx="2570517" cy="49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6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背景パターン&#10;&#10;自動的に生成された説明">
            <a:extLst>
              <a:ext uri="{FF2B5EF4-FFF2-40B4-BE49-F238E27FC236}">
                <a16:creationId xmlns:a16="http://schemas.microsoft.com/office/drawing/2014/main" id="{719FB8E2-4C70-86B9-5F79-7AF28C98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199313" cy="71993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5CA9394-D381-6607-403C-6C3C70C68F21}"/>
              </a:ext>
            </a:extLst>
          </p:cNvPr>
          <p:cNvSpPr txBox="1"/>
          <p:nvPr/>
        </p:nvSpPr>
        <p:spPr>
          <a:xfrm>
            <a:off x="5417831" y="6634740"/>
            <a:ext cx="17673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※</a:t>
            </a:r>
            <a:r>
              <a:rPr kumimoji="1" lang="ja-JP" altLang="en-US" sz="9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効果には個人差があります</a:t>
            </a:r>
            <a:endParaRPr kumimoji="1" lang="en-US" altLang="ja-JP" sz="900" dirty="0">
              <a:solidFill>
                <a:schemeClr val="bg1"/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7F19C65-8B57-5707-F4D7-260DF44E5F87}"/>
              </a:ext>
            </a:extLst>
          </p:cNvPr>
          <p:cNvSpPr/>
          <p:nvPr/>
        </p:nvSpPr>
        <p:spPr>
          <a:xfrm>
            <a:off x="377982" y="2038389"/>
            <a:ext cx="3019647" cy="4965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F5EE72C-375E-FA6B-8A51-1775713BAA34}"/>
              </a:ext>
            </a:extLst>
          </p:cNvPr>
          <p:cNvSpPr/>
          <p:nvPr/>
        </p:nvSpPr>
        <p:spPr>
          <a:xfrm>
            <a:off x="3759151" y="192440"/>
            <a:ext cx="3019647" cy="4965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D3D381-6ED2-CDD7-1039-51CAE0F1D91D}"/>
              </a:ext>
            </a:extLst>
          </p:cNvPr>
          <p:cNvSpPr txBox="1"/>
          <p:nvPr/>
        </p:nvSpPr>
        <p:spPr>
          <a:xfrm>
            <a:off x="1361859" y="1572596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Before</a:t>
            </a:r>
            <a:endParaRPr kumimoji="1" lang="ja-JP" altLang="en-US" sz="2400" dirty="0">
              <a:solidFill>
                <a:schemeClr val="bg1"/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EE223E-352F-4D44-BAA8-CFA654CA85BE}"/>
              </a:ext>
            </a:extLst>
          </p:cNvPr>
          <p:cNvSpPr txBox="1"/>
          <p:nvPr/>
        </p:nvSpPr>
        <p:spPr>
          <a:xfrm>
            <a:off x="4861650" y="5173624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After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45E5117-6354-F569-8FCA-3BBD4534A097}"/>
              </a:ext>
            </a:extLst>
          </p:cNvPr>
          <p:cNvSpPr txBox="1"/>
          <p:nvPr/>
        </p:nvSpPr>
        <p:spPr>
          <a:xfrm>
            <a:off x="3148177" y="5885546"/>
            <a:ext cx="4390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〇〇</a:t>
            </a:r>
            <a:endParaRPr kumimoji="1" lang="en-US" altLang="ja-JP" sz="2000" dirty="0">
              <a:solidFill>
                <a:schemeClr val="bg1"/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游明朝 Light" panose="02020300000000000000" pitchFamily="18" charset="-128"/>
                <a:ea typeface="游明朝 Light" panose="02020300000000000000" pitchFamily="18" charset="-128"/>
              </a:rPr>
              <a:t>施術回数：〇回　〇カ月経過</a:t>
            </a:r>
            <a:endParaRPr kumimoji="1" lang="en-US" altLang="ja-JP" sz="2000" dirty="0">
              <a:solidFill>
                <a:schemeClr val="bg1"/>
              </a:solidFill>
              <a:latin typeface="游明朝 Light" panose="02020300000000000000" pitchFamily="18" charset="-128"/>
              <a:ea typeface="游明朝 Light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2777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8737</TotalTime>
  <Words>174</Words>
  <Application>Microsoft Office PowerPoint</Application>
  <PresentationFormat>ユーザー設定</PresentationFormat>
  <Paragraphs>42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10</vt:i4>
      </vt:variant>
    </vt:vector>
  </HeadingPairs>
  <TitlesOfParts>
    <vt:vector size="19" baseType="lpstr">
      <vt:lpstr>游ゴシック Light</vt:lpstr>
      <vt:lpstr>游明朝 Demibold</vt:lpstr>
      <vt:lpstr>游明朝 Light</vt:lpstr>
      <vt:lpstr>Arial</vt:lpstr>
      <vt:lpstr>Calibri</vt:lpstr>
      <vt:lpstr>Calibri Light</vt:lpstr>
      <vt:lpstr>Century</vt:lpstr>
      <vt:lpstr>Office テーマ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【営業】  共有アカウント</dc:creator>
  <cp:lastModifiedBy>【営業】  共有アカウント</cp:lastModifiedBy>
  <cp:revision>14</cp:revision>
  <dcterms:created xsi:type="dcterms:W3CDTF">2023-10-10T03:54:33Z</dcterms:created>
  <dcterms:modified xsi:type="dcterms:W3CDTF">2023-11-06T01:42:33Z</dcterms:modified>
</cp:coreProperties>
</file>