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CEE"/>
    <a:srgbClr val="FFEBED"/>
    <a:srgbClr val="EBD6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61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598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4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57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86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93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85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26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63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82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516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03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482B6-691C-494C-9A05-8894A7E16830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6AA14-E1D7-4E5A-8DD5-2A5B0F74D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03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56BC15-4FA4-E06C-9B8D-7EEED0EBAC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19245" y="279742"/>
            <a:ext cx="4052786" cy="492428"/>
          </a:xfrm>
        </p:spPr>
        <p:txBody>
          <a:bodyPr>
            <a:noAutofit/>
          </a:bodyPr>
          <a:lstStyle/>
          <a:p>
            <a:r>
              <a:rPr kumimoji="1" lang="ja-JP" altLang="en-US" sz="1400" b="1" dirty="0">
                <a:solidFill>
                  <a:schemeClr val="accent1">
                    <a:lumMod val="75000"/>
                  </a:schemeClr>
                </a:solidFill>
              </a:rPr>
              <a:t>お化粧していても</a:t>
            </a:r>
            <a:r>
              <a:rPr kumimoji="1" lang="en-US" altLang="ja-JP" sz="1400" b="1" dirty="0">
                <a:solidFill>
                  <a:schemeClr val="accent1">
                    <a:lumMod val="75000"/>
                  </a:schemeClr>
                </a:solidFill>
              </a:rPr>
              <a:t>OK</a:t>
            </a:r>
            <a:r>
              <a:rPr kumimoji="1" lang="ja-JP" altLang="en-US" sz="1400" b="1" dirty="0">
                <a:solidFill>
                  <a:schemeClr val="accent1">
                    <a:lumMod val="75000"/>
                  </a:schemeClr>
                </a:solidFill>
              </a:rPr>
              <a:t>！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C960266-F9F2-3807-E741-CA2DABA55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484805" y="726804"/>
            <a:ext cx="8119760" cy="123054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u"/>
            </a:pPr>
            <a:r>
              <a:rPr kumimoji="1" lang="ja-JP" altLang="en-US" sz="1800" b="1" dirty="0">
                <a:solidFill>
                  <a:schemeClr val="accent1">
                    <a:lumMod val="75000"/>
                  </a:schemeClr>
                </a:solidFill>
              </a:rPr>
              <a:t>首・肩こりすっきりリフティングコース（</a:t>
            </a:r>
            <a:r>
              <a:rPr kumimoji="1" lang="en-US" altLang="ja-JP" sz="1800" b="1" dirty="0" err="1">
                <a:solidFill>
                  <a:schemeClr val="accent1">
                    <a:lumMod val="75000"/>
                  </a:schemeClr>
                </a:solidFill>
              </a:rPr>
              <a:t>MetaLT</a:t>
            </a:r>
            <a:r>
              <a:rPr kumimoji="1" lang="ja-JP" altLang="en-US" sz="1800" b="1" dirty="0">
                <a:solidFill>
                  <a:schemeClr val="accent1">
                    <a:lumMod val="75000"/>
                  </a:schemeClr>
                </a:solidFill>
              </a:rPr>
              <a:t>）</a:t>
            </a:r>
            <a:r>
              <a:rPr kumimoji="1" lang="en-US" altLang="ja-JP" sz="20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20</a:t>
            </a:r>
            <a:r>
              <a:rPr kumimoji="1" lang="ja-JP" altLang="en-US" sz="1800" b="1" dirty="0">
                <a:solidFill>
                  <a:schemeClr val="accent1">
                    <a:lumMod val="75000"/>
                  </a:schemeClr>
                </a:solidFill>
              </a:rPr>
              <a:t>分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1606E766-B61A-39CE-0A30-F370D1A5324B}"/>
              </a:ext>
            </a:extLst>
          </p:cNvPr>
          <p:cNvSpPr txBox="1">
            <a:spLocks/>
          </p:cNvSpPr>
          <p:nvPr/>
        </p:nvSpPr>
        <p:spPr>
          <a:xfrm>
            <a:off x="6930065" y="603382"/>
            <a:ext cx="2975934" cy="6547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800" b="1" dirty="0"/>
              <a:t>定価：</a:t>
            </a:r>
            <a:r>
              <a:rPr lang="en-US" altLang="ja-JP" sz="2800" b="1" dirty="0">
                <a:latin typeface="+mn-ea"/>
              </a:rPr>
              <a:t>5,550</a:t>
            </a:r>
            <a:r>
              <a:rPr lang="ja-JP" altLang="en-US" sz="2800" b="1" dirty="0"/>
              <a:t>円</a:t>
            </a:r>
            <a:r>
              <a:rPr lang="ja-JP" altLang="en-US" sz="1400" b="1" dirty="0"/>
              <a:t>（税込）</a:t>
            </a:r>
            <a:endParaRPr lang="ja-JP" altLang="en-US" sz="1800" b="1" dirty="0"/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60F4104E-8636-4BF4-519E-BD7D1A7FDCC0}"/>
              </a:ext>
            </a:extLst>
          </p:cNvPr>
          <p:cNvSpPr txBox="1">
            <a:spLocks/>
          </p:cNvSpPr>
          <p:nvPr/>
        </p:nvSpPr>
        <p:spPr>
          <a:xfrm>
            <a:off x="37015" y="1032032"/>
            <a:ext cx="9905999" cy="2360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solidFill>
                  <a:schemeClr val="accent1">
                    <a:lumMod val="75000"/>
                  </a:schemeClr>
                </a:solidFill>
              </a:rPr>
              <a:t>ーーーーーーーーーーーーーーーーーーーーーーーーーーーーーーーーーーーーーーーーーーーーーーーーーーーーーーーーーーーーーーーーー</a:t>
            </a: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59ABC8B9-0E24-FCAD-90E8-6760A54A0DBC}"/>
              </a:ext>
            </a:extLst>
          </p:cNvPr>
          <p:cNvSpPr txBox="1">
            <a:spLocks/>
          </p:cNvSpPr>
          <p:nvPr/>
        </p:nvSpPr>
        <p:spPr>
          <a:xfrm>
            <a:off x="-1027229" y="3594738"/>
            <a:ext cx="8119760" cy="838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u"/>
            </a:pPr>
            <a:r>
              <a:rPr lang="ja-JP" altLang="en-US" sz="1800" b="1" dirty="0">
                <a:solidFill>
                  <a:schemeClr val="accent1">
                    <a:lumMod val="75000"/>
                  </a:schemeClr>
                </a:solidFill>
              </a:rPr>
              <a:t>幹細胞導入　お肌蘇りコース（</a:t>
            </a:r>
            <a:r>
              <a:rPr lang="en-US" altLang="ja-JP" sz="1800" b="1" dirty="0" err="1">
                <a:solidFill>
                  <a:schemeClr val="accent1">
                    <a:lumMod val="75000"/>
                  </a:schemeClr>
                </a:solidFill>
              </a:rPr>
              <a:t>MetaLT</a:t>
            </a:r>
            <a:r>
              <a:rPr lang="ja-JP" altLang="en-US" sz="1800" b="1" dirty="0">
                <a:solidFill>
                  <a:schemeClr val="accent1">
                    <a:lumMod val="75000"/>
                  </a:schemeClr>
                </a:solidFill>
              </a:rPr>
              <a:t>）</a:t>
            </a:r>
            <a:r>
              <a:rPr lang="en-US" altLang="ja-JP" sz="20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30</a:t>
            </a:r>
            <a:r>
              <a:rPr lang="ja-JP" altLang="en-US" sz="1800" b="1" dirty="0">
                <a:solidFill>
                  <a:schemeClr val="accent1">
                    <a:lumMod val="75000"/>
                  </a:schemeClr>
                </a:solidFill>
              </a:rPr>
              <a:t>分</a:t>
            </a: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14E642A9-0485-6CA6-0724-D4038354AFB2}"/>
              </a:ext>
            </a:extLst>
          </p:cNvPr>
          <p:cNvSpPr txBox="1">
            <a:spLocks/>
          </p:cNvSpPr>
          <p:nvPr/>
        </p:nvSpPr>
        <p:spPr>
          <a:xfrm>
            <a:off x="37014" y="3957646"/>
            <a:ext cx="9905999" cy="1230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solidFill>
                  <a:schemeClr val="accent1">
                    <a:lumMod val="75000"/>
                  </a:schemeClr>
                </a:solidFill>
              </a:rPr>
              <a:t>ーーーーーーーーーーーーーーーーーーーーーーーーーーーーーーーーーーーーーーーーーーーーーーーーーーーーーーーーーーーーーーーーー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6540AB68-87AB-6B9E-437E-7A2158F5CC5D}"/>
              </a:ext>
            </a:extLst>
          </p:cNvPr>
          <p:cNvSpPr txBox="1">
            <a:spLocks/>
          </p:cNvSpPr>
          <p:nvPr/>
        </p:nvSpPr>
        <p:spPr>
          <a:xfrm>
            <a:off x="6930065" y="3525256"/>
            <a:ext cx="2975933" cy="547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800" b="1" dirty="0"/>
              <a:t>定価：</a:t>
            </a:r>
            <a:r>
              <a:rPr lang="en-US" altLang="ja-JP" sz="2800" b="1" dirty="0">
                <a:latin typeface="+mn-ea"/>
              </a:rPr>
              <a:t>6,600</a:t>
            </a:r>
            <a:r>
              <a:rPr lang="ja-JP" altLang="en-US" sz="2800" b="1" dirty="0"/>
              <a:t>円</a:t>
            </a:r>
            <a:r>
              <a:rPr lang="ja-JP" altLang="en-US" sz="1400" b="1" dirty="0"/>
              <a:t>（税込）</a:t>
            </a:r>
            <a:endParaRPr lang="ja-JP" altLang="en-US" sz="1800" b="1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500B435-88DF-E3DD-5FA2-838A01DBF8EA}"/>
              </a:ext>
            </a:extLst>
          </p:cNvPr>
          <p:cNvSpPr txBox="1">
            <a:spLocks/>
          </p:cNvSpPr>
          <p:nvPr/>
        </p:nvSpPr>
        <p:spPr>
          <a:xfrm>
            <a:off x="0" y="1320438"/>
            <a:ext cx="2098204" cy="397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b="1" dirty="0"/>
              <a:t>Auto Mode</a:t>
            </a:r>
            <a:endParaRPr lang="ja-JP" altLang="en-US" sz="2000" b="1" dirty="0"/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D71288FB-D362-5D2A-8C83-1FF4E7B37CD2}"/>
              </a:ext>
            </a:extLst>
          </p:cNvPr>
          <p:cNvSpPr txBox="1">
            <a:spLocks/>
          </p:cNvSpPr>
          <p:nvPr/>
        </p:nvSpPr>
        <p:spPr>
          <a:xfrm>
            <a:off x="-260250" y="4294993"/>
            <a:ext cx="2618703" cy="3604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b="1" dirty="0"/>
              <a:t>Auto Mode</a:t>
            </a:r>
            <a:endParaRPr lang="ja-JP" altLang="en-US" sz="2000" b="1" dirty="0"/>
          </a:p>
        </p:txBody>
      </p:sp>
      <p:sp>
        <p:nvSpPr>
          <p:cNvPr id="13" name="矢印: 五方向 12">
            <a:extLst>
              <a:ext uri="{FF2B5EF4-FFF2-40B4-BE49-F238E27FC236}">
                <a16:creationId xmlns:a16="http://schemas.microsoft.com/office/drawing/2014/main" id="{0095B513-5362-D73E-B022-EEE8107F0227}"/>
              </a:ext>
            </a:extLst>
          </p:cNvPr>
          <p:cNvSpPr/>
          <p:nvPr/>
        </p:nvSpPr>
        <p:spPr>
          <a:xfrm>
            <a:off x="471082" y="1696774"/>
            <a:ext cx="2015129" cy="1230549"/>
          </a:xfrm>
          <a:custGeom>
            <a:avLst/>
            <a:gdLst>
              <a:gd name="connsiteX0" fmla="*/ 0 w 2176669"/>
              <a:gd name="connsiteY0" fmla="*/ 0 h 1230549"/>
              <a:gd name="connsiteX1" fmla="*/ 1561395 w 2176669"/>
              <a:gd name="connsiteY1" fmla="*/ 0 h 1230549"/>
              <a:gd name="connsiteX2" fmla="*/ 2176669 w 2176669"/>
              <a:gd name="connsiteY2" fmla="*/ 615275 h 1230549"/>
              <a:gd name="connsiteX3" fmla="*/ 1561395 w 2176669"/>
              <a:gd name="connsiteY3" fmla="*/ 1230549 h 1230549"/>
              <a:gd name="connsiteX4" fmla="*/ 0 w 2176669"/>
              <a:gd name="connsiteY4" fmla="*/ 1230549 h 1230549"/>
              <a:gd name="connsiteX5" fmla="*/ 0 w 2176669"/>
              <a:gd name="connsiteY5" fmla="*/ 0 h 1230549"/>
              <a:gd name="connsiteX0" fmla="*/ 0 w 1828799"/>
              <a:gd name="connsiteY0" fmla="*/ 0 h 1230549"/>
              <a:gd name="connsiteX1" fmla="*/ 1561395 w 1828799"/>
              <a:gd name="connsiteY1" fmla="*/ 0 h 1230549"/>
              <a:gd name="connsiteX2" fmla="*/ 1828799 w 1828799"/>
              <a:gd name="connsiteY2" fmla="*/ 615275 h 1230549"/>
              <a:gd name="connsiteX3" fmla="*/ 1561395 w 1828799"/>
              <a:gd name="connsiteY3" fmla="*/ 1230549 h 1230549"/>
              <a:gd name="connsiteX4" fmla="*/ 0 w 1828799"/>
              <a:gd name="connsiteY4" fmla="*/ 1230549 h 1230549"/>
              <a:gd name="connsiteX5" fmla="*/ 0 w 1828799"/>
              <a:gd name="connsiteY5" fmla="*/ 0 h 12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799" h="1230549">
                <a:moveTo>
                  <a:pt x="0" y="0"/>
                </a:moveTo>
                <a:lnTo>
                  <a:pt x="1561395" y="0"/>
                </a:lnTo>
                <a:lnTo>
                  <a:pt x="1828799" y="615275"/>
                </a:lnTo>
                <a:lnTo>
                  <a:pt x="1561395" y="1230549"/>
                </a:lnTo>
                <a:lnTo>
                  <a:pt x="0" y="12305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8DC80E2-52D0-CD49-3B1D-B30E3ACAD2AC}"/>
              </a:ext>
            </a:extLst>
          </p:cNvPr>
          <p:cNvSpPr/>
          <p:nvPr/>
        </p:nvSpPr>
        <p:spPr>
          <a:xfrm>
            <a:off x="7092531" y="1706617"/>
            <a:ext cx="2251360" cy="12392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矢印: 五方向 12">
            <a:extLst>
              <a:ext uri="{FF2B5EF4-FFF2-40B4-BE49-F238E27FC236}">
                <a16:creationId xmlns:a16="http://schemas.microsoft.com/office/drawing/2014/main" id="{B0A79528-43E0-5A89-A29C-E303420C7FDD}"/>
              </a:ext>
            </a:extLst>
          </p:cNvPr>
          <p:cNvSpPr/>
          <p:nvPr/>
        </p:nvSpPr>
        <p:spPr>
          <a:xfrm>
            <a:off x="2680063" y="1689127"/>
            <a:ext cx="2029679" cy="1230549"/>
          </a:xfrm>
          <a:custGeom>
            <a:avLst/>
            <a:gdLst>
              <a:gd name="connsiteX0" fmla="*/ 0 w 2176669"/>
              <a:gd name="connsiteY0" fmla="*/ 0 h 1230549"/>
              <a:gd name="connsiteX1" fmla="*/ 1561395 w 2176669"/>
              <a:gd name="connsiteY1" fmla="*/ 0 h 1230549"/>
              <a:gd name="connsiteX2" fmla="*/ 2176669 w 2176669"/>
              <a:gd name="connsiteY2" fmla="*/ 615275 h 1230549"/>
              <a:gd name="connsiteX3" fmla="*/ 1561395 w 2176669"/>
              <a:gd name="connsiteY3" fmla="*/ 1230549 h 1230549"/>
              <a:gd name="connsiteX4" fmla="*/ 0 w 2176669"/>
              <a:gd name="connsiteY4" fmla="*/ 1230549 h 1230549"/>
              <a:gd name="connsiteX5" fmla="*/ 0 w 2176669"/>
              <a:gd name="connsiteY5" fmla="*/ 0 h 1230549"/>
              <a:gd name="connsiteX0" fmla="*/ 0 w 1828799"/>
              <a:gd name="connsiteY0" fmla="*/ 0 h 1230549"/>
              <a:gd name="connsiteX1" fmla="*/ 1561395 w 1828799"/>
              <a:gd name="connsiteY1" fmla="*/ 0 h 1230549"/>
              <a:gd name="connsiteX2" fmla="*/ 1828799 w 1828799"/>
              <a:gd name="connsiteY2" fmla="*/ 615275 h 1230549"/>
              <a:gd name="connsiteX3" fmla="*/ 1561395 w 1828799"/>
              <a:gd name="connsiteY3" fmla="*/ 1230549 h 1230549"/>
              <a:gd name="connsiteX4" fmla="*/ 0 w 1828799"/>
              <a:gd name="connsiteY4" fmla="*/ 1230549 h 1230549"/>
              <a:gd name="connsiteX5" fmla="*/ 0 w 1828799"/>
              <a:gd name="connsiteY5" fmla="*/ 0 h 12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799" h="1230549">
                <a:moveTo>
                  <a:pt x="0" y="0"/>
                </a:moveTo>
                <a:lnTo>
                  <a:pt x="1561395" y="0"/>
                </a:lnTo>
                <a:lnTo>
                  <a:pt x="1828799" y="615275"/>
                </a:lnTo>
                <a:lnTo>
                  <a:pt x="1561395" y="1230549"/>
                </a:lnTo>
                <a:lnTo>
                  <a:pt x="0" y="12305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矢印: 五方向 12">
            <a:extLst>
              <a:ext uri="{FF2B5EF4-FFF2-40B4-BE49-F238E27FC236}">
                <a16:creationId xmlns:a16="http://schemas.microsoft.com/office/drawing/2014/main" id="{EF40DEC5-A097-9F54-AFEF-57B4173835A4}"/>
              </a:ext>
            </a:extLst>
          </p:cNvPr>
          <p:cNvSpPr/>
          <p:nvPr/>
        </p:nvSpPr>
        <p:spPr>
          <a:xfrm>
            <a:off x="4900386" y="1689127"/>
            <a:ext cx="2029679" cy="1230549"/>
          </a:xfrm>
          <a:custGeom>
            <a:avLst/>
            <a:gdLst>
              <a:gd name="connsiteX0" fmla="*/ 0 w 2176669"/>
              <a:gd name="connsiteY0" fmla="*/ 0 h 1230549"/>
              <a:gd name="connsiteX1" fmla="*/ 1561395 w 2176669"/>
              <a:gd name="connsiteY1" fmla="*/ 0 h 1230549"/>
              <a:gd name="connsiteX2" fmla="*/ 2176669 w 2176669"/>
              <a:gd name="connsiteY2" fmla="*/ 615275 h 1230549"/>
              <a:gd name="connsiteX3" fmla="*/ 1561395 w 2176669"/>
              <a:gd name="connsiteY3" fmla="*/ 1230549 h 1230549"/>
              <a:gd name="connsiteX4" fmla="*/ 0 w 2176669"/>
              <a:gd name="connsiteY4" fmla="*/ 1230549 h 1230549"/>
              <a:gd name="connsiteX5" fmla="*/ 0 w 2176669"/>
              <a:gd name="connsiteY5" fmla="*/ 0 h 1230549"/>
              <a:gd name="connsiteX0" fmla="*/ 0 w 1828799"/>
              <a:gd name="connsiteY0" fmla="*/ 0 h 1230549"/>
              <a:gd name="connsiteX1" fmla="*/ 1561395 w 1828799"/>
              <a:gd name="connsiteY1" fmla="*/ 0 h 1230549"/>
              <a:gd name="connsiteX2" fmla="*/ 1828799 w 1828799"/>
              <a:gd name="connsiteY2" fmla="*/ 615275 h 1230549"/>
              <a:gd name="connsiteX3" fmla="*/ 1561395 w 1828799"/>
              <a:gd name="connsiteY3" fmla="*/ 1230549 h 1230549"/>
              <a:gd name="connsiteX4" fmla="*/ 0 w 1828799"/>
              <a:gd name="connsiteY4" fmla="*/ 1230549 h 1230549"/>
              <a:gd name="connsiteX5" fmla="*/ 0 w 1828799"/>
              <a:gd name="connsiteY5" fmla="*/ 0 h 12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799" h="1230549">
                <a:moveTo>
                  <a:pt x="0" y="0"/>
                </a:moveTo>
                <a:lnTo>
                  <a:pt x="1561395" y="0"/>
                </a:lnTo>
                <a:lnTo>
                  <a:pt x="1828799" y="615275"/>
                </a:lnTo>
                <a:lnTo>
                  <a:pt x="1561395" y="1230549"/>
                </a:lnTo>
                <a:lnTo>
                  <a:pt x="0" y="12305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77A4025-D9AF-60A6-250C-4FFF6867EB1C}"/>
              </a:ext>
            </a:extLst>
          </p:cNvPr>
          <p:cNvSpPr/>
          <p:nvPr/>
        </p:nvSpPr>
        <p:spPr>
          <a:xfrm>
            <a:off x="8495934" y="4788001"/>
            <a:ext cx="807606" cy="123928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矢印: 五方向 12">
            <a:extLst>
              <a:ext uri="{FF2B5EF4-FFF2-40B4-BE49-F238E27FC236}">
                <a16:creationId xmlns:a16="http://schemas.microsoft.com/office/drawing/2014/main" id="{6BE29927-2BC9-B286-8897-AB4CEF15C628}"/>
              </a:ext>
            </a:extLst>
          </p:cNvPr>
          <p:cNvSpPr/>
          <p:nvPr/>
        </p:nvSpPr>
        <p:spPr>
          <a:xfrm>
            <a:off x="466063" y="4788001"/>
            <a:ext cx="1270112" cy="1230549"/>
          </a:xfrm>
          <a:custGeom>
            <a:avLst/>
            <a:gdLst>
              <a:gd name="connsiteX0" fmla="*/ 0 w 2176669"/>
              <a:gd name="connsiteY0" fmla="*/ 0 h 1230549"/>
              <a:gd name="connsiteX1" fmla="*/ 1561395 w 2176669"/>
              <a:gd name="connsiteY1" fmla="*/ 0 h 1230549"/>
              <a:gd name="connsiteX2" fmla="*/ 2176669 w 2176669"/>
              <a:gd name="connsiteY2" fmla="*/ 615275 h 1230549"/>
              <a:gd name="connsiteX3" fmla="*/ 1561395 w 2176669"/>
              <a:gd name="connsiteY3" fmla="*/ 1230549 h 1230549"/>
              <a:gd name="connsiteX4" fmla="*/ 0 w 2176669"/>
              <a:gd name="connsiteY4" fmla="*/ 1230549 h 1230549"/>
              <a:gd name="connsiteX5" fmla="*/ 0 w 2176669"/>
              <a:gd name="connsiteY5" fmla="*/ 0 h 1230549"/>
              <a:gd name="connsiteX0" fmla="*/ 0 w 1828799"/>
              <a:gd name="connsiteY0" fmla="*/ 0 h 1230549"/>
              <a:gd name="connsiteX1" fmla="*/ 1561395 w 1828799"/>
              <a:gd name="connsiteY1" fmla="*/ 0 h 1230549"/>
              <a:gd name="connsiteX2" fmla="*/ 1828799 w 1828799"/>
              <a:gd name="connsiteY2" fmla="*/ 615275 h 1230549"/>
              <a:gd name="connsiteX3" fmla="*/ 1561395 w 1828799"/>
              <a:gd name="connsiteY3" fmla="*/ 1230549 h 1230549"/>
              <a:gd name="connsiteX4" fmla="*/ 0 w 1828799"/>
              <a:gd name="connsiteY4" fmla="*/ 1230549 h 1230549"/>
              <a:gd name="connsiteX5" fmla="*/ 0 w 1828799"/>
              <a:gd name="connsiteY5" fmla="*/ 0 h 12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799" h="1230549">
                <a:moveTo>
                  <a:pt x="0" y="0"/>
                </a:moveTo>
                <a:lnTo>
                  <a:pt x="1561395" y="0"/>
                </a:lnTo>
                <a:lnTo>
                  <a:pt x="1828799" y="615275"/>
                </a:lnTo>
                <a:lnTo>
                  <a:pt x="1561395" y="1230549"/>
                </a:lnTo>
                <a:lnTo>
                  <a:pt x="0" y="1230549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矢印: 五方向 12">
            <a:extLst>
              <a:ext uri="{FF2B5EF4-FFF2-40B4-BE49-F238E27FC236}">
                <a16:creationId xmlns:a16="http://schemas.microsoft.com/office/drawing/2014/main" id="{31F5CBEE-A357-694A-A115-F09E959DDF92}"/>
              </a:ext>
            </a:extLst>
          </p:cNvPr>
          <p:cNvSpPr/>
          <p:nvPr/>
        </p:nvSpPr>
        <p:spPr>
          <a:xfrm>
            <a:off x="1873394" y="4788001"/>
            <a:ext cx="1270112" cy="1230549"/>
          </a:xfrm>
          <a:custGeom>
            <a:avLst/>
            <a:gdLst>
              <a:gd name="connsiteX0" fmla="*/ 0 w 2176669"/>
              <a:gd name="connsiteY0" fmla="*/ 0 h 1230549"/>
              <a:gd name="connsiteX1" fmla="*/ 1561395 w 2176669"/>
              <a:gd name="connsiteY1" fmla="*/ 0 h 1230549"/>
              <a:gd name="connsiteX2" fmla="*/ 2176669 w 2176669"/>
              <a:gd name="connsiteY2" fmla="*/ 615275 h 1230549"/>
              <a:gd name="connsiteX3" fmla="*/ 1561395 w 2176669"/>
              <a:gd name="connsiteY3" fmla="*/ 1230549 h 1230549"/>
              <a:gd name="connsiteX4" fmla="*/ 0 w 2176669"/>
              <a:gd name="connsiteY4" fmla="*/ 1230549 h 1230549"/>
              <a:gd name="connsiteX5" fmla="*/ 0 w 2176669"/>
              <a:gd name="connsiteY5" fmla="*/ 0 h 1230549"/>
              <a:gd name="connsiteX0" fmla="*/ 0 w 1828799"/>
              <a:gd name="connsiteY0" fmla="*/ 0 h 1230549"/>
              <a:gd name="connsiteX1" fmla="*/ 1561395 w 1828799"/>
              <a:gd name="connsiteY1" fmla="*/ 0 h 1230549"/>
              <a:gd name="connsiteX2" fmla="*/ 1828799 w 1828799"/>
              <a:gd name="connsiteY2" fmla="*/ 615275 h 1230549"/>
              <a:gd name="connsiteX3" fmla="*/ 1561395 w 1828799"/>
              <a:gd name="connsiteY3" fmla="*/ 1230549 h 1230549"/>
              <a:gd name="connsiteX4" fmla="*/ 0 w 1828799"/>
              <a:gd name="connsiteY4" fmla="*/ 1230549 h 1230549"/>
              <a:gd name="connsiteX5" fmla="*/ 0 w 1828799"/>
              <a:gd name="connsiteY5" fmla="*/ 0 h 12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799" h="1230549">
                <a:moveTo>
                  <a:pt x="0" y="0"/>
                </a:moveTo>
                <a:lnTo>
                  <a:pt x="1561395" y="0"/>
                </a:lnTo>
                <a:lnTo>
                  <a:pt x="1828799" y="615275"/>
                </a:lnTo>
                <a:lnTo>
                  <a:pt x="1561395" y="1230549"/>
                </a:lnTo>
                <a:lnTo>
                  <a:pt x="0" y="12305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矢印: 五方向 12">
            <a:extLst>
              <a:ext uri="{FF2B5EF4-FFF2-40B4-BE49-F238E27FC236}">
                <a16:creationId xmlns:a16="http://schemas.microsoft.com/office/drawing/2014/main" id="{9EDF8C5D-B155-D5A6-A504-E7B69186EC34}"/>
              </a:ext>
            </a:extLst>
          </p:cNvPr>
          <p:cNvSpPr/>
          <p:nvPr/>
        </p:nvSpPr>
        <p:spPr>
          <a:xfrm>
            <a:off x="3299309" y="4789598"/>
            <a:ext cx="3483322" cy="1230549"/>
          </a:xfrm>
          <a:custGeom>
            <a:avLst/>
            <a:gdLst>
              <a:gd name="connsiteX0" fmla="*/ 0 w 2176669"/>
              <a:gd name="connsiteY0" fmla="*/ 0 h 1230549"/>
              <a:gd name="connsiteX1" fmla="*/ 1561395 w 2176669"/>
              <a:gd name="connsiteY1" fmla="*/ 0 h 1230549"/>
              <a:gd name="connsiteX2" fmla="*/ 2176669 w 2176669"/>
              <a:gd name="connsiteY2" fmla="*/ 615275 h 1230549"/>
              <a:gd name="connsiteX3" fmla="*/ 1561395 w 2176669"/>
              <a:gd name="connsiteY3" fmla="*/ 1230549 h 1230549"/>
              <a:gd name="connsiteX4" fmla="*/ 0 w 2176669"/>
              <a:gd name="connsiteY4" fmla="*/ 1230549 h 1230549"/>
              <a:gd name="connsiteX5" fmla="*/ 0 w 2176669"/>
              <a:gd name="connsiteY5" fmla="*/ 0 h 1230549"/>
              <a:gd name="connsiteX0" fmla="*/ 0 w 1828799"/>
              <a:gd name="connsiteY0" fmla="*/ 0 h 1230549"/>
              <a:gd name="connsiteX1" fmla="*/ 1561395 w 1828799"/>
              <a:gd name="connsiteY1" fmla="*/ 0 h 1230549"/>
              <a:gd name="connsiteX2" fmla="*/ 1828799 w 1828799"/>
              <a:gd name="connsiteY2" fmla="*/ 615275 h 1230549"/>
              <a:gd name="connsiteX3" fmla="*/ 1561395 w 1828799"/>
              <a:gd name="connsiteY3" fmla="*/ 1230549 h 1230549"/>
              <a:gd name="connsiteX4" fmla="*/ 0 w 1828799"/>
              <a:gd name="connsiteY4" fmla="*/ 1230549 h 1230549"/>
              <a:gd name="connsiteX5" fmla="*/ 0 w 1828799"/>
              <a:gd name="connsiteY5" fmla="*/ 0 h 1230549"/>
              <a:gd name="connsiteX0" fmla="*/ 0 w 1719338"/>
              <a:gd name="connsiteY0" fmla="*/ 0 h 1230549"/>
              <a:gd name="connsiteX1" fmla="*/ 1561395 w 1719338"/>
              <a:gd name="connsiteY1" fmla="*/ 0 h 1230549"/>
              <a:gd name="connsiteX2" fmla="*/ 1719338 w 1719338"/>
              <a:gd name="connsiteY2" fmla="*/ 595397 h 1230549"/>
              <a:gd name="connsiteX3" fmla="*/ 1561395 w 1719338"/>
              <a:gd name="connsiteY3" fmla="*/ 1230549 h 1230549"/>
              <a:gd name="connsiteX4" fmla="*/ 0 w 1719338"/>
              <a:gd name="connsiteY4" fmla="*/ 1230549 h 1230549"/>
              <a:gd name="connsiteX5" fmla="*/ 0 w 1719338"/>
              <a:gd name="connsiteY5" fmla="*/ 0 h 12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19338" h="1230549">
                <a:moveTo>
                  <a:pt x="0" y="0"/>
                </a:moveTo>
                <a:lnTo>
                  <a:pt x="1561395" y="0"/>
                </a:lnTo>
                <a:lnTo>
                  <a:pt x="1719338" y="595397"/>
                </a:lnTo>
                <a:lnTo>
                  <a:pt x="1561395" y="1230549"/>
                </a:lnTo>
                <a:lnTo>
                  <a:pt x="0" y="12305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矢印: 五方向 12">
            <a:extLst>
              <a:ext uri="{FF2B5EF4-FFF2-40B4-BE49-F238E27FC236}">
                <a16:creationId xmlns:a16="http://schemas.microsoft.com/office/drawing/2014/main" id="{268534E8-6B6A-FCF6-0853-7A8A34A4E835}"/>
              </a:ext>
            </a:extLst>
          </p:cNvPr>
          <p:cNvSpPr/>
          <p:nvPr/>
        </p:nvSpPr>
        <p:spPr>
          <a:xfrm>
            <a:off x="6953734" y="4762836"/>
            <a:ext cx="1357267" cy="1230549"/>
          </a:xfrm>
          <a:custGeom>
            <a:avLst/>
            <a:gdLst>
              <a:gd name="connsiteX0" fmla="*/ 0 w 2176669"/>
              <a:gd name="connsiteY0" fmla="*/ 0 h 1230549"/>
              <a:gd name="connsiteX1" fmla="*/ 1561395 w 2176669"/>
              <a:gd name="connsiteY1" fmla="*/ 0 h 1230549"/>
              <a:gd name="connsiteX2" fmla="*/ 2176669 w 2176669"/>
              <a:gd name="connsiteY2" fmla="*/ 615275 h 1230549"/>
              <a:gd name="connsiteX3" fmla="*/ 1561395 w 2176669"/>
              <a:gd name="connsiteY3" fmla="*/ 1230549 h 1230549"/>
              <a:gd name="connsiteX4" fmla="*/ 0 w 2176669"/>
              <a:gd name="connsiteY4" fmla="*/ 1230549 h 1230549"/>
              <a:gd name="connsiteX5" fmla="*/ 0 w 2176669"/>
              <a:gd name="connsiteY5" fmla="*/ 0 h 1230549"/>
              <a:gd name="connsiteX0" fmla="*/ 0 w 1828799"/>
              <a:gd name="connsiteY0" fmla="*/ 0 h 1230549"/>
              <a:gd name="connsiteX1" fmla="*/ 1561395 w 1828799"/>
              <a:gd name="connsiteY1" fmla="*/ 0 h 1230549"/>
              <a:gd name="connsiteX2" fmla="*/ 1828799 w 1828799"/>
              <a:gd name="connsiteY2" fmla="*/ 615275 h 1230549"/>
              <a:gd name="connsiteX3" fmla="*/ 1561395 w 1828799"/>
              <a:gd name="connsiteY3" fmla="*/ 1230549 h 1230549"/>
              <a:gd name="connsiteX4" fmla="*/ 0 w 1828799"/>
              <a:gd name="connsiteY4" fmla="*/ 1230549 h 1230549"/>
              <a:gd name="connsiteX5" fmla="*/ 0 w 1828799"/>
              <a:gd name="connsiteY5" fmla="*/ 0 h 12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799" h="1230549">
                <a:moveTo>
                  <a:pt x="0" y="0"/>
                </a:moveTo>
                <a:lnTo>
                  <a:pt x="1561395" y="0"/>
                </a:lnTo>
                <a:lnTo>
                  <a:pt x="1828799" y="615275"/>
                </a:lnTo>
                <a:lnTo>
                  <a:pt x="1561395" y="1230549"/>
                </a:lnTo>
                <a:lnTo>
                  <a:pt x="0" y="12305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字幕 2">
            <a:extLst>
              <a:ext uri="{FF2B5EF4-FFF2-40B4-BE49-F238E27FC236}">
                <a16:creationId xmlns:a16="http://schemas.microsoft.com/office/drawing/2014/main" id="{7EB0063F-F6A3-6EFE-D428-0DABF6FCC4E2}"/>
              </a:ext>
            </a:extLst>
          </p:cNvPr>
          <p:cNvSpPr txBox="1">
            <a:spLocks/>
          </p:cNvSpPr>
          <p:nvPr/>
        </p:nvSpPr>
        <p:spPr>
          <a:xfrm>
            <a:off x="230726" y="1776779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RF Mode</a:t>
            </a:r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ラジオ波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（頭皮・首・肩・デコルテ）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34" name="字幕 2">
            <a:extLst>
              <a:ext uri="{FF2B5EF4-FFF2-40B4-BE49-F238E27FC236}">
                <a16:creationId xmlns:a16="http://schemas.microsoft.com/office/drawing/2014/main" id="{C226599C-8BDE-EE93-1EFD-97B805DDA254}"/>
              </a:ext>
            </a:extLst>
          </p:cNvPr>
          <p:cNvSpPr txBox="1">
            <a:spLocks/>
          </p:cNvSpPr>
          <p:nvPr/>
        </p:nvSpPr>
        <p:spPr>
          <a:xfrm>
            <a:off x="2462935" y="1763127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EP Mode</a:t>
            </a:r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エレクトロポレーション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（頭皮・首・肩・デコルテ）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35" name="字幕 2">
            <a:extLst>
              <a:ext uri="{FF2B5EF4-FFF2-40B4-BE49-F238E27FC236}">
                <a16:creationId xmlns:a16="http://schemas.microsoft.com/office/drawing/2014/main" id="{C4BBA406-994D-717D-AE81-5F89FC034D37}"/>
              </a:ext>
            </a:extLst>
          </p:cNvPr>
          <p:cNvSpPr txBox="1">
            <a:spLocks/>
          </p:cNvSpPr>
          <p:nvPr/>
        </p:nvSpPr>
        <p:spPr>
          <a:xfrm>
            <a:off x="4655080" y="1750079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EMS Mode</a:t>
            </a:r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イーエムエス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（頭皮・首・肩・デコルテ）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36" name="字幕 2">
            <a:extLst>
              <a:ext uri="{FF2B5EF4-FFF2-40B4-BE49-F238E27FC236}">
                <a16:creationId xmlns:a16="http://schemas.microsoft.com/office/drawing/2014/main" id="{DD3AFB4B-8CE2-A611-0460-34CF7CCC8A62}"/>
              </a:ext>
            </a:extLst>
          </p:cNvPr>
          <p:cNvSpPr txBox="1">
            <a:spLocks/>
          </p:cNvSpPr>
          <p:nvPr/>
        </p:nvSpPr>
        <p:spPr>
          <a:xfrm>
            <a:off x="7053697" y="1750079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TF Mode</a:t>
            </a:r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サーマルフラクショナル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400" b="1" dirty="0"/>
              <a:t>全顔　</a:t>
            </a:r>
            <a:r>
              <a:rPr lang="en-US" altLang="ja-JP" sz="1400" b="1" dirty="0"/>
              <a:t>200</a:t>
            </a:r>
            <a:r>
              <a:rPr lang="ja-JP" altLang="en-US" sz="1400" b="1" dirty="0"/>
              <a:t>ショット</a:t>
            </a:r>
            <a:endParaRPr lang="en-US" altLang="ja-JP" sz="14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37" name="字幕 2">
            <a:extLst>
              <a:ext uri="{FF2B5EF4-FFF2-40B4-BE49-F238E27FC236}">
                <a16:creationId xmlns:a16="http://schemas.microsoft.com/office/drawing/2014/main" id="{DA9E880F-A3B1-AC4D-C26F-E89EF54C5BDC}"/>
              </a:ext>
            </a:extLst>
          </p:cNvPr>
          <p:cNvSpPr txBox="1">
            <a:spLocks/>
          </p:cNvSpPr>
          <p:nvPr/>
        </p:nvSpPr>
        <p:spPr>
          <a:xfrm>
            <a:off x="-152287" y="5100490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200" b="1" dirty="0"/>
              <a:t>クレンジング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洗顔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〈10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38" name="字幕 2">
            <a:extLst>
              <a:ext uri="{FF2B5EF4-FFF2-40B4-BE49-F238E27FC236}">
                <a16:creationId xmlns:a16="http://schemas.microsoft.com/office/drawing/2014/main" id="{07FE0AE4-FFF8-EC22-7C3C-07ED0DBE48DF}"/>
              </a:ext>
            </a:extLst>
          </p:cNvPr>
          <p:cNvSpPr txBox="1">
            <a:spLocks/>
          </p:cNvSpPr>
          <p:nvPr/>
        </p:nvSpPr>
        <p:spPr>
          <a:xfrm>
            <a:off x="1270139" y="4830746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RF Mode</a:t>
            </a:r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ラジオ波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（全顔）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39" name="字幕 2">
            <a:extLst>
              <a:ext uri="{FF2B5EF4-FFF2-40B4-BE49-F238E27FC236}">
                <a16:creationId xmlns:a16="http://schemas.microsoft.com/office/drawing/2014/main" id="{4718A540-00A3-B737-064A-31A612FE24AB}"/>
              </a:ext>
            </a:extLst>
          </p:cNvPr>
          <p:cNvSpPr txBox="1">
            <a:spLocks/>
          </p:cNvSpPr>
          <p:nvPr/>
        </p:nvSpPr>
        <p:spPr>
          <a:xfrm>
            <a:off x="3299309" y="4857849"/>
            <a:ext cx="1724519" cy="1096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EP Mode</a:t>
            </a:r>
          </a:p>
          <a:p>
            <a:pPr>
              <a:lnSpc>
                <a:spcPct val="100000"/>
              </a:lnSpc>
            </a:pPr>
            <a:r>
              <a:rPr lang="ja-JP" altLang="en-US" sz="1100" b="1" dirty="0"/>
              <a:t>エレクトロポレーション</a:t>
            </a:r>
            <a:endParaRPr lang="en-US" altLang="ja-JP" sz="11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（全顔）</a:t>
            </a:r>
            <a:endParaRPr lang="en-US" altLang="ja-JP" sz="1200" b="1" dirty="0"/>
          </a:p>
        </p:txBody>
      </p:sp>
      <p:sp>
        <p:nvSpPr>
          <p:cNvPr id="40" name="字幕 2">
            <a:extLst>
              <a:ext uri="{FF2B5EF4-FFF2-40B4-BE49-F238E27FC236}">
                <a16:creationId xmlns:a16="http://schemas.microsoft.com/office/drawing/2014/main" id="{3CD9AA67-A857-214C-FE68-8AC8A16AF986}"/>
              </a:ext>
            </a:extLst>
          </p:cNvPr>
          <p:cNvSpPr txBox="1">
            <a:spLocks/>
          </p:cNvSpPr>
          <p:nvPr/>
        </p:nvSpPr>
        <p:spPr>
          <a:xfrm>
            <a:off x="4964285" y="4867927"/>
            <a:ext cx="1908834" cy="1223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4BPRO</a:t>
            </a:r>
          </a:p>
          <a:p>
            <a:pPr>
              <a:lnSpc>
                <a:spcPct val="100000"/>
              </a:lnSpc>
            </a:pPr>
            <a:r>
              <a:rPr lang="ja-JP" altLang="en-US" sz="1100" b="1" dirty="0"/>
              <a:t>グランフェイスセラム</a:t>
            </a:r>
            <a:endParaRPr lang="en-US" altLang="ja-JP" sz="11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導入</a:t>
            </a:r>
          </a:p>
        </p:txBody>
      </p:sp>
      <p:sp>
        <p:nvSpPr>
          <p:cNvPr id="41" name="字幕 2">
            <a:extLst>
              <a:ext uri="{FF2B5EF4-FFF2-40B4-BE49-F238E27FC236}">
                <a16:creationId xmlns:a16="http://schemas.microsoft.com/office/drawing/2014/main" id="{9DF8011E-0EF4-A1FA-5E10-98F3FA258608}"/>
              </a:ext>
            </a:extLst>
          </p:cNvPr>
          <p:cNvSpPr txBox="1">
            <a:spLocks/>
          </p:cNvSpPr>
          <p:nvPr/>
        </p:nvSpPr>
        <p:spPr>
          <a:xfrm>
            <a:off x="3834092" y="5712184"/>
            <a:ext cx="2398617" cy="281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42" name="字幕 2">
            <a:extLst>
              <a:ext uri="{FF2B5EF4-FFF2-40B4-BE49-F238E27FC236}">
                <a16:creationId xmlns:a16="http://schemas.microsoft.com/office/drawing/2014/main" id="{78FF23C0-9E63-C7B8-8201-51C28937A112}"/>
              </a:ext>
            </a:extLst>
          </p:cNvPr>
          <p:cNvSpPr txBox="1">
            <a:spLocks/>
          </p:cNvSpPr>
          <p:nvPr/>
        </p:nvSpPr>
        <p:spPr>
          <a:xfrm>
            <a:off x="3858057" y="4895612"/>
            <a:ext cx="2398617" cy="587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800" b="1" dirty="0"/>
              <a:t>＋</a:t>
            </a:r>
          </a:p>
        </p:txBody>
      </p:sp>
      <p:sp>
        <p:nvSpPr>
          <p:cNvPr id="43" name="字幕 2">
            <a:extLst>
              <a:ext uri="{FF2B5EF4-FFF2-40B4-BE49-F238E27FC236}">
                <a16:creationId xmlns:a16="http://schemas.microsoft.com/office/drawing/2014/main" id="{EDDB87BC-C0B5-15F8-BBFA-3D9BF905308D}"/>
              </a:ext>
            </a:extLst>
          </p:cNvPr>
          <p:cNvSpPr txBox="1">
            <a:spLocks/>
          </p:cNvSpPr>
          <p:nvPr/>
        </p:nvSpPr>
        <p:spPr>
          <a:xfrm>
            <a:off x="6398045" y="4839479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EMS Mode</a:t>
            </a:r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イーエムエス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（全顔）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44" name="字幕 2">
            <a:extLst>
              <a:ext uri="{FF2B5EF4-FFF2-40B4-BE49-F238E27FC236}">
                <a16:creationId xmlns:a16="http://schemas.microsoft.com/office/drawing/2014/main" id="{CA1AE9CB-63CA-E095-EC50-B62E087B3C4A}"/>
              </a:ext>
            </a:extLst>
          </p:cNvPr>
          <p:cNvSpPr txBox="1">
            <a:spLocks/>
          </p:cNvSpPr>
          <p:nvPr/>
        </p:nvSpPr>
        <p:spPr>
          <a:xfrm>
            <a:off x="7700199" y="5100490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200" b="1" dirty="0"/>
              <a:t>整肌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738072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AC960266-F9F2-3807-E741-CA2DABA55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69791" y="612227"/>
            <a:ext cx="8119760" cy="123054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u"/>
            </a:pPr>
            <a:r>
              <a:rPr kumimoji="1" lang="en-US" altLang="ja-JP" sz="18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10</a:t>
            </a:r>
            <a:r>
              <a:rPr kumimoji="1" lang="ja-JP" altLang="en-US" sz="18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分ケア　首・肩こり集中ケア（</a:t>
            </a:r>
            <a:r>
              <a:rPr kumimoji="1" lang="en-US" altLang="ja-JP" sz="1800" b="1" dirty="0" err="1">
                <a:solidFill>
                  <a:schemeClr val="accent1">
                    <a:lumMod val="75000"/>
                  </a:schemeClr>
                </a:solidFill>
                <a:latin typeface="+mn-ea"/>
              </a:rPr>
              <a:t>MetaLT</a:t>
            </a:r>
            <a:r>
              <a:rPr kumimoji="1" lang="ja-JP" altLang="en-US" sz="18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）</a:t>
            </a:r>
            <a:r>
              <a:rPr lang="en-US" altLang="ja-JP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10</a:t>
            </a:r>
            <a:r>
              <a:rPr kumimoji="1" lang="ja-JP" altLang="en-US" sz="18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分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1606E766-B61A-39CE-0A30-F370D1A5324B}"/>
              </a:ext>
            </a:extLst>
          </p:cNvPr>
          <p:cNvSpPr txBox="1">
            <a:spLocks/>
          </p:cNvSpPr>
          <p:nvPr/>
        </p:nvSpPr>
        <p:spPr>
          <a:xfrm>
            <a:off x="6930065" y="603382"/>
            <a:ext cx="2975934" cy="6547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800" b="1" dirty="0"/>
              <a:t>定価：</a:t>
            </a:r>
            <a:r>
              <a:rPr lang="en-US" altLang="ja-JP" sz="2800" b="1" dirty="0">
                <a:latin typeface="+mn-ea"/>
              </a:rPr>
              <a:t>2,220</a:t>
            </a:r>
            <a:r>
              <a:rPr lang="ja-JP" altLang="en-US" sz="2800" b="1" dirty="0"/>
              <a:t>円</a:t>
            </a:r>
            <a:r>
              <a:rPr lang="ja-JP" altLang="en-US" sz="1400" b="1" dirty="0"/>
              <a:t>（税込）</a:t>
            </a:r>
            <a:endParaRPr lang="ja-JP" altLang="en-US" sz="1800" b="1" dirty="0"/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60F4104E-8636-4BF4-519E-BD7D1A7FDCC0}"/>
              </a:ext>
            </a:extLst>
          </p:cNvPr>
          <p:cNvSpPr txBox="1">
            <a:spLocks/>
          </p:cNvSpPr>
          <p:nvPr/>
        </p:nvSpPr>
        <p:spPr>
          <a:xfrm>
            <a:off x="37015" y="1032032"/>
            <a:ext cx="9905999" cy="2360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solidFill>
                  <a:schemeClr val="accent1">
                    <a:lumMod val="75000"/>
                  </a:schemeClr>
                </a:solidFill>
              </a:rPr>
              <a:t>ーーーーーーーーーーーーーーーーーーーーーーーーーーーーーーーーーーーーーーーーーーーーーーーーーーーーーーーーーーーーーーーーー</a:t>
            </a: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59ABC8B9-0E24-FCAD-90E8-6760A54A0DBC}"/>
              </a:ext>
            </a:extLst>
          </p:cNvPr>
          <p:cNvSpPr txBox="1">
            <a:spLocks/>
          </p:cNvSpPr>
          <p:nvPr/>
        </p:nvSpPr>
        <p:spPr>
          <a:xfrm>
            <a:off x="-846306" y="3633301"/>
            <a:ext cx="8119760" cy="838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u"/>
            </a:pPr>
            <a:r>
              <a:rPr lang="ja-JP" altLang="en-US" sz="1800" b="1" dirty="0">
                <a:solidFill>
                  <a:schemeClr val="accent1">
                    <a:lumMod val="75000"/>
                  </a:schemeClr>
                </a:solidFill>
              </a:rPr>
              <a:t>お化粧の上からリフトアップケア</a:t>
            </a:r>
            <a:r>
              <a:rPr lang="ja-JP" altLang="en-US" sz="18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（</a:t>
            </a:r>
            <a:r>
              <a:rPr lang="en-US" altLang="ja-JP" sz="1800" b="1" dirty="0" err="1">
                <a:solidFill>
                  <a:schemeClr val="accent1">
                    <a:lumMod val="75000"/>
                  </a:schemeClr>
                </a:solidFill>
                <a:latin typeface="+mn-ea"/>
              </a:rPr>
              <a:t>MetaLT</a:t>
            </a:r>
            <a:r>
              <a:rPr lang="ja-JP" altLang="en-US" sz="18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）</a:t>
            </a:r>
            <a:r>
              <a:rPr lang="en-US" altLang="ja-JP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5</a:t>
            </a:r>
            <a:r>
              <a:rPr lang="ja-JP" altLang="en-US" sz="1800" b="1" dirty="0">
                <a:solidFill>
                  <a:schemeClr val="accent1">
                    <a:lumMod val="75000"/>
                  </a:schemeClr>
                </a:solidFill>
              </a:rPr>
              <a:t>分</a:t>
            </a: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14E642A9-0485-6CA6-0724-D4038354AFB2}"/>
              </a:ext>
            </a:extLst>
          </p:cNvPr>
          <p:cNvSpPr txBox="1">
            <a:spLocks/>
          </p:cNvSpPr>
          <p:nvPr/>
        </p:nvSpPr>
        <p:spPr>
          <a:xfrm>
            <a:off x="37014" y="3957646"/>
            <a:ext cx="9905999" cy="1230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solidFill>
                  <a:schemeClr val="accent1">
                    <a:lumMod val="75000"/>
                  </a:schemeClr>
                </a:solidFill>
              </a:rPr>
              <a:t>ーーーーーーーーーーーーーーーーーーーーーーーーーーーーーーーーーーーーーーーーーーーーーーーーーーーーーーーーーーーーーーーーー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6540AB68-87AB-6B9E-437E-7A2158F5CC5D}"/>
              </a:ext>
            </a:extLst>
          </p:cNvPr>
          <p:cNvSpPr txBox="1">
            <a:spLocks/>
          </p:cNvSpPr>
          <p:nvPr/>
        </p:nvSpPr>
        <p:spPr>
          <a:xfrm>
            <a:off x="6930065" y="3525256"/>
            <a:ext cx="2975933" cy="547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800" b="1" dirty="0"/>
              <a:t>定価：</a:t>
            </a:r>
            <a:r>
              <a:rPr lang="en-US" altLang="ja-JP" sz="2800" b="1" dirty="0">
                <a:latin typeface="+mn-ea"/>
              </a:rPr>
              <a:t>3,330</a:t>
            </a:r>
            <a:r>
              <a:rPr lang="ja-JP" altLang="en-US" sz="2800" b="1" dirty="0"/>
              <a:t>円</a:t>
            </a:r>
            <a:r>
              <a:rPr lang="ja-JP" altLang="en-US" sz="1400" b="1" dirty="0"/>
              <a:t>（税込）</a:t>
            </a:r>
            <a:endParaRPr lang="ja-JP" altLang="en-US" sz="1800" b="1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500B435-88DF-E3DD-5FA2-838A01DBF8EA}"/>
              </a:ext>
            </a:extLst>
          </p:cNvPr>
          <p:cNvSpPr txBox="1">
            <a:spLocks/>
          </p:cNvSpPr>
          <p:nvPr/>
        </p:nvSpPr>
        <p:spPr>
          <a:xfrm>
            <a:off x="402013" y="1212934"/>
            <a:ext cx="8506134" cy="50392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500" b="1" dirty="0"/>
              <a:t>こんな方にオススメ！</a:t>
            </a:r>
            <a:endParaRPr lang="en-US" altLang="ja-JP" sz="2500" b="1" dirty="0"/>
          </a:p>
          <a:p>
            <a:pPr algn="l"/>
            <a:r>
              <a:rPr lang="ja-JP" altLang="en-US" sz="2000" b="1" dirty="0"/>
              <a:t>・肩凝り</a:t>
            </a:r>
            <a:r>
              <a:rPr lang="en-US" altLang="ja-JP" sz="2000" b="1" dirty="0"/>
              <a:t>/</a:t>
            </a:r>
            <a:r>
              <a:rPr lang="ja-JP" altLang="en-US" sz="2000" b="1" dirty="0"/>
              <a:t>首凝り　・睡眠不足　・疲れやすい</a:t>
            </a:r>
            <a:r>
              <a:rPr lang="en-US" altLang="ja-JP" sz="2000" b="1" dirty="0"/>
              <a:t>/</a:t>
            </a:r>
            <a:r>
              <a:rPr lang="ja-JP" altLang="en-US" sz="2000" b="1" dirty="0"/>
              <a:t>疲れがたまっている　・デスクワークが多い　・腰痛　・癒されたい　</a:t>
            </a:r>
          </a:p>
        </p:txBody>
      </p:sp>
      <p:sp>
        <p:nvSpPr>
          <p:cNvPr id="13" name="矢印: 五方向 12">
            <a:extLst>
              <a:ext uri="{FF2B5EF4-FFF2-40B4-BE49-F238E27FC236}">
                <a16:creationId xmlns:a16="http://schemas.microsoft.com/office/drawing/2014/main" id="{0095B513-5362-D73E-B022-EEE8107F0227}"/>
              </a:ext>
            </a:extLst>
          </p:cNvPr>
          <p:cNvSpPr/>
          <p:nvPr/>
        </p:nvSpPr>
        <p:spPr>
          <a:xfrm>
            <a:off x="474015" y="1824906"/>
            <a:ext cx="2015129" cy="1230549"/>
          </a:xfrm>
          <a:custGeom>
            <a:avLst/>
            <a:gdLst>
              <a:gd name="connsiteX0" fmla="*/ 0 w 2176669"/>
              <a:gd name="connsiteY0" fmla="*/ 0 h 1230549"/>
              <a:gd name="connsiteX1" fmla="*/ 1561395 w 2176669"/>
              <a:gd name="connsiteY1" fmla="*/ 0 h 1230549"/>
              <a:gd name="connsiteX2" fmla="*/ 2176669 w 2176669"/>
              <a:gd name="connsiteY2" fmla="*/ 615275 h 1230549"/>
              <a:gd name="connsiteX3" fmla="*/ 1561395 w 2176669"/>
              <a:gd name="connsiteY3" fmla="*/ 1230549 h 1230549"/>
              <a:gd name="connsiteX4" fmla="*/ 0 w 2176669"/>
              <a:gd name="connsiteY4" fmla="*/ 1230549 h 1230549"/>
              <a:gd name="connsiteX5" fmla="*/ 0 w 2176669"/>
              <a:gd name="connsiteY5" fmla="*/ 0 h 1230549"/>
              <a:gd name="connsiteX0" fmla="*/ 0 w 1828799"/>
              <a:gd name="connsiteY0" fmla="*/ 0 h 1230549"/>
              <a:gd name="connsiteX1" fmla="*/ 1561395 w 1828799"/>
              <a:gd name="connsiteY1" fmla="*/ 0 h 1230549"/>
              <a:gd name="connsiteX2" fmla="*/ 1828799 w 1828799"/>
              <a:gd name="connsiteY2" fmla="*/ 615275 h 1230549"/>
              <a:gd name="connsiteX3" fmla="*/ 1561395 w 1828799"/>
              <a:gd name="connsiteY3" fmla="*/ 1230549 h 1230549"/>
              <a:gd name="connsiteX4" fmla="*/ 0 w 1828799"/>
              <a:gd name="connsiteY4" fmla="*/ 1230549 h 1230549"/>
              <a:gd name="connsiteX5" fmla="*/ 0 w 1828799"/>
              <a:gd name="connsiteY5" fmla="*/ 0 h 12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799" h="1230549">
                <a:moveTo>
                  <a:pt x="0" y="0"/>
                </a:moveTo>
                <a:lnTo>
                  <a:pt x="1561395" y="0"/>
                </a:lnTo>
                <a:lnTo>
                  <a:pt x="1828799" y="615275"/>
                </a:lnTo>
                <a:lnTo>
                  <a:pt x="1561395" y="1230549"/>
                </a:lnTo>
                <a:lnTo>
                  <a:pt x="0" y="12305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8DC80E2-52D0-CD49-3B1D-B30E3ACAD2AC}"/>
              </a:ext>
            </a:extLst>
          </p:cNvPr>
          <p:cNvSpPr/>
          <p:nvPr/>
        </p:nvSpPr>
        <p:spPr>
          <a:xfrm>
            <a:off x="2701640" y="1852425"/>
            <a:ext cx="2142734" cy="123928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77A4025-D9AF-60A6-250C-4FFF6867EB1C}"/>
              </a:ext>
            </a:extLst>
          </p:cNvPr>
          <p:cNvSpPr/>
          <p:nvPr/>
        </p:nvSpPr>
        <p:spPr>
          <a:xfrm>
            <a:off x="3667326" y="4945489"/>
            <a:ext cx="1173329" cy="123928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矢印: 五方向 12">
            <a:extLst>
              <a:ext uri="{FF2B5EF4-FFF2-40B4-BE49-F238E27FC236}">
                <a16:creationId xmlns:a16="http://schemas.microsoft.com/office/drawing/2014/main" id="{9EDF8C5D-B155-D5A6-A504-E7B69186EC34}"/>
              </a:ext>
            </a:extLst>
          </p:cNvPr>
          <p:cNvSpPr/>
          <p:nvPr/>
        </p:nvSpPr>
        <p:spPr>
          <a:xfrm>
            <a:off x="474015" y="4945489"/>
            <a:ext cx="2979304" cy="1230549"/>
          </a:xfrm>
          <a:custGeom>
            <a:avLst/>
            <a:gdLst>
              <a:gd name="connsiteX0" fmla="*/ 0 w 2176669"/>
              <a:gd name="connsiteY0" fmla="*/ 0 h 1230549"/>
              <a:gd name="connsiteX1" fmla="*/ 1561395 w 2176669"/>
              <a:gd name="connsiteY1" fmla="*/ 0 h 1230549"/>
              <a:gd name="connsiteX2" fmla="*/ 2176669 w 2176669"/>
              <a:gd name="connsiteY2" fmla="*/ 615275 h 1230549"/>
              <a:gd name="connsiteX3" fmla="*/ 1561395 w 2176669"/>
              <a:gd name="connsiteY3" fmla="*/ 1230549 h 1230549"/>
              <a:gd name="connsiteX4" fmla="*/ 0 w 2176669"/>
              <a:gd name="connsiteY4" fmla="*/ 1230549 h 1230549"/>
              <a:gd name="connsiteX5" fmla="*/ 0 w 2176669"/>
              <a:gd name="connsiteY5" fmla="*/ 0 h 1230549"/>
              <a:gd name="connsiteX0" fmla="*/ 0 w 1828799"/>
              <a:gd name="connsiteY0" fmla="*/ 0 h 1230549"/>
              <a:gd name="connsiteX1" fmla="*/ 1561395 w 1828799"/>
              <a:gd name="connsiteY1" fmla="*/ 0 h 1230549"/>
              <a:gd name="connsiteX2" fmla="*/ 1828799 w 1828799"/>
              <a:gd name="connsiteY2" fmla="*/ 615275 h 1230549"/>
              <a:gd name="connsiteX3" fmla="*/ 1561395 w 1828799"/>
              <a:gd name="connsiteY3" fmla="*/ 1230549 h 1230549"/>
              <a:gd name="connsiteX4" fmla="*/ 0 w 1828799"/>
              <a:gd name="connsiteY4" fmla="*/ 1230549 h 1230549"/>
              <a:gd name="connsiteX5" fmla="*/ 0 w 1828799"/>
              <a:gd name="connsiteY5" fmla="*/ 0 h 1230549"/>
              <a:gd name="connsiteX0" fmla="*/ 0 w 1719338"/>
              <a:gd name="connsiteY0" fmla="*/ 0 h 1230549"/>
              <a:gd name="connsiteX1" fmla="*/ 1561395 w 1719338"/>
              <a:gd name="connsiteY1" fmla="*/ 0 h 1230549"/>
              <a:gd name="connsiteX2" fmla="*/ 1719338 w 1719338"/>
              <a:gd name="connsiteY2" fmla="*/ 595397 h 1230549"/>
              <a:gd name="connsiteX3" fmla="*/ 1561395 w 1719338"/>
              <a:gd name="connsiteY3" fmla="*/ 1230549 h 1230549"/>
              <a:gd name="connsiteX4" fmla="*/ 0 w 1719338"/>
              <a:gd name="connsiteY4" fmla="*/ 1230549 h 1230549"/>
              <a:gd name="connsiteX5" fmla="*/ 0 w 1719338"/>
              <a:gd name="connsiteY5" fmla="*/ 0 h 12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19338" h="1230549">
                <a:moveTo>
                  <a:pt x="0" y="0"/>
                </a:moveTo>
                <a:lnTo>
                  <a:pt x="1561395" y="0"/>
                </a:lnTo>
                <a:lnTo>
                  <a:pt x="1719338" y="595397"/>
                </a:lnTo>
                <a:lnTo>
                  <a:pt x="1561395" y="1230549"/>
                </a:lnTo>
                <a:lnTo>
                  <a:pt x="0" y="12305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字幕 2">
            <a:extLst>
              <a:ext uri="{FF2B5EF4-FFF2-40B4-BE49-F238E27FC236}">
                <a16:creationId xmlns:a16="http://schemas.microsoft.com/office/drawing/2014/main" id="{7EB0063F-F6A3-6EFE-D428-0DABF6FCC4E2}"/>
              </a:ext>
            </a:extLst>
          </p:cNvPr>
          <p:cNvSpPr txBox="1">
            <a:spLocks/>
          </p:cNvSpPr>
          <p:nvPr/>
        </p:nvSpPr>
        <p:spPr>
          <a:xfrm>
            <a:off x="196775" y="1874812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RF Mode</a:t>
            </a:r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ラジオ波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（頭皮・首・肩・デコルテ）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35" name="字幕 2">
            <a:extLst>
              <a:ext uri="{FF2B5EF4-FFF2-40B4-BE49-F238E27FC236}">
                <a16:creationId xmlns:a16="http://schemas.microsoft.com/office/drawing/2014/main" id="{C4BBA406-994D-717D-AE81-5F89FC034D37}"/>
              </a:ext>
            </a:extLst>
          </p:cNvPr>
          <p:cNvSpPr txBox="1">
            <a:spLocks/>
          </p:cNvSpPr>
          <p:nvPr/>
        </p:nvSpPr>
        <p:spPr>
          <a:xfrm>
            <a:off x="2591396" y="1880910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EMS Mode</a:t>
            </a:r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イーエムエス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（頭皮・首・肩・デコルテ）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36" name="字幕 2">
            <a:extLst>
              <a:ext uri="{FF2B5EF4-FFF2-40B4-BE49-F238E27FC236}">
                <a16:creationId xmlns:a16="http://schemas.microsoft.com/office/drawing/2014/main" id="{DD3AFB4B-8CE2-A611-0460-34CF7CCC8A62}"/>
              </a:ext>
            </a:extLst>
          </p:cNvPr>
          <p:cNvSpPr txBox="1">
            <a:spLocks/>
          </p:cNvSpPr>
          <p:nvPr/>
        </p:nvSpPr>
        <p:spPr>
          <a:xfrm>
            <a:off x="764358" y="4949069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1400" b="1" dirty="0"/>
              <a:t>TF Mode</a:t>
            </a:r>
          </a:p>
          <a:p>
            <a:pPr>
              <a:lnSpc>
                <a:spcPct val="100000"/>
              </a:lnSpc>
            </a:pPr>
            <a:r>
              <a:rPr lang="ja-JP" altLang="en-US" sz="1200" b="1" dirty="0"/>
              <a:t>サーマルフラクショナル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ja-JP" altLang="en-US" sz="1400" b="1" dirty="0"/>
              <a:t>全顔　</a:t>
            </a:r>
            <a:r>
              <a:rPr lang="en-US" altLang="ja-JP" sz="1400" b="1" dirty="0"/>
              <a:t>200</a:t>
            </a:r>
            <a:r>
              <a:rPr lang="ja-JP" altLang="en-US" sz="1400" b="1" dirty="0"/>
              <a:t>ショット</a:t>
            </a:r>
            <a:endParaRPr lang="en-US" altLang="ja-JP" sz="14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〈5</a:t>
            </a:r>
            <a:r>
              <a:rPr lang="ja-JP" altLang="en-US" sz="1200" b="1" dirty="0"/>
              <a:t>分</a:t>
            </a:r>
            <a:r>
              <a:rPr lang="en-US" altLang="ja-JP" sz="1200" b="1" dirty="0"/>
              <a:t>〉</a:t>
            </a:r>
            <a:endParaRPr lang="ja-JP" altLang="en-US" sz="1200" b="1" dirty="0"/>
          </a:p>
        </p:txBody>
      </p:sp>
      <p:sp>
        <p:nvSpPr>
          <p:cNvPr id="44" name="字幕 2">
            <a:extLst>
              <a:ext uri="{FF2B5EF4-FFF2-40B4-BE49-F238E27FC236}">
                <a16:creationId xmlns:a16="http://schemas.microsoft.com/office/drawing/2014/main" id="{CA1AE9CB-63CA-E095-EC50-B62E087B3C4A}"/>
              </a:ext>
            </a:extLst>
          </p:cNvPr>
          <p:cNvSpPr txBox="1">
            <a:spLocks/>
          </p:cNvSpPr>
          <p:nvPr/>
        </p:nvSpPr>
        <p:spPr>
          <a:xfrm>
            <a:off x="3054681" y="5117373"/>
            <a:ext cx="2398617" cy="1223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200" b="1" dirty="0"/>
              <a:t>整肌</a:t>
            </a:r>
            <a:endParaRPr lang="en-US" altLang="ja-JP" sz="1200" b="1" dirty="0"/>
          </a:p>
          <a:p>
            <a:pPr>
              <a:lnSpc>
                <a:spcPct val="100000"/>
              </a:lnSpc>
            </a:pPr>
            <a:endParaRPr lang="en-US" altLang="ja-JP" sz="1200" b="1" dirty="0"/>
          </a:p>
          <a:p>
            <a:pPr>
              <a:lnSpc>
                <a:spcPct val="100000"/>
              </a:lnSpc>
            </a:pPr>
            <a:r>
              <a:rPr lang="en-US" altLang="ja-JP" sz="1200" b="1" dirty="0"/>
              <a:t>〈</a:t>
            </a:r>
            <a:r>
              <a:rPr lang="en-US" altLang="ja-JP" sz="1200" b="1" dirty="0" err="1"/>
              <a:t>MetaLT</a:t>
            </a:r>
            <a:r>
              <a:rPr lang="en-US" altLang="ja-JP" sz="1200" b="1" dirty="0"/>
              <a:t> SKIN〉</a:t>
            </a:r>
            <a:endParaRPr lang="ja-JP" altLang="en-US" sz="1200" b="1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B7D3C3F-738C-CC2F-6A9A-1F849703432B}"/>
              </a:ext>
            </a:extLst>
          </p:cNvPr>
          <p:cNvSpPr txBox="1"/>
          <p:nvPr/>
        </p:nvSpPr>
        <p:spPr>
          <a:xfrm>
            <a:off x="654185" y="3343462"/>
            <a:ext cx="54718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 Light" panose="020F0302020204030204"/>
                <a:ea typeface="游ゴシック Light" panose="020B0300000000000000" pitchFamily="50" charset="-128"/>
                <a:cs typeface="+mj-cs"/>
              </a:rPr>
              <a:t>忙しい方にオススメ！</a:t>
            </a:r>
            <a:endParaRPr lang="ja-JP" altLang="en-US" dirty="0"/>
          </a:p>
        </p:txBody>
      </p:sp>
      <p:sp>
        <p:nvSpPr>
          <p:cNvPr id="16" name="字幕 2">
            <a:extLst>
              <a:ext uri="{FF2B5EF4-FFF2-40B4-BE49-F238E27FC236}">
                <a16:creationId xmlns:a16="http://schemas.microsoft.com/office/drawing/2014/main" id="{C683E29D-5A4B-978C-0209-CB435771562D}"/>
              </a:ext>
            </a:extLst>
          </p:cNvPr>
          <p:cNvSpPr txBox="1">
            <a:spLocks/>
          </p:cNvSpPr>
          <p:nvPr/>
        </p:nvSpPr>
        <p:spPr>
          <a:xfrm>
            <a:off x="290528" y="4244921"/>
            <a:ext cx="8506134" cy="50392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500" b="1" dirty="0"/>
              <a:t>こんな方にオススメ！</a:t>
            </a:r>
            <a:endParaRPr lang="en-US" altLang="ja-JP" sz="2500" b="1" dirty="0"/>
          </a:p>
          <a:p>
            <a:pPr algn="l"/>
            <a:r>
              <a:rPr lang="ja-JP" altLang="en-US" sz="2000" b="1" dirty="0"/>
              <a:t>・隙間時間にケアしたい　・お肌のもたつきが気になる　・ほうれい線が気になる　・ハリとツヤ感が欲しい　　　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C9FD3AFD-16F7-CACA-4EFD-4920AD2DC8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48020">
            <a:off x="7291287" y="3849172"/>
            <a:ext cx="1503291" cy="3205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4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10040</TotalTime>
  <Words>558</Words>
  <Application>Microsoft Office PowerPoint</Application>
  <PresentationFormat>A4 210 x 297 mm</PresentationFormat>
  <Paragraphs>73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テーマ</vt:lpstr>
      <vt:lpstr>お化粧していてもOK！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お化粧していてもOK！</dc:title>
  <dc:creator>【営業】 共有アカウント</dc:creator>
  <cp:lastModifiedBy>【営業】 共有アカウント</cp:lastModifiedBy>
  <cp:revision>5</cp:revision>
  <cp:lastPrinted>2024-01-24T04:34:37Z</cp:lastPrinted>
  <dcterms:created xsi:type="dcterms:W3CDTF">2024-01-23T02:32:15Z</dcterms:created>
  <dcterms:modified xsi:type="dcterms:W3CDTF">2024-01-30T01:53:12Z</dcterms:modified>
</cp:coreProperties>
</file>