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IPAex 明朝" panose="020B0600070205080204" charset="-128"/>
      <p:regular r:id="rId3"/>
    </p:embeddedFont>
    <p:embeddedFont>
      <p:font typeface="Source Han Serif JP Bold" panose="020B0600070205080204" charset="-128"/>
      <p:regular r:id="rId4"/>
    </p:embeddedFont>
    <p:embeddedFont>
      <p:font typeface="The Seasons" panose="020B0600070205080204" charset="0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2404" y="2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3.fntdata"/><Relationship Id="rId4" Type="http://schemas.openxmlformats.org/officeDocument/2006/relationships/font" Target="fonts/font2.fntdata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図 55" descr="黒い背景と白い文字&#10;&#10;中程度の精度で自動的に生成された説明">
            <a:extLst>
              <a:ext uri="{FF2B5EF4-FFF2-40B4-BE49-F238E27FC236}">
                <a16:creationId xmlns:a16="http://schemas.microsoft.com/office/drawing/2014/main" id="{5FD71D9B-241B-4B5D-71A1-52EFCC01E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-253" t="-6393" r="-88" b="42"/>
            </a:stretch>
          </a:blipFill>
        </p:spPr>
        <p:txBody>
          <a:bodyPr/>
          <a:lstStyle/>
          <a:p>
            <a:pPr>
              <a:lnSpc>
                <a:spcPts val="2520"/>
              </a:lnSpc>
            </a:pPr>
            <a:r>
              <a:rPr lang="en-US" altLang="ja-JP" sz="1800" spc="921">
                <a:solidFill>
                  <a:srgbClr val="000000"/>
                </a:solidFill>
                <a:ea typeface="IPAex 明朝"/>
              </a:rPr>
              <a:t>リニューアルリリース</a:t>
            </a:r>
            <a:endParaRPr lang="en-US" altLang="ja-JP" sz="1800" spc="921" dirty="0">
              <a:solidFill>
                <a:srgbClr val="000000"/>
              </a:solidFill>
              <a:ea typeface="IPAex 明朝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789471" y="8309486"/>
            <a:ext cx="1512011" cy="1512011"/>
          </a:xfrm>
          <a:custGeom>
            <a:avLst/>
            <a:gdLst/>
            <a:ahLst/>
            <a:cxnLst/>
            <a:rect l="l" t="t" r="r" b="b"/>
            <a:pathLst>
              <a:path w="1512011" h="1512011">
                <a:moveTo>
                  <a:pt x="0" y="0"/>
                </a:moveTo>
                <a:lnTo>
                  <a:pt x="1512011" y="0"/>
                </a:lnTo>
                <a:lnTo>
                  <a:pt x="1512011" y="1512011"/>
                </a:lnTo>
                <a:lnTo>
                  <a:pt x="0" y="1512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Freeform 4"/>
          <p:cNvSpPr/>
          <p:nvPr/>
        </p:nvSpPr>
        <p:spPr>
          <a:xfrm>
            <a:off x="1264386" y="1651788"/>
            <a:ext cx="5163330" cy="5163330"/>
          </a:xfrm>
          <a:custGeom>
            <a:avLst/>
            <a:gdLst/>
            <a:ahLst/>
            <a:cxnLst/>
            <a:rect l="l" t="t" r="r" b="b"/>
            <a:pathLst>
              <a:path w="5163330" h="5163330">
                <a:moveTo>
                  <a:pt x="0" y="0"/>
                </a:moveTo>
                <a:lnTo>
                  <a:pt x="5163330" y="0"/>
                </a:lnTo>
                <a:lnTo>
                  <a:pt x="5163330" y="5163330"/>
                </a:lnTo>
                <a:lnTo>
                  <a:pt x="0" y="5163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3175" y="10313368"/>
            <a:ext cx="7532024" cy="440233"/>
            <a:chOff x="0" y="0"/>
            <a:chExt cx="3093265" cy="1380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93265" cy="138065"/>
            </a:xfrm>
            <a:custGeom>
              <a:avLst/>
              <a:gdLst/>
              <a:ahLst/>
              <a:cxnLst/>
              <a:rect l="l" t="t" r="r" b="b"/>
              <a:pathLst>
                <a:path w="3093265" h="138065">
                  <a:moveTo>
                    <a:pt x="0" y="0"/>
                  </a:moveTo>
                  <a:lnTo>
                    <a:pt x="3093265" y="0"/>
                  </a:lnTo>
                  <a:lnTo>
                    <a:pt x="3093265" y="138065"/>
                  </a:lnTo>
                  <a:lnTo>
                    <a:pt x="0" y="138065"/>
                  </a:lnTo>
                  <a:close/>
                </a:path>
              </a:pathLst>
            </a:custGeom>
            <a:solidFill>
              <a:srgbClr val="F1E7D7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93265" cy="185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88601" y="-196995"/>
            <a:ext cx="3300977" cy="3300977"/>
          </a:xfrm>
          <a:custGeom>
            <a:avLst/>
            <a:gdLst/>
            <a:ahLst/>
            <a:cxnLst/>
            <a:rect l="l" t="t" r="r" b="b"/>
            <a:pathLst>
              <a:path w="3300977" h="3300977">
                <a:moveTo>
                  <a:pt x="0" y="0"/>
                </a:moveTo>
                <a:lnTo>
                  <a:pt x="3300977" y="0"/>
                </a:lnTo>
                <a:lnTo>
                  <a:pt x="3300977" y="3300977"/>
                </a:lnTo>
                <a:lnTo>
                  <a:pt x="0" y="330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1931330" y="8028089"/>
            <a:ext cx="431247" cy="349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9"/>
              </a:lnSpc>
            </a:pPr>
            <a:endParaRPr/>
          </a:p>
        </p:txBody>
      </p:sp>
      <p:grpSp>
        <p:nvGrpSpPr>
          <p:cNvPr id="13" name="Group 13"/>
          <p:cNvGrpSpPr/>
          <p:nvPr/>
        </p:nvGrpSpPr>
        <p:grpSpPr>
          <a:xfrm>
            <a:off x="3175" y="-22634"/>
            <a:ext cx="7532024" cy="559266"/>
            <a:chOff x="0" y="0"/>
            <a:chExt cx="3093265" cy="1380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93265" cy="138065"/>
            </a:xfrm>
            <a:custGeom>
              <a:avLst/>
              <a:gdLst/>
              <a:ahLst/>
              <a:cxnLst/>
              <a:rect l="l" t="t" r="r" b="b"/>
              <a:pathLst>
                <a:path w="3093265" h="138065">
                  <a:moveTo>
                    <a:pt x="0" y="0"/>
                  </a:moveTo>
                  <a:lnTo>
                    <a:pt x="3093265" y="0"/>
                  </a:lnTo>
                  <a:lnTo>
                    <a:pt x="3093265" y="138065"/>
                  </a:lnTo>
                  <a:lnTo>
                    <a:pt x="0" y="138065"/>
                  </a:lnTo>
                  <a:close/>
                </a:path>
              </a:pathLst>
            </a:custGeom>
            <a:solidFill>
              <a:srgbClr val="F1E7D7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093265" cy="185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265052" y="8161053"/>
            <a:ext cx="1774947" cy="1774947"/>
          </a:xfrm>
          <a:custGeom>
            <a:avLst/>
            <a:gdLst/>
            <a:ahLst/>
            <a:cxnLst/>
            <a:rect l="l" t="t" r="r" b="b"/>
            <a:pathLst>
              <a:path w="1774947" h="1774947">
                <a:moveTo>
                  <a:pt x="0" y="0"/>
                </a:moveTo>
                <a:lnTo>
                  <a:pt x="1774947" y="0"/>
                </a:lnTo>
                <a:lnTo>
                  <a:pt x="1774947" y="1774947"/>
                </a:lnTo>
                <a:lnTo>
                  <a:pt x="0" y="1774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7" name="Group 17"/>
          <p:cNvGrpSpPr/>
          <p:nvPr/>
        </p:nvGrpSpPr>
        <p:grpSpPr>
          <a:xfrm>
            <a:off x="3567447" y="3256382"/>
            <a:ext cx="880156" cy="546606"/>
            <a:chOff x="0" y="0"/>
            <a:chExt cx="1173542" cy="72880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171375" cy="728808"/>
              <a:chOff x="0" y="0"/>
              <a:chExt cx="314846" cy="19589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14846" cy="195891"/>
              </a:xfrm>
              <a:custGeom>
                <a:avLst/>
                <a:gdLst/>
                <a:ahLst/>
                <a:cxnLst/>
                <a:rect l="l" t="t" r="r" b="b"/>
                <a:pathLst>
                  <a:path w="314846" h="195891">
                    <a:moveTo>
                      <a:pt x="0" y="0"/>
                    </a:moveTo>
                    <a:lnTo>
                      <a:pt x="314846" y="0"/>
                    </a:lnTo>
                    <a:lnTo>
                      <a:pt x="314846" y="195891"/>
                    </a:lnTo>
                    <a:lnTo>
                      <a:pt x="0" y="19589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52494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314846" cy="253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8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49403" y="202479"/>
              <a:ext cx="1024139" cy="37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995"/>
                </a:lnSpc>
              </a:pPr>
              <a:r>
                <a:rPr lang="en-US" sz="2100" spc="44">
                  <a:solidFill>
                    <a:srgbClr val="524949"/>
                  </a:solidFill>
                  <a:latin typeface="IPAex 明朝"/>
                </a:rPr>
                <a:t>30ml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648928" y="3385532"/>
            <a:ext cx="310005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599" spc="75" dirty="0">
                <a:solidFill>
                  <a:srgbClr val="524949"/>
                </a:solidFill>
                <a:latin typeface="IPAex 明朝"/>
                <a:ea typeface="IPAex 明朝"/>
              </a:rPr>
              <a:t>￥4,180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53951" y="3475742"/>
            <a:ext cx="976614" cy="238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09"/>
              </a:lnSpc>
            </a:pPr>
            <a:r>
              <a:rPr lang="en-US" sz="1800" spc="37" dirty="0">
                <a:solidFill>
                  <a:srgbClr val="524949"/>
                </a:solidFill>
                <a:latin typeface="IPAex 明朝"/>
                <a:ea typeface="IPAex 明朝"/>
              </a:rPr>
              <a:t>(</a:t>
            </a:r>
            <a:r>
              <a:rPr lang="en-US" sz="1800" spc="37" dirty="0" err="1">
                <a:solidFill>
                  <a:srgbClr val="524949"/>
                </a:solidFill>
                <a:latin typeface="IPAex 明朝"/>
                <a:ea typeface="IPAex 明朝"/>
              </a:rPr>
              <a:t>税込</a:t>
            </a:r>
            <a:r>
              <a:rPr lang="en-US" sz="1800" spc="37" dirty="0">
                <a:solidFill>
                  <a:srgbClr val="524949"/>
                </a:solidFill>
                <a:latin typeface="IPAex 明朝"/>
                <a:ea typeface="IPAex 明朝"/>
              </a:rPr>
              <a:t>）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482457" y="8353475"/>
            <a:ext cx="1512011" cy="1521357"/>
            <a:chOff x="0" y="0"/>
            <a:chExt cx="2016015" cy="2028476"/>
          </a:xfrm>
        </p:grpSpPr>
        <p:sp>
          <p:nvSpPr>
            <p:cNvPr id="25" name="Freeform 25"/>
            <p:cNvSpPr/>
            <p:nvPr/>
          </p:nvSpPr>
          <p:spPr>
            <a:xfrm>
              <a:off x="0" y="12462"/>
              <a:ext cx="2016015" cy="2016015"/>
            </a:xfrm>
            <a:custGeom>
              <a:avLst/>
              <a:gdLst/>
              <a:ahLst/>
              <a:cxnLst/>
              <a:rect l="l" t="t" r="r" b="b"/>
              <a:pathLst>
                <a:path w="2016015" h="2016015">
                  <a:moveTo>
                    <a:pt x="0" y="0"/>
                  </a:moveTo>
                  <a:lnTo>
                    <a:pt x="2016015" y="0"/>
                  </a:lnTo>
                  <a:lnTo>
                    <a:pt x="2016015" y="2016014"/>
                  </a:lnTo>
                  <a:lnTo>
                    <a:pt x="0" y="2016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16978" y="0"/>
              <a:ext cx="1671353" cy="1893412"/>
            </a:xfrm>
            <a:custGeom>
              <a:avLst/>
              <a:gdLst/>
              <a:ahLst/>
              <a:cxnLst/>
              <a:rect l="l" t="t" r="r" b="b"/>
              <a:pathLst>
                <a:path w="1671353" h="1893412">
                  <a:moveTo>
                    <a:pt x="0" y="0"/>
                  </a:moveTo>
                  <a:lnTo>
                    <a:pt x="1671353" y="0"/>
                  </a:lnTo>
                  <a:lnTo>
                    <a:pt x="1671353" y="1893412"/>
                  </a:lnTo>
                  <a:lnTo>
                    <a:pt x="0" y="1893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6643" r="-6643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3500" y="494553"/>
              <a:ext cx="1778308" cy="99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1998" spc="103">
                  <a:solidFill>
                    <a:srgbClr val="25322C"/>
                  </a:solidFill>
                  <a:ea typeface="IPAex 明朝"/>
                </a:rPr>
                <a:t>美容液</a:t>
              </a:r>
            </a:p>
            <a:p>
              <a:pPr algn="ctr">
                <a:lnSpc>
                  <a:spcPts val="3138"/>
                </a:lnSpc>
              </a:pPr>
              <a:r>
                <a:rPr lang="en-US" sz="1998" spc="103">
                  <a:solidFill>
                    <a:srgbClr val="25322C"/>
                  </a:solidFill>
                  <a:ea typeface="IPAex 明朝"/>
                </a:rPr>
                <a:t>効果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887051" y="8353475"/>
            <a:ext cx="1333731" cy="1424033"/>
            <a:chOff x="0" y="0"/>
            <a:chExt cx="1778308" cy="1898711"/>
          </a:xfrm>
        </p:grpSpPr>
        <p:sp>
          <p:nvSpPr>
            <p:cNvPr id="29" name="Freeform 29"/>
            <p:cNvSpPr/>
            <p:nvPr/>
          </p:nvSpPr>
          <p:spPr>
            <a:xfrm>
              <a:off x="47888" y="0"/>
              <a:ext cx="1691639" cy="1898711"/>
            </a:xfrm>
            <a:custGeom>
              <a:avLst/>
              <a:gdLst/>
              <a:ahLst/>
              <a:cxnLst/>
              <a:rect l="l" t="t" r="r" b="b"/>
              <a:pathLst>
                <a:path w="1691639" h="1898711">
                  <a:moveTo>
                    <a:pt x="0" y="0"/>
                  </a:moveTo>
                  <a:lnTo>
                    <a:pt x="1691639" y="0"/>
                  </a:lnTo>
                  <a:lnTo>
                    <a:pt x="1691639" y="1898711"/>
                  </a:lnTo>
                  <a:lnTo>
                    <a:pt x="0" y="1898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6120" r="-6120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438927"/>
              <a:ext cx="1778308" cy="972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1998" spc="103" dirty="0">
                  <a:solidFill>
                    <a:srgbClr val="25322C"/>
                  </a:solidFill>
                  <a:latin typeface="IPAex 明朝"/>
                </a:rPr>
                <a:t>SPF50⁺</a:t>
              </a:r>
            </a:p>
            <a:p>
              <a:pPr algn="ctr">
                <a:lnSpc>
                  <a:spcPts val="2778"/>
                </a:lnSpc>
              </a:pPr>
              <a:r>
                <a:rPr lang="en-US" sz="1998" spc="-337" dirty="0">
                  <a:solidFill>
                    <a:srgbClr val="25322C"/>
                  </a:solidFill>
                  <a:latin typeface="IPAex 明朝"/>
                  <a:ea typeface="IPAex 明朝"/>
                </a:rPr>
                <a:t>PA＋＋＋＋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96829" y="8309486"/>
            <a:ext cx="1512011" cy="1512011"/>
            <a:chOff x="0" y="0"/>
            <a:chExt cx="2016015" cy="201601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16015" cy="2016015"/>
            </a:xfrm>
            <a:custGeom>
              <a:avLst/>
              <a:gdLst/>
              <a:ahLst/>
              <a:cxnLst/>
              <a:rect l="l" t="t" r="r" b="b"/>
              <a:pathLst>
                <a:path w="2016015" h="2016015">
                  <a:moveTo>
                    <a:pt x="0" y="0"/>
                  </a:moveTo>
                  <a:lnTo>
                    <a:pt x="2016015" y="0"/>
                  </a:lnTo>
                  <a:lnTo>
                    <a:pt x="2016015" y="2016015"/>
                  </a:lnTo>
                  <a:lnTo>
                    <a:pt x="0" y="2016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217870" y="36362"/>
              <a:ext cx="1715383" cy="1943292"/>
            </a:xfrm>
            <a:custGeom>
              <a:avLst/>
              <a:gdLst/>
              <a:ahLst/>
              <a:cxnLst/>
              <a:rect l="l" t="t" r="r" b="b"/>
              <a:pathLst>
                <a:path w="1715383" h="1943292">
                  <a:moveTo>
                    <a:pt x="0" y="0"/>
                  </a:moveTo>
                  <a:lnTo>
                    <a:pt x="1715383" y="0"/>
                  </a:lnTo>
                  <a:lnTo>
                    <a:pt x="1715383" y="1943291"/>
                  </a:lnTo>
                  <a:lnTo>
                    <a:pt x="0" y="1943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6643" r="-6643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86408" y="495123"/>
              <a:ext cx="1778308" cy="99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1998" spc="103">
                  <a:solidFill>
                    <a:srgbClr val="25322C"/>
                  </a:solidFill>
                  <a:ea typeface="IPAex 明朝"/>
                </a:rPr>
                <a:t>リキッド</a:t>
              </a:r>
            </a:p>
            <a:p>
              <a:pPr algn="ctr">
                <a:lnSpc>
                  <a:spcPts val="3138"/>
                </a:lnSpc>
              </a:pPr>
              <a:r>
                <a:rPr lang="en-US" sz="1998" spc="103">
                  <a:solidFill>
                    <a:srgbClr val="25322C"/>
                  </a:solidFill>
                  <a:ea typeface="IPAex 明朝"/>
                </a:rPr>
                <a:t>タイプ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313348" y="8235168"/>
            <a:ext cx="1678355" cy="1660647"/>
            <a:chOff x="0" y="0"/>
            <a:chExt cx="2237807" cy="2214197"/>
          </a:xfrm>
        </p:grpSpPr>
        <p:sp>
          <p:nvSpPr>
            <p:cNvPr id="36" name="Freeform 36"/>
            <p:cNvSpPr/>
            <p:nvPr/>
          </p:nvSpPr>
          <p:spPr>
            <a:xfrm>
              <a:off x="1642" y="0"/>
              <a:ext cx="2214197" cy="2214197"/>
            </a:xfrm>
            <a:custGeom>
              <a:avLst/>
              <a:gdLst/>
              <a:ahLst/>
              <a:cxnLst/>
              <a:rect l="l" t="t" r="r" b="b"/>
              <a:pathLst>
                <a:path w="2214197" h="2214197">
                  <a:moveTo>
                    <a:pt x="0" y="0"/>
                  </a:moveTo>
                  <a:lnTo>
                    <a:pt x="2214197" y="0"/>
                  </a:lnTo>
                  <a:lnTo>
                    <a:pt x="2214197" y="2214197"/>
                  </a:lnTo>
                  <a:lnTo>
                    <a:pt x="0" y="2214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615660"/>
              <a:ext cx="2237807" cy="99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8"/>
                </a:lnSpc>
              </a:pPr>
              <a:r>
                <a:rPr lang="en-US" sz="1998" spc="103">
                  <a:solidFill>
                    <a:srgbClr val="25322C"/>
                  </a:solidFill>
                  <a:ea typeface="IPAex 明朝"/>
                </a:rPr>
                <a:t>ブルーライト</a:t>
              </a:r>
            </a:p>
            <a:p>
              <a:pPr algn="ctr">
                <a:lnSpc>
                  <a:spcPts val="3138"/>
                </a:lnSpc>
              </a:pPr>
              <a:r>
                <a:rPr lang="en-US" sz="1998" spc="103">
                  <a:solidFill>
                    <a:srgbClr val="25322C"/>
                  </a:solidFill>
                  <a:ea typeface="IPAex 明朝"/>
                </a:rPr>
                <a:t>カット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892052" y="5124080"/>
            <a:ext cx="3128058" cy="1957790"/>
            <a:chOff x="0" y="0"/>
            <a:chExt cx="4170744" cy="2610386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3985821" cy="2610386"/>
              <a:chOff x="0" y="0"/>
              <a:chExt cx="1071321" cy="701628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071321" cy="701628"/>
              </a:xfrm>
              <a:custGeom>
                <a:avLst/>
                <a:gdLst/>
                <a:ahLst/>
                <a:cxnLst/>
                <a:rect l="l" t="t" r="r" b="b"/>
                <a:pathLst>
                  <a:path w="1071321" h="701628">
                    <a:moveTo>
                      <a:pt x="0" y="0"/>
                    </a:moveTo>
                    <a:lnTo>
                      <a:pt x="1071321" y="0"/>
                    </a:lnTo>
                    <a:lnTo>
                      <a:pt x="1071321" y="701628"/>
                    </a:lnTo>
                    <a:lnTo>
                      <a:pt x="0" y="70162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1071321" cy="7302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00353" y="444500"/>
              <a:ext cx="3804980" cy="352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ea typeface="IPAex 明朝"/>
                </a:rPr>
                <a:t>✓</a:t>
              </a:r>
              <a:r>
                <a:rPr lang="en-US" sz="1599" dirty="0" err="1">
                  <a:solidFill>
                    <a:srgbClr val="000000"/>
                  </a:solidFill>
                  <a:ea typeface="IPAex 明朝"/>
                </a:rPr>
                <a:t>リンゴ果実培養細胞エキス</a:t>
              </a:r>
              <a:endParaRPr lang="en-US" sz="1599" dirty="0">
                <a:solidFill>
                  <a:srgbClr val="000000"/>
                </a:solidFill>
                <a:ea typeface="IPAex 明朝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73917" y="1425605"/>
              <a:ext cx="3996828" cy="720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ea typeface="IPAex 明朝"/>
                </a:rPr>
                <a:t>✓</a:t>
              </a:r>
              <a:r>
                <a:rPr lang="en-US" sz="1599" dirty="0" err="1">
                  <a:solidFill>
                    <a:srgbClr val="000000"/>
                  </a:solidFill>
                  <a:ea typeface="IPAex 明朝"/>
                </a:rPr>
                <a:t>ビルベリー葉エキス</a:t>
              </a:r>
              <a:endParaRPr lang="en-US" sz="1599" dirty="0">
                <a:solidFill>
                  <a:srgbClr val="000000"/>
                </a:solidFill>
                <a:ea typeface="IPAex 明朝"/>
              </a:endParaRPr>
            </a:p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ea typeface="IPAex 明朝"/>
                </a:rPr>
                <a:t>（</a:t>
              </a:r>
              <a:r>
                <a:rPr lang="en-US" sz="1599" dirty="0" err="1">
                  <a:solidFill>
                    <a:srgbClr val="000000"/>
                  </a:solidFill>
                  <a:ea typeface="IPAex 明朝"/>
                </a:rPr>
                <a:t>ブルーライト保護成分</a:t>
              </a:r>
              <a:r>
                <a:rPr lang="en-US" sz="1599" dirty="0">
                  <a:solidFill>
                    <a:srgbClr val="000000"/>
                  </a:solidFill>
                  <a:ea typeface="IPAex 明朝"/>
                </a:rPr>
                <a:t>）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38744" y="945446"/>
              <a:ext cx="3928197" cy="352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ea typeface="IPAex 明朝"/>
                </a:rPr>
                <a:t>✓</a:t>
              </a:r>
              <a:r>
                <a:rPr lang="en-US" sz="1599" dirty="0" err="1">
                  <a:solidFill>
                    <a:srgbClr val="000000"/>
                  </a:solidFill>
                  <a:ea typeface="IPAex 明朝"/>
                </a:rPr>
                <a:t>ヒト歯髄細胞順化培養液</a:t>
              </a:r>
              <a:endParaRPr lang="en-US" sz="1599" dirty="0">
                <a:solidFill>
                  <a:srgbClr val="000000"/>
                </a:solidFill>
                <a:ea typeface="IPAex 明朝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 rot="-346831">
            <a:off x="896674" y="3170048"/>
            <a:ext cx="3297604" cy="4949500"/>
          </a:xfrm>
          <a:custGeom>
            <a:avLst/>
            <a:gdLst/>
            <a:ahLst/>
            <a:cxnLst/>
            <a:rect l="l" t="t" r="r" b="b"/>
            <a:pathLst>
              <a:path w="3297604" h="4949500">
                <a:moveTo>
                  <a:pt x="0" y="0"/>
                </a:moveTo>
                <a:lnTo>
                  <a:pt x="3297604" y="0"/>
                </a:lnTo>
                <a:lnTo>
                  <a:pt x="3297604" y="4949500"/>
                </a:lnTo>
                <a:lnTo>
                  <a:pt x="0" y="4949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6" name="TextBox 46"/>
          <p:cNvSpPr txBox="1"/>
          <p:nvPr/>
        </p:nvSpPr>
        <p:spPr>
          <a:xfrm>
            <a:off x="558219" y="991266"/>
            <a:ext cx="6667666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39"/>
              </a:lnSpc>
            </a:pPr>
            <a:r>
              <a:rPr lang="en-US" sz="7200" spc="151">
                <a:solidFill>
                  <a:srgbClr val="524949"/>
                </a:solidFill>
                <a:latin typeface="The Seasons"/>
              </a:rPr>
              <a:t>Sun Protector</a:t>
            </a:r>
          </a:p>
          <a:p>
            <a:pPr algn="just">
              <a:lnSpc>
                <a:spcPts val="6839"/>
              </a:lnSpc>
            </a:pPr>
            <a:r>
              <a:rPr lang="en-US" sz="7200" spc="151">
                <a:solidFill>
                  <a:srgbClr val="524949"/>
                </a:solidFill>
                <a:latin typeface="The Seasons"/>
              </a:rPr>
              <a:t>Essence⁺</a:t>
            </a:r>
          </a:p>
        </p:txBody>
      </p:sp>
      <p:sp>
        <p:nvSpPr>
          <p:cNvPr id="47" name="TextBox 47"/>
          <p:cNvSpPr txBox="1"/>
          <p:nvPr/>
        </p:nvSpPr>
        <p:spPr>
          <a:xfrm rot="-407659">
            <a:off x="869983" y="4289597"/>
            <a:ext cx="279389" cy="1907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921" dirty="0" err="1">
                <a:solidFill>
                  <a:srgbClr val="000000"/>
                </a:solidFill>
                <a:ea typeface="IPAex 明朝"/>
              </a:rPr>
              <a:t>新成分配合で</a:t>
            </a:r>
            <a:endParaRPr lang="en-US" sz="1800" spc="921" dirty="0">
              <a:solidFill>
                <a:srgbClr val="000000"/>
              </a:solidFill>
              <a:ea typeface="IPAex 明朝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3474151" y="2662238"/>
            <a:ext cx="3678394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 dirty="0" err="1">
                <a:solidFill>
                  <a:srgbClr val="000000"/>
                </a:solidFill>
                <a:ea typeface="IPAex 明朝"/>
              </a:rPr>
              <a:t>サンプロテクターエッセンスプラス</a:t>
            </a:r>
            <a:endParaRPr lang="en-US" sz="1799" dirty="0">
              <a:solidFill>
                <a:srgbClr val="000000"/>
              </a:solidFill>
              <a:ea typeface="IPAex 明朝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4485696" y="4456532"/>
            <a:ext cx="1942020" cy="543723"/>
            <a:chOff x="0" y="0"/>
            <a:chExt cx="2589360" cy="724965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2589360" cy="724965"/>
              <a:chOff x="0" y="0"/>
              <a:chExt cx="766463" cy="214593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766463" cy="214593"/>
              </a:xfrm>
              <a:custGeom>
                <a:avLst/>
                <a:gdLst/>
                <a:ahLst/>
                <a:cxnLst/>
                <a:rect l="l" t="t" r="r" b="b"/>
                <a:pathLst>
                  <a:path w="766463" h="214593">
                    <a:moveTo>
                      <a:pt x="0" y="0"/>
                    </a:moveTo>
                    <a:lnTo>
                      <a:pt x="766463" y="0"/>
                    </a:lnTo>
                    <a:lnTo>
                      <a:pt x="766463" y="214593"/>
                    </a:lnTo>
                    <a:lnTo>
                      <a:pt x="0" y="214593"/>
                    </a:lnTo>
                    <a:close/>
                  </a:path>
                </a:pathLst>
              </a:custGeom>
              <a:solidFill>
                <a:srgbClr val="F1E7D7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57150"/>
                <a:ext cx="766463" cy="271743"/>
              </a:xfrm>
              <a:prstGeom prst="rect">
                <a:avLst/>
              </a:prstGeom>
            </p:spPr>
            <p:txBody>
              <a:bodyPr lIns="46128" tIns="46128" rIns="46128" bIns="46128" rtlCol="0" anchor="ctr"/>
              <a:lstStyle/>
              <a:p>
                <a:pPr algn="ctr">
                  <a:lnSpc>
                    <a:spcPts val="2198"/>
                  </a:lnSpc>
                </a:pPr>
                <a:endParaRPr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333947" y="76097"/>
              <a:ext cx="186227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Source Han Serif JP Bold"/>
                  <a:ea typeface="Source Han Serif JP Bold"/>
                </a:rPr>
                <a:t>\新成分/</a:t>
              </a:r>
            </a:p>
          </p:txBody>
        </p:sp>
      </p:grpSp>
      <p:sp>
        <p:nvSpPr>
          <p:cNvPr id="54" name="AutoShape 54"/>
          <p:cNvSpPr/>
          <p:nvPr/>
        </p:nvSpPr>
        <p:spPr>
          <a:xfrm>
            <a:off x="3474151" y="3118270"/>
            <a:ext cx="3675120" cy="0"/>
          </a:xfrm>
          <a:prstGeom prst="line">
            <a:avLst/>
          </a:prstGeom>
          <a:ln w="28575" cap="flat">
            <a:solidFill>
              <a:srgbClr val="CACAC9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8" name="TextBox 48">
            <a:extLst>
              <a:ext uri="{FF2B5EF4-FFF2-40B4-BE49-F238E27FC236}">
                <a16:creationId xmlns:a16="http://schemas.microsoft.com/office/drawing/2014/main" id="{EB4A20BA-106A-B279-F6E8-D4DCBDF40792}"/>
              </a:ext>
            </a:extLst>
          </p:cNvPr>
          <p:cNvSpPr txBox="1"/>
          <p:nvPr/>
        </p:nvSpPr>
        <p:spPr>
          <a:xfrm rot="21208140">
            <a:off x="546900" y="4730766"/>
            <a:ext cx="322589" cy="3225850"/>
          </a:xfrm>
          <a:prstGeom prst="rect">
            <a:avLst/>
          </a:prstGeom>
        </p:spPr>
        <p:txBody>
          <a:bodyPr vert="wordArtVertRtl"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ja-JP" altLang="en-US" sz="1799" dirty="0">
                <a:solidFill>
                  <a:srgbClr val="000000"/>
                </a:solidFill>
                <a:ea typeface="IPAex 明朝"/>
              </a:rPr>
              <a:t>リニューアルリリース</a:t>
            </a:r>
            <a:endParaRPr lang="en-US" sz="1799" dirty="0">
              <a:solidFill>
                <a:srgbClr val="000000"/>
              </a:solidFill>
              <a:ea typeface="IPAex 明朝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36</Words>
  <Application>Microsoft Office PowerPoint</Application>
  <PresentationFormat>ユーザー設定</PresentationFormat>
  <Paragraphs>22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Calibri</vt:lpstr>
      <vt:lpstr>Source Han Serif JP Bold</vt:lpstr>
      <vt:lpstr>Arial</vt:lpstr>
      <vt:lpstr>The Seasons</vt:lpstr>
      <vt:lpstr>IPAex 明朝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 Protector Essence⁺販促POP</dc:title>
  <dc:creator>user</dc:creator>
  <cp:lastModifiedBy>【営業】  共有アカウント</cp:lastModifiedBy>
  <cp:revision>4</cp:revision>
  <dcterms:created xsi:type="dcterms:W3CDTF">2006-08-16T00:00:00Z</dcterms:created>
  <dcterms:modified xsi:type="dcterms:W3CDTF">2024-02-01T08:27:46Z</dcterms:modified>
  <dc:identifier>DAFu23IwkJ0</dc:identifier>
</cp:coreProperties>
</file>