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60" r:id="rId3"/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55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7F45D-1AB1-4943-8C2A-A97B3F65963C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5622B-DF0F-4D78-BD3D-73390A56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52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5622B-DF0F-4D78-BD3D-73390A56BB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69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29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6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8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63" indent="0" algn="ctr">
              <a:buNone/>
              <a:defRPr sz="1575"/>
            </a:lvl2pPr>
            <a:lvl3pPr marL="719927" indent="0" algn="ctr">
              <a:buNone/>
              <a:defRPr sz="1417"/>
            </a:lvl3pPr>
            <a:lvl4pPr marL="1079890" indent="0" algn="ctr">
              <a:buNone/>
              <a:defRPr sz="1260"/>
            </a:lvl4pPr>
            <a:lvl5pPr marL="1439853" indent="0" algn="ctr">
              <a:buNone/>
              <a:defRPr sz="1260"/>
            </a:lvl5pPr>
            <a:lvl6pPr marL="1799817" indent="0" algn="ctr">
              <a:buNone/>
              <a:defRPr sz="1260"/>
            </a:lvl6pPr>
            <a:lvl7pPr marL="2159780" indent="0" algn="ctr">
              <a:buNone/>
              <a:defRPr sz="1260"/>
            </a:lvl7pPr>
            <a:lvl8pPr marL="2519743" indent="0" algn="ctr">
              <a:buNone/>
              <a:defRPr sz="1260"/>
            </a:lvl8pPr>
            <a:lvl9pPr marL="2879706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47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865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3" y="1794831"/>
            <a:ext cx="6209408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3" y="4817876"/>
            <a:ext cx="6209408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1pPr>
            <a:lvl2pPr marL="359963" indent="0">
              <a:buNone/>
              <a:defRPr sz="1575">
                <a:solidFill>
                  <a:schemeClr val="tx1">
                    <a:tint val="82000"/>
                  </a:schemeClr>
                </a:solidFill>
              </a:defRPr>
            </a:lvl2pPr>
            <a:lvl3pPr marL="719927" indent="0">
              <a:buNone/>
              <a:defRPr sz="1417">
                <a:solidFill>
                  <a:schemeClr val="tx1">
                    <a:tint val="82000"/>
                  </a:schemeClr>
                </a:solidFill>
              </a:defRPr>
            </a:lvl3pPr>
            <a:lvl4pPr marL="1079890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4pPr>
            <a:lvl5pPr marL="1439853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5pPr>
            <a:lvl6pPr marL="1799817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6pPr>
            <a:lvl7pPr marL="2159780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7pPr>
            <a:lvl8pPr marL="2519743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8pPr>
            <a:lvl9pPr marL="2879706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45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57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83299"/>
            <a:ext cx="6209408" cy="1391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2" y="1764833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63" indent="0">
              <a:buNone/>
              <a:defRPr sz="1575" b="1"/>
            </a:lvl2pPr>
            <a:lvl3pPr marL="719927" indent="0">
              <a:buNone/>
              <a:defRPr sz="1417" b="1"/>
            </a:lvl3pPr>
            <a:lvl4pPr marL="1079890" indent="0">
              <a:buNone/>
              <a:defRPr sz="1260" b="1"/>
            </a:lvl4pPr>
            <a:lvl5pPr marL="1439853" indent="0">
              <a:buNone/>
              <a:defRPr sz="1260" b="1"/>
            </a:lvl5pPr>
            <a:lvl6pPr marL="1799817" indent="0">
              <a:buNone/>
              <a:defRPr sz="1260" b="1"/>
            </a:lvl6pPr>
            <a:lvl7pPr marL="2159780" indent="0">
              <a:buNone/>
              <a:defRPr sz="1260" b="1"/>
            </a:lvl7pPr>
            <a:lvl8pPr marL="2519743" indent="0">
              <a:buNone/>
              <a:defRPr sz="1260" b="1"/>
            </a:lvl8pPr>
            <a:lvl9pPr marL="2879706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2" y="2629750"/>
            <a:ext cx="3045646" cy="38679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3" y="1764833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63" indent="0">
              <a:buNone/>
              <a:defRPr sz="1575" b="1"/>
            </a:lvl2pPr>
            <a:lvl3pPr marL="719927" indent="0">
              <a:buNone/>
              <a:defRPr sz="1417" b="1"/>
            </a:lvl3pPr>
            <a:lvl4pPr marL="1079890" indent="0">
              <a:buNone/>
              <a:defRPr sz="1260" b="1"/>
            </a:lvl4pPr>
            <a:lvl5pPr marL="1439853" indent="0">
              <a:buNone/>
              <a:defRPr sz="1260" b="1"/>
            </a:lvl5pPr>
            <a:lvl6pPr marL="1799817" indent="0">
              <a:buNone/>
              <a:defRPr sz="1260" b="1"/>
            </a:lvl6pPr>
            <a:lvl7pPr marL="2159780" indent="0">
              <a:buNone/>
              <a:defRPr sz="1260" b="1"/>
            </a:lvl7pPr>
            <a:lvl8pPr marL="2519743" indent="0">
              <a:buNone/>
              <a:defRPr sz="1260" b="1"/>
            </a:lvl8pPr>
            <a:lvl9pPr marL="2879706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3" y="2629750"/>
            <a:ext cx="3060646" cy="38679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97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009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711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479954"/>
            <a:ext cx="2321966" cy="16798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69"/>
            <a:ext cx="3644652" cy="5116179"/>
          </a:xfrm>
        </p:spPr>
        <p:txBody>
          <a:bodyPr/>
          <a:lstStyle>
            <a:lvl1pPr>
              <a:defRPr sz="2520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1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63" indent="0">
              <a:buNone/>
              <a:defRPr sz="1103"/>
            </a:lvl2pPr>
            <a:lvl3pPr marL="719927" indent="0">
              <a:buNone/>
              <a:defRPr sz="945"/>
            </a:lvl3pPr>
            <a:lvl4pPr marL="1079890" indent="0">
              <a:buNone/>
              <a:defRPr sz="787"/>
            </a:lvl4pPr>
            <a:lvl5pPr marL="1439853" indent="0">
              <a:buNone/>
              <a:defRPr sz="787"/>
            </a:lvl5pPr>
            <a:lvl6pPr marL="1799817" indent="0">
              <a:buNone/>
              <a:defRPr sz="787"/>
            </a:lvl6pPr>
            <a:lvl7pPr marL="2159780" indent="0">
              <a:buNone/>
              <a:defRPr sz="787"/>
            </a:lvl7pPr>
            <a:lvl8pPr marL="2519743" indent="0">
              <a:buNone/>
              <a:defRPr sz="787"/>
            </a:lvl8pPr>
            <a:lvl9pPr marL="2879706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2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95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479954"/>
            <a:ext cx="2321966" cy="16798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69"/>
            <a:ext cx="3644652" cy="5116179"/>
          </a:xfrm>
        </p:spPr>
        <p:txBody>
          <a:bodyPr anchor="t"/>
          <a:lstStyle>
            <a:lvl1pPr marL="0" indent="0">
              <a:buNone/>
              <a:defRPr sz="2520"/>
            </a:lvl1pPr>
            <a:lvl2pPr marL="359963" indent="0">
              <a:buNone/>
              <a:defRPr sz="2204"/>
            </a:lvl2pPr>
            <a:lvl3pPr marL="719927" indent="0">
              <a:buNone/>
              <a:defRPr sz="1890"/>
            </a:lvl3pPr>
            <a:lvl4pPr marL="1079890" indent="0">
              <a:buNone/>
              <a:defRPr sz="1575"/>
            </a:lvl4pPr>
            <a:lvl5pPr marL="1439853" indent="0">
              <a:buNone/>
              <a:defRPr sz="1575"/>
            </a:lvl5pPr>
            <a:lvl6pPr marL="1799817" indent="0">
              <a:buNone/>
              <a:defRPr sz="1575"/>
            </a:lvl6pPr>
            <a:lvl7pPr marL="2159780" indent="0">
              <a:buNone/>
              <a:defRPr sz="1575"/>
            </a:lvl7pPr>
            <a:lvl8pPr marL="2519743" indent="0">
              <a:buNone/>
              <a:defRPr sz="1575"/>
            </a:lvl8pPr>
            <a:lvl9pPr marL="2879706" indent="0">
              <a:buNone/>
              <a:defRPr sz="157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1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63" indent="0">
              <a:buNone/>
              <a:defRPr sz="1103"/>
            </a:lvl2pPr>
            <a:lvl3pPr marL="719927" indent="0">
              <a:buNone/>
              <a:defRPr sz="945"/>
            </a:lvl3pPr>
            <a:lvl4pPr marL="1079890" indent="0">
              <a:buNone/>
              <a:defRPr sz="787"/>
            </a:lvl4pPr>
            <a:lvl5pPr marL="1439853" indent="0">
              <a:buNone/>
              <a:defRPr sz="787"/>
            </a:lvl5pPr>
            <a:lvl6pPr marL="1799817" indent="0">
              <a:buNone/>
              <a:defRPr sz="787"/>
            </a:lvl6pPr>
            <a:lvl7pPr marL="2159780" indent="0">
              <a:buNone/>
              <a:defRPr sz="787"/>
            </a:lvl7pPr>
            <a:lvl8pPr marL="2519743" indent="0">
              <a:buNone/>
              <a:defRPr sz="787"/>
            </a:lvl8pPr>
            <a:lvl9pPr marL="2879706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537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556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476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38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810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82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82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261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495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120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918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82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82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007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88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133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387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581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954" y="1490969"/>
            <a:ext cx="5439481" cy="10287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908" y="2719740"/>
            <a:ext cx="4479573" cy="1226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9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9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9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508" y="3084151"/>
            <a:ext cx="5439481" cy="953242"/>
          </a:xfrm>
        </p:spPr>
        <p:txBody>
          <a:bodyPr anchor="t"/>
          <a:lstStyle>
            <a:lvl1pPr algn="l">
              <a:defRPr sz="27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508" y="2034251"/>
            <a:ext cx="5439481" cy="1049899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9949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39897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3pPr>
            <a:lvl4pPr marL="959846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279794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599743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919691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22396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559588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969" y="1119893"/>
            <a:ext cx="2826397" cy="3167476"/>
          </a:xfrm>
        </p:spPr>
        <p:txBody>
          <a:bodyPr/>
          <a:lstStyle>
            <a:lvl1pPr>
              <a:defRPr sz="1959"/>
            </a:lvl1pPr>
            <a:lvl2pPr>
              <a:defRPr sz="1680"/>
            </a:lvl2pPr>
            <a:lvl3pPr>
              <a:defRPr sz="140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3023" y="1119893"/>
            <a:ext cx="2826397" cy="3167476"/>
          </a:xfrm>
        </p:spPr>
        <p:txBody>
          <a:bodyPr/>
          <a:lstStyle>
            <a:lvl1pPr>
              <a:defRPr sz="1959"/>
            </a:lvl1pPr>
            <a:lvl2pPr>
              <a:defRPr sz="1680"/>
            </a:lvl2pPr>
            <a:lvl3pPr>
              <a:defRPr sz="140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70" y="1074342"/>
            <a:ext cx="2827508" cy="447735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19949" indent="0">
              <a:buNone/>
              <a:defRPr sz="1400" b="1"/>
            </a:lvl2pPr>
            <a:lvl3pPr marL="639897" indent="0">
              <a:buNone/>
              <a:defRPr sz="1260" b="1"/>
            </a:lvl3pPr>
            <a:lvl4pPr marL="959846" indent="0">
              <a:buNone/>
              <a:defRPr sz="1120" b="1"/>
            </a:lvl4pPr>
            <a:lvl5pPr marL="1279794" indent="0">
              <a:buNone/>
              <a:defRPr sz="1120" b="1"/>
            </a:lvl5pPr>
            <a:lvl6pPr marL="1599743" indent="0">
              <a:buNone/>
              <a:defRPr sz="1120" b="1"/>
            </a:lvl6pPr>
            <a:lvl7pPr marL="1919691" indent="0">
              <a:buNone/>
              <a:defRPr sz="1120" b="1"/>
            </a:lvl7pPr>
            <a:lvl8pPr marL="2239640" indent="0">
              <a:buNone/>
              <a:defRPr sz="1120" b="1"/>
            </a:lvl8pPr>
            <a:lvl9pPr marL="2559588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970" y="1522077"/>
            <a:ext cx="2827508" cy="2765292"/>
          </a:xfrm>
        </p:spPr>
        <p:txBody>
          <a:bodyPr/>
          <a:lstStyle>
            <a:lvl1pPr>
              <a:defRPr sz="1680"/>
            </a:lvl1pPr>
            <a:lvl2pPr>
              <a:defRPr sz="1400"/>
            </a:lvl2pPr>
            <a:lvl3pPr>
              <a:defRPr sz="1260"/>
            </a:lvl3pPr>
            <a:lvl4pPr>
              <a:defRPr sz="1120"/>
            </a:lvl4pPr>
            <a:lvl5pPr>
              <a:defRPr sz="1120"/>
            </a:lvl5pPr>
            <a:lvl6pPr>
              <a:defRPr sz="1120"/>
            </a:lvl6pPr>
            <a:lvl7pPr>
              <a:defRPr sz="1120"/>
            </a:lvl7pPr>
            <a:lvl8pPr>
              <a:defRPr sz="1120"/>
            </a:lvl8pPr>
            <a:lvl9pPr>
              <a:defRPr sz="11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50801" y="1074342"/>
            <a:ext cx="2828619" cy="447735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19949" indent="0">
              <a:buNone/>
              <a:defRPr sz="1400" b="1"/>
            </a:lvl2pPr>
            <a:lvl3pPr marL="639897" indent="0">
              <a:buNone/>
              <a:defRPr sz="1260" b="1"/>
            </a:lvl3pPr>
            <a:lvl4pPr marL="959846" indent="0">
              <a:buNone/>
              <a:defRPr sz="1120" b="1"/>
            </a:lvl4pPr>
            <a:lvl5pPr marL="1279794" indent="0">
              <a:buNone/>
              <a:defRPr sz="1120" b="1"/>
            </a:lvl5pPr>
            <a:lvl6pPr marL="1599743" indent="0">
              <a:buNone/>
              <a:defRPr sz="1120" b="1"/>
            </a:lvl6pPr>
            <a:lvl7pPr marL="1919691" indent="0">
              <a:buNone/>
              <a:defRPr sz="1120" b="1"/>
            </a:lvl7pPr>
            <a:lvl8pPr marL="2239640" indent="0">
              <a:buNone/>
              <a:defRPr sz="1120" b="1"/>
            </a:lvl8pPr>
            <a:lvl9pPr marL="2559588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50801" y="1522077"/>
            <a:ext cx="2828619" cy="2765292"/>
          </a:xfrm>
        </p:spPr>
        <p:txBody>
          <a:bodyPr/>
          <a:lstStyle>
            <a:lvl1pPr>
              <a:defRPr sz="1680"/>
            </a:lvl1pPr>
            <a:lvl2pPr>
              <a:defRPr sz="1400"/>
            </a:lvl2pPr>
            <a:lvl3pPr>
              <a:defRPr sz="1260"/>
            </a:lvl3pPr>
            <a:lvl4pPr>
              <a:defRPr sz="1120"/>
            </a:lvl4pPr>
            <a:lvl5pPr>
              <a:defRPr sz="1120"/>
            </a:lvl5pPr>
            <a:lvl6pPr>
              <a:defRPr sz="1120"/>
            </a:lvl6pPr>
            <a:lvl7pPr>
              <a:defRPr sz="1120"/>
            </a:lvl7pPr>
            <a:lvl8pPr>
              <a:defRPr sz="1120"/>
            </a:lvl8pPr>
            <a:lvl9pPr>
              <a:defRPr sz="11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284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70" y="191093"/>
            <a:ext cx="2105355" cy="81325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984" y="191093"/>
            <a:ext cx="3577436" cy="4096276"/>
          </a:xfrm>
        </p:spPr>
        <p:txBody>
          <a:bodyPr/>
          <a:lstStyle>
            <a:lvl1pPr>
              <a:defRPr sz="2239"/>
            </a:lvl1pPr>
            <a:lvl2pPr>
              <a:defRPr sz="1959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970" y="1004349"/>
            <a:ext cx="2105355" cy="3283020"/>
          </a:xfrm>
        </p:spPr>
        <p:txBody>
          <a:bodyPr/>
          <a:lstStyle>
            <a:lvl1pPr marL="0" indent="0">
              <a:buNone/>
              <a:defRPr sz="980"/>
            </a:lvl1pPr>
            <a:lvl2pPr marL="319949" indent="0">
              <a:buNone/>
              <a:defRPr sz="840"/>
            </a:lvl2pPr>
            <a:lvl3pPr marL="639897" indent="0">
              <a:buNone/>
              <a:defRPr sz="700"/>
            </a:lvl3pPr>
            <a:lvl4pPr marL="959846" indent="0">
              <a:buNone/>
              <a:defRPr sz="630"/>
            </a:lvl4pPr>
            <a:lvl5pPr marL="1279794" indent="0">
              <a:buNone/>
              <a:defRPr sz="630"/>
            </a:lvl5pPr>
            <a:lvl6pPr marL="1599743" indent="0">
              <a:buNone/>
              <a:defRPr sz="630"/>
            </a:lvl6pPr>
            <a:lvl7pPr marL="1919691" indent="0">
              <a:buNone/>
              <a:defRPr sz="630"/>
            </a:lvl7pPr>
            <a:lvl8pPr marL="2239640" indent="0">
              <a:buNone/>
              <a:defRPr sz="630"/>
            </a:lvl8pPr>
            <a:lvl9pPr marL="2559588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25" y="3359679"/>
            <a:ext cx="3839634" cy="39662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4325" y="428848"/>
            <a:ext cx="3839634" cy="2879725"/>
          </a:xfrm>
        </p:spPr>
        <p:txBody>
          <a:bodyPr/>
          <a:lstStyle>
            <a:lvl1pPr marL="0" indent="0">
              <a:buNone/>
              <a:defRPr sz="2239"/>
            </a:lvl1pPr>
            <a:lvl2pPr marL="319949" indent="0">
              <a:buNone/>
              <a:defRPr sz="1959"/>
            </a:lvl2pPr>
            <a:lvl3pPr marL="639897" indent="0">
              <a:buNone/>
              <a:defRPr sz="1680"/>
            </a:lvl3pPr>
            <a:lvl4pPr marL="959846" indent="0">
              <a:buNone/>
              <a:defRPr sz="1400"/>
            </a:lvl4pPr>
            <a:lvl5pPr marL="1279794" indent="0">
              <a:buNone/>
              <a:defRPr sz="1400"/>
            </a:lvl5pPr>
            <a:lvl6pPr marL="1599743" indent="0">
              <a:buNone/>
              <a:defRPr sz="1400"/>
            </a:lvl6pPr>
            <a:lvl7pPr marL="1919691" indent="0">
              <a:buNone/>
              <a:defRPr sz="1400"/>
            </a:lvl7pPr>
            <a:lvl8pPr marL="2239640" indent="0">
              <a:buNone/>
              <a:defRPr sz="1400"/>
            </a:lvl8pPr>
            <a:lvl9pPr marL="2559588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4325" y="3756309"/>
            <a:ext cx="3839634" cy="563279"/>
          </a:xfrm>
        </p:spPr>
        <p:txBody>
          <a:bodyPr/>
          <a:lstStyle>
            <a:lvl1pPr marL="0" indent="0">
              <a:buNone/>
              <a:defRPr sz="980"/>
            </a:lvl1pPr>
            <a:lvl2pPr marL="319949" indent="0">
              <a:buNone/>
              <a:defRPr sz="840"/>
            </a:lvl2pPr>
            <a:lvl3pPr marL="639897" indent="0">
              <a:buNone/>
              <a:defRPr sz="700"/>
            </a:lvl3pPr>
            <a:lvl4pPr marL="959846" indent="0">
              <a:buNone/>
              <a:defRPr sz="630"/>
            </a:lvl4pPr>
            <a:lvl5pPr marL="1279794" indent="0">
              <a:buNone/>
              <a:defRPr sz="630"/>
            </a:lvl5pPr>
            <a:lvl6pPr marL="1599743" indent="0">
              <a:buNone/>
              <a:defRPr sz="630"/>
            </a:lvl6pPr>
            <a:lvl7pPr marL="1919691" indent="0">
              <a:buNone/>
              <a:defRPr sz="630"/>
            </a:lvl7pPr>
            <a:lvl8pPr marL="2239640" indent="0">
              <a:buNone/>
              <a:defRPr sz="630"/>
            </a:lvl8pPr>
            <a:lvl9pPr marL="2559588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9557" y="192204"/>
            <a:ext cx="1439863" cy="40951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970" y="192204"/>
            <a:ext cx="4212931" cy="40951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95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3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6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95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01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45A163-9793-4A78-AC1C-432264ED080A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1D751-C9DB-47ED-9919-E67B5CD52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71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8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8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B48F9-A78B-4955-A583-6245191F5958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69F6A5-D4EC-4146-A84A-ED35DB75F5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78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kumimoji="1"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2507F6-2957-4C2B-9722-FC4F65274FCD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A469DA-3504-4544-913D-C0026E4FD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0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970" y="192204"/>
            <a:ext cx="5759450" cy="799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70" y="1119893"/>
            <a:ext cx="5759450" cy="3167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969" y="4448465"/>
            <a:ext cx="1493191" cy="255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458" y="4448465"/>
            <a:ext cx="2026473" cy="255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6229" y="4448465"/>
            <a:ext cx="1493191" cy="255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99" y="0"/>
            <a:ext cx="7197513" cy="7199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F3E932EF-2318-AD1D-70F8-08F1FBF85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"/>
          <a:stretch/>
        </p:blipFill>
        <p:spPr>
          <a:xfrm>
            <a:off x="0" y="0"/>
            <a:ext cx="7199313" cy="71993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33E349-9FF5-CC95-DCDC-09551582005D}"/>
              </a:ext>
            </a:extLst>
          </p:cNvPr>
          <p:cNvSpPr txBox="1"/>
          <p:nvPr/>
        </p:nvSpPr>
        <p:spPr>
          <a:xfrm>
            <a:off x="1891170" y="991405"/>
            <a:ext cx="341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SALON INFO</a:t>
            </a:r>
            <a:endParaRPr kumimoji="1" lang="ja-JP" altLang="en-US" sz="4800" b="1" dirty="0">
              <a:solidFill>
                <a:schemeClr val="accent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6DB834B-F345-E33C-DAD6-80591E9C9352}"/>
              </a:ext>
            </a:extLst>
          </p:cNvPr>
          <p:cNvCxnSpPr>
            <a:cxnSpLocks/>
          </p:cNvCxnSpPr>
          <p:nvPr/>
        </p:nvCxnSpPr>
        <p:spPr>
          <a:xfrm>
            <a:off x="1946614" y="1828808"/>
            <a:ext cx="330608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96E936F-D17E-5E7B-F828-574F347762FE}"/>
              </a:ext>
            </a:extLst>
          </p:cNvPr>
          <p:cNvGrpSpPr/>
          <p:nvPr/>
        </p:nvGrpSpPr>
        <p:grpSpPr>
          <a:xfrm>
            <a:off x="1425055" y="2413461"/>
            <a:ext cx="516941" cy="3346118"/>
            <a:chOff x="1429673" y="2297958"/>
            <a:chExt cx="516941" cy="3346118"/>
          </a:xfrm>
        </p:grpSpPr>
        <p:pic>
          <p:nvPicPr>
            <p:cNvPr id="20" name="図 19" descr="電卓の写真のコラージュ&#10;&#10;低い精度で自動的に生成された説明">
              <a:extLst>
                <a:ext uri="{FF2B5EF4-FFF2-40B4-BE49-F238E27FC236}">
                  <a16:creationId xmlns:a16="http://schemas.microsoft.com/office/drawing/2014/main" id="{84BCE304-49E8-AC27-9169-81FB777FC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05" t="4907" r="52177" b="75483"/>
            <a:stretch/>
          </p:blipFill>
          <p:spPr>
            <a:xfrm>
              <a:off x="1430574" y="2297958"/>
              <a:ext cx="516040" cy="515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図 20" descr="電卓の写真のコラージュ&#10;&#10;低い精度で自動的に生成された説明">
              <a:extLst>
                <a:ext uri="{FF2B5EF4-FFF2-40B4-BE49-F238E27FC236}">
                  <a16:creationId xmlns:a16="http://schemas.microsoft.com/office/drawing/2014/main" id="{888B3C4D-6AE3-12D3-3D5A-B772EF767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8" t="5221" r="28695" b="75167"/>
            <a:stretch/>
          </p:blipFill>
          <p:spPr>
            <a:xfrm>
              <a:off x="1430574" y="4184803"/>
              <a:ext cx="516040" cy="515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図 21" descr="電卓の写真のコラージュ&#10;&#10;低い精度で自動的に生成された説明">
              <a:extLst>
                <a:ext uri="{FF2B5EF4-FFF2-40B4-BE49-F238E27FC236}">
                  <a16:creationId xmlns:a16="http://schemas.microsoft.com/office/drawing/2014/main" id="{31D2465E-CD05-AC1A-7B80-5E048861E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8" t="51743" r="76234" b="28647"/>
            <a:stretch/>
          </p:blipFill>
          <p:spPr>
            <a:xfrm>
              <a:off x="1429673" y="3229914"/>
              <a:ext cx="516040" cy="515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図 22" descr="電卓の写真のコラージュ&#10;&#10;低い精度で自動的に生成された説明">
              <a:extLst>
                <a:ext uri="{FF2B5EF4-FFF2-40B4-BE49-F238E27FC236}">
                  <a16:creationId xmlns:a16="http://schemas.microsoft.com/office/drawing/2014/main" id="{789C2B74-7A87-4918-69F5-C765472EC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5" t="51524" r="51587" b="28866"/>
            <a:stretch/>
          </p:blipFill>
          <p:spPr>
            <a:xfrm>
              <a:off x="1430574" y="5128227"/>
              <a:ext cx="516040" cy="515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391B313-D7CD-63D1-C704-0A257C0D5F90}"/>
              </a:ext>
            </a:extLst>
          </p:cNvPr>
          <p:cNvSpPr txBox="1"/>
          <p:nvPr/>
        </p:nvSpPr>
        <p:spPr>
          <a:xfrm>
            <a:off x="2179926" y="2471330"/>
            <a:ext cx="3416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pc="3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例）</a:t>
            </a:r>
            <a:r>
              <a:rPr kumimoji="1" lang="en-US" altLang="ja-JP" sz="2000" spc="3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123-4567-8900</a:t>
            </a:r>
            <a:endParaRPr kumimoji="1" lang="ja-JP" altLang="en-US" sz="2000" spc="300" dirty="0">
              <a:solidFill>
                <a:schemeClr val="accent2">
                  <a:lumMod val="50000"/>
                </a:schemeClr>
              </a:solidFill>
              <a:latin typeface="+mn-ea"/>
              <a:cs typeface="Angsana New" panose="02020603050405020304" pitchFamily="18" charset="-34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D94850B-B2CB-FDDD-9186-560CDD111CC9}"/>
              </a:ext>
            </a:extLst>
          </p:cNvPr>
          <p:cNvSpPr txBox="1"/>
          <p:nvPr/>
        </p:nvSpPr>
        <p:spPr>
          <a:xfrm>
            <a:off x="2184106" y="3399601"/>
            <a:ext cx="501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例）</a:t>
            </a:r>
            <a:r>
              <a:rPr kumimoji="1" lang="en-US" altLang="ja-JP" sz="20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11:00~18:00(</a:t>
            </a:r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最終受付</a:t>
            </a:r>
            <a:r>
              <a:rPr kumimoji="1" lang="en-US" altLang="ja-JP" sz="20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17:30)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  <a:latin typeface="+mn-ea"/>
              <a:cs typeface="Angsana New" panose="02020603050405020304" pitchFamily="18" charset="-34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5D753C5-68DC-8685-8BD0-0608132D9352}"/>
              </a:ext>
            </a:extLst>
          </p:cNvPr>
          <p:cNvSpPr txBox="1"/>
          <p:nvPr/>
        </p:nvSpPr>
        <p:spPr>
          <a:xfrm>
            <a:off x="2179926" y="4355965"/>
            <a:ext cx="501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例）メールアドレス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24C848E-6ED3-41FF-3FA7-0A9BDEF6681A}"/>
              </a:ext>
            </a:extLst>
          </p:cNvPr>
          <p:cNvSpPr txBox="1"/>
          <p:nvPr/>
        </p:nvSpPr>
        <p:spPr>
          <a:xfrm>
            <a:off x="2179927" y="5301599"/>
            <a:ext cx="501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例）愛知県名古屋市中区千代田</a:t>
            </a:r>
            <a:r>
              <a:rPr kumimoji="1" lang="en-US" altLang="ja-JP" sz="20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4-1-6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  <a:latin typeface="+mn-ea"/>
              <a:cs typeface="Angsana New" panose="02020603050405020304" pitchFamily="18" charset="-34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A9346CC-40F3-7EA3-38CA-BB90094CCF3E}"/>
              </a:ext>
            </a:extLst>
          </p:cNvPr>
          <p:cNvSpPr txBox="1"/>
          <p:nvPr/>
        </p:nvSpPr>
        <p:spPr>
          <a:xfrm>
            <a:off x="879367" y="6169826"/>
            <a:ext cx="5440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＊お気軽にコメント、</a:t>
            </a:r>
            <a:r>
              <a:rPr kumimoji="1" lang="en-US" altLang="ja-JP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DM</a:t>
            </a:r>
            <a:r>
              <a:rPr kumimoji="1" lang="ja-JP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Angsana New" panose="02020603050405020304" pitchFamily="18" charset="-34"/>
              </a:rPr>
              <a:t>くださいませ！</a:t>
            </a:r>
          </a:p>
        </p:txBody>
      </p:sp>
      <p:sp>
        <p:nvSpPr>
          <p:cNvPr id="2" name="テキスト ボックス 21">
            <a:extLst>
              <a:ext uri="{FF2B5EF4-FFF2-40B4-BE49-F238E27FC236}">
                <a16:creationId xmlns:a16="http://schemas.microsoft.com/office/drawing/2014/main" id="{36375AC2-D956-FA8E-0F28-965DC1BC1A4D}"/>
              </a:ext>
            </a:extLst>
          </p:cNvPr>
          <p:cNvSpPr txBox="1"/>
          <p:nvPr/>
        </p:nvSpPr>
        <p:spPr>
          <a:xfrm>
            <a:off x="1147686" y="787556"/>
            <a:ext cx="548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游明朝" panose="02020400000000000000" pitchFamily="18" charset="-128"/>
                <a:ea typeface="游明朝" panose="02020400000000000000" pitchFamily="18" charset="-128"/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游明朝" panose="02020400000000000000" pitchFamily="18" charset="-128"/>
                <a:ea typeface="游明朝" panose="02020400000000000000" pitchFamily="18" charset="-128"/>
              </a:rPr>
              <a:t>すべて記入例のため編集して活用ください！</a:t>
            </a:r>
          </a:p>
        </p:txBody>
      </p:sp>
    </p:spTree>
    <p:extLst>
      <p:ext uri="{BB962C8B-B14F-4D97-AF65-F5344CB8AC3E}">
        <p14:creationId xmlns:p14="http://schemas.microsoft.com/office/powerpoint/2010/main" val="56341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"/>
            <a:ext cx="7199313" cy="7199313"/>
            <a:chOff x="0" y="0"/>
            <a:chExt cx="13716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33375"/>
            <a:stretch>
              <a:fillRect/>
            </a:stretch>
          </p:blipFill>
          <p:spPr>
            <a:xfrm>
              <a:off x="0" y="0"/>
              <a:ext cx="13716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" y="1368118"/>
            <a:ext cx="7199313" cy="5111263"/>
            <a:chOff x="0" y="0"/>
            <a:chExt cx="2709333" cy="1923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923533"/>
            </a:xfrm>
            <a:custGeom>
              <a:avLst/>
              <a:gdLst/>
              <a:ahLst/>
              <a:cxnLst/>
              <a:rect l="l" t="t" r="r" b="b"/>
              <a:pathLst>
                <a:path w="2709333" h="1923533">
                  <a:moveTo>
                    <a:pt x="0" y="0"/>
                  </a:moveTo>
                  <a:lnTo>
                    <a:pt x="2709333" y="0"/>
                  </a:lnTo>
                  <a:lnTo>
                    <a:pt x="2709333" y="1923533"/>
                  </a:lnTo>
                  <a:lnTo>
                    <a:pt x="0" y="1923533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709333" cy="1971158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39897" rtl="0" eaLnBrk="1" fontAlgn="auto" latinLnBrk="0" hangingPunct="1">
                <a:lnSpc>
                  <a:spcPts val="20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764748" y="2204495"/>
            <a:ext cx="5669817" cy="0"/>
          </a:xfrm>
          <a:prstGeom prst="line">
            <a:avLst/>
          </a:prstGeom>
          <a:ln w="19050" cap="flat">
            <a:solidFill>
              <a:srgbClr val="594835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0" y="402463"/>
            <a:ext cx="2022336" cy="742850"/>
            <a:chOff x="0" y="0"/>
            <a:chExt cx="761070" cy="2795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61071" cy="279559"/>
            </a:xfrm>
            <a:custGeom>
              <a:avLst/>
              <a:gdLst/>
              <a:ahLst/>
              <a:cxnLst/>
              <a:rect l="l" t="t" r="r" b="b"/>
              <a:pathLst>
                <a:path w="761071" h="279559">
                  <a:moveTo>
                    <a:pt x="0" y="0"/>
                  </a:moveTo>
                  <a:lnTo>
                    <a:pt x="761071" y="0"/>
                  </a:lnTo>
                  <a:lnTo>
                    <a:pt x="761071" y="279559"/>
                  </a:lnTo>
                  <a:lnTo>
                    <a:pt x="0" y="279559"/>
                  </a:lnTo>
                  <a:close/>
                </a:path>
              </a:pathLst>
            </a:custGeom>
            <a:solidFill>
              <a:srgbClr val="594835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761070" cy="327184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39897" rtl="0" eaLnBrk="1" fontAlgn="auto" latinLnBrk="0" hangingPunct="1">
                <a:lnSpc>
                  <a:spcPts val="20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13116" y="6730342"/>
            <a:ext cx="227480" cy="199045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39897" rtl="0" eaLnBrk="1" fontAlgn="auto" latinLnBrk="0" hangingPunct="1">
                <a:lnSpc>
                  <a:spcPts val="20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6617162" y="6719358"/>
            <a:ext cx="190070" cy="221012"/>
          </a:xfrm>
          <a:custGeom>
            <a:avLst/>
            <a:gdLst/>
            <a:ahLst/>
            <a:cxnLst/>
            <a:rect l="l" t="t" r="r" b="b"/>
            <a:pathLst>
              <a:path w="271589" h="315801">
                <a:moveTo>
                  <a:pt x="0" y="0"/>
                </a:moveTo>
                <a:lnTo>
                  <a:pt x="271589" y="0"/>
                </a:lnTo>
                <a:lnTo>
                  <a:pt x="271589" y="315801"/>
                </a:lnTo>
                <a:lnTo>
                  <a:pt x="0" y="315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2855598" y="3386343"/>
            <a:ext cx="336582" cy="336582"/>
          </a:xfrm>
          <a:custGeom>
            <a:avLst/>
            <a:gdLst/>
            <a:ahLst/>
            <a:cxnLst/>
            <a:rect l="l" t="t" r="r" b="b"/>
            <a:pathLst>
              <a:path w="480938" h="480938">
                <a:moveTo>
                  <a:pt x="0" y="0"/>
                </a:moveTo>
                <a:lnTo>
                  <a:pt x="480938" y="0"/>
                </a:lnTo>
                <a:lnTo>
                  <a:pt x="480938" y="480938"/>
                </a:lnTo>
                <a:lnTo>
                  <a:pt x="0" y="4809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855598" y="4026282"/>
            <a:ext cx="336582" cy="336582"/>
          </a:xfrm>
          <a:custGeom>
            <a:avLst/>
            <a:gdLst/>
            <a:ahLst/>
            <a:cxnLst/>
            <a:rect l="l" t="t" r="r" b="b"/>
            <a:pathLst>
              <a:path w="480938" h="480938">
                <a:moveTo>
                  <a:pt x="0" y="0"/>
                </a:moveTo>
                <a:lnTo>
                  <a:pt x="480938" y="0"/>
                </a:lnTo>
                <a:lnTo>
                  <a:pt x="480938" y="480938"/>
                </a:lnTo>
                <a:lnTo>
                  <a:pt x="0" y="4809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5400000">
            <a:off x="232247" y="569428"/>
            <a:ext cx="427471" cy="361747"/>
          </a:xfrm>
          <a:custGeom>
            <a:avLst/>
            <a:gdLst/>
            <a:ahLst/>
            <a:cxnLst/>
            <a:rect l="l" t="t" r="r" b="b"/>
            <a:pathLst>
              <a:path w="610808" h="516896">
                <a:moveTo>
                  <a:pt x="0" y="0"/>
                </a:moveTo>
                <a:lnTo>
                  <a:pt x="610808" y="0"/>
                </a:lnTo>
                <a:lnTo>
                  <a:pt x="610808" y="516897"/>
                </a:lnTo>
                <a:lnTo>
                  <a:pt x="0" y="5168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6089053" y="601317"/>
            <a:ext cx="478244" cy="418464"/>
            <a:chOff x="0" y="0"/>
            <a:chExt cx="812800" cy="711200"/>
          </a:xfrm>
        </p:grpSpPr>
        <p:sp>
          <p:nvSpPr>
            <p:cNvPr id="23" name="Freeform 2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39897" rtl="0" eaLnBrk="1" fontAlgn="auto" latinLnBrk="0" hangingPunct="1">
                <a:lnSpc>
                  <a:spcPts val="20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094882" y="8248"/>
            <a:ext cx="4521849" cy="1165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070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98" b="0" i="0" u="none" strike="noStrike" kern="1200" cap="none" spc="18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 Jayagiri Script"/>
                <a:ea typeface="+mn-ea"/>
                <a:cs typeface="+mn-cs"/>
              </a:rPr>
              <a:t>Thank you!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4747" y="1770312"/>
            <a:ext cx="5714634" cy="201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39897" rtl="0" eaLnBrk="1" fontAlgn="auto" latinLnBrk="0" hangingPunct="1">
              <a:lnSpc>
                <a:spcPts val="15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9" b="0" i="0" u="none" strike="noStrike" kern="1200" cap="none" spc="-9" normalizeH="0" baseline="0" noProof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最後までご覧いただきありがとうございます！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49550" y="2445645"/>
            <a:ext cx="3567612" cy="492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39897" rtl="0" eaLnBrk="1" fontAlgn="auto" latinLnBrk="0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69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『</a:t>
            </a:r>
            <a:r>
              <a:rPr kumimoji="0" lang="ja-JP" altLang="en-US" sz="1400" b="0" i="0" u="none" strike="noStrike" kern="1200" cap="none" spc="69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「美」を通して</a:t>
            </a:r>
            <a:endParaRPr kumimoji="0" lang="en-US" altLang="ja-JP" sz="1400" b="0" i="0" u="none" strike="noStrike" kern="1200" cap="none" spc="69" normalizeH="0" baseline="0" noProof="0" dirty="0">
              <a:ln>
                <a:noFill/>
              </a:ln>
              <a:solidFill>
                <a:srgbClr val="594835"/>
              </a:solidFill>
              <a:effectLst/>
              <a:uLnTx/>
              <a:uFillTx/>
              <a:latin typeface="Calibri"/>
              <a:ea typeface="Zen Maru Gothic Bold"/>
              <a:cs typeface="+mn-cs"/>
            </a:endParaRPr>
          </a:p>
          <a:p>
            <a:pPr marL="0" marR="0" lvl="0" indent="0" algn="ctr" defTabSz="639897" rtl="0" eaLnBrk="1" fontAlgn="auto" latinLnBrk="0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69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ありのままの自分を好きになる</a:t>
            </a:r>
            <a:r>
              <a:rPr kumimoji="0" lang="en-US" altLang="ja-JP" sz="1400" b="0" i="0" u="none" strike="noStrike" kern="1200" cap="none" spc="69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』</a:t>
            </a:r>
            <a:endParaRPr kumimoji="0" lang="en-US" sz="1400" b="0" i="0" u="none" strike="noStrike" kern="1200" cap="none" spc="69" normalizeH="0" baseline="0" noProof="0" dirty="0">
              <a:ln>
                <a:noFill/>
              </a:ln>
              <a:solidFill>
                <a:srgbClr val="594835"/>
              </a:solidFill>
              <a:effectLst/>
              <a:uLnTx/>
              <a:uFillTx/>
              <a:latin typeface="Calibri"/>
              <a:ea typeface="Zen Maru Gothic Bold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83138" y="579196"/>
            <a:ext cx="965513" cy="376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5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1200" cap="none" spc="5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他の投稿は</a:t>
            </a:r>
          </a:p>
          <a:p>
            <a:pPr marL="0" marR="0" lvl="0" indent="0" algn="l" defTabSz="639897" rtl="0" eaLnBrk="1" fontAlgn="auto" latinLnBrk="0" hangingPunct="1">
              <a:lnSpc>
                <a:spcPts val="15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1200" cap="none" spc="5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こちらから！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973202" y="5296068"/>
            <a:ext cx="4559508" cy="997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39897" rtl="0" eaLnBrk="1" fontAlgn="auto" latinLnBrk="0" hangingPunct="1">
              <a:lnSpc>
                <a:spcPts val="15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エステティシャン歴</a:t>
            </a:r>
            <a:r>
              <a:rPr kumimoji="0" lang="en-US" altLang="ja-JP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10</a:t>
            </a:r>
            <a:r>
              <a:rPr kumimoji="0" lang="ja-JP" altLang="en-US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年です。</a:t>
            </a:r>
            <a:endParaRPr kumimoji="0" lang="en-US" sz="1050" b="0" i="0" u="none" strike="noStrike" kern="1200" cap="none" spc="65" normalizeH="0" baseline="0" noProof="0" dirty="0">
              <a:ln>
                <a:noFill/>
              </a:ln>
              <a:solidFill>
                <a:srgbClr val="594835"/>
              </a:solidFill>
              <a:effectLst/>
              <a:uLnTx/>
              <a:uFillTx/>
              <a:latin typeface="Zen Maru Gothic Bold"/>
              <a:ea typeface="Zen Maru Gothic Bold"/>
              <a:cs typeface="+mn-cs"/>
            </a:endParaRPr>
          </a:p>
          <a:p>
            <a:pPr marL="0" marR="0" lvl="0" indent="0" algn="just" defTabSz="639897" rtl="0" eaLnBrk="1" fontAlgn="auto" latinLnBrk="0" hangingPunct="1">
              <a:lnSpc>
                <a:spcPts val="15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美容</a:t>
            </a:r>
            <a:r>
              <a:rPr kumimoji="0" lang="en-US" sz="1050" b="0" i="0" u="none" strike="noStrike" kern="1200" cap="none" spc="65" normalizeH="0" baseline="0" noProof="0" dirty="0" err="1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が大好きで</a:t>
            </a:r>
            <a:r>
              <a:rPr kumimoji="0" lang="en-US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、</a:t>
            </a:r>
            <a:r>
              <a:rPr kumimoji="0" lang="ja-JP" altLang="en-US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お客様にも「美」を提供したく</a:t>
            </a:r>
            <a:r>
              <a:rPr kumimoji="0" lang="en-US" altLang="ja-JP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3</a:t>
            </a:r>
            <a:r>
              <a:rPr kumimoji="0" lang="ja-JP" altLang="en-US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年前にこのサロンをオープンいたしました。</a:t>
            </a:r>
            <a:endParaRPr kumimoji="0" lang="en-US" altLang="ja-JP" sz="1050" b="0" i="0" u="none" strike="noStrike" kern="1200" cap="none" spc="65" normalizeH="0" baseline="0" noProof="0" dirty="0">
              <a:ln>
                <a:noFill/>
              </a:ln>
              <a:solidFill>
                <a:srgbClr val="594835"/>
              </a:solidFill>
              <a:effectLst/>
              <a:uLnTx/>
              <a:uFillTx/>
              <a:latin typeface="Zen Maru Gothic Bold"/>
              <a:ea typeface="Zen Maru Gothic Bold"/>
              <a:cs typeface="+mn-cs"/>
            </a:endParaRPr>
          </a:p>
          <a:p>
            <a:pPr marL="0" marR="0" lvl="0" indent="0" algn="just" defTabSz="639897" rtl="0" eaLnBrk="1" fontAlgn="auto" latinLnBrk="0" hangingPunct="1">
              <a:lnSpc>
                <a:spcPts val="15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丁寧なカウンセリングを心がけており、お客様ひとりひとりに合わせた施術をおこなってまいります！</a:t>
            </a:r>
            <a:endParaRPr kumimoji="0" lang="en-US" sz="1050" b="0" i="0" u="none" strike="noStrike" kern="1200" cap="none" spc="65" normalizeH="0" baseline="0" noProof="0" dirty="0">
              <a:ln>
                <a:noFill/>
              </a:ln>
              <a:solidFill>
                <a:srgbClr val="594835"/>
              </a:solidFill>
              <a:effectLst/>
              <a:uLnTx/>
              <a:uFillTx/>
              <a:latin typeface="Zen Maru Gothic Bold"/>
              <a:ea typeface="Zen Maru Gothic Bold"/>
              <a:cs typeface="+mn-c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20865" y="6772090"/>
            <a:ext cx="4191543" cy="162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いいね！コメント、シェアありがとうございます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339763" y="6772090"/>
            <a:ext cx="1139618" cy="162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39897" rtl="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ZEN角ゴシックNEW Bold"/>
                <a:cs typeface="+mn-cs"/>
              </a:rPr>
              <a:t>保存はこちら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03976" y="2275713"/>
            <a:ext cx="2855598" cy="1015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39897" rtl="0" eaLnBrk="1" fontAlgn="auto" latinLnBrk="0" hangingPunct="1">
              <a:lnSpc>
                <a:spcPts val="41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59" b="0" i="0" u="none" strike="noStrike" kern="1200" cap="none" spc="12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JA Jayagiri Script"/>
                <a:ea typeface="+mn-ea"/>
                <a:cs typeface="+mn-cs"/>
              </a:rPr>
              <a:t>NBS</a:t>
            </a:r>
          </a:p>
          <a:p>
            <a:pPr marL="0" marR="0" lvl="0" indent="0" algn="ctr" defTabSz="639897" rtl="0" eaLnBrk="1" fontAlgn="auto" latinLnBrk="0" hangingPunct="1">
              <a:lnSpc>
                <a:spcPts val="41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59" b="0" i="0" u="none" strike="noStrike" kern="1200" cap="none" spc="12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JA Jayagiri Script"/>
                <a:ea typeface="+mn-ea"/>
                <a:cs typeface="+mn-cs"/>
              </a:rPr>
              <a:t>SALON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85243" y="3333015"/>
            <a:ext cx="3194138" cy="462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9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60" b="0" i="0" u="none" strike="noStrike" kern="1200" cap="none" spc="118" normalizeH="0" baseline="0" noProof="0" dirty="0">
                <a:ln>
                  <a:noFill/>
                </a:ln>
                <a:solidFill>
                  <a:srgbClr val="424648"/>
                </a:solidFill>
                <a:effectLst/>
                <a:uLnTx/>
                <a:uFillTx/>
                <a:latin typeface="Zen Maru Gothic Bold"/>
                <a:ea typeface="ＭＳ Ｐゴシック" panose="020B0600070205080204" pitchFamily="50" charset="-128"/>
                <a:cs typeface="+mn-cs"/>
              </a:rPr>
              <a:t>愛知県名古屋市中区千代田</a:t>
            </a:r>
            <a:r>
              <a:rPr kumimoji="0" lang="en-US" altLang="ja-JP" sz="1260" b="0" i="0" u="none" strike="noStrike" kern="1200" cap="none" spc="118" normalizeH="0" baseline="0" noProof="0" dirty="0">
                <a:ln>
                  <a:noFill/>
                </a:ln>
                <a:solidFill>
                  <a:srgbClr val="424648"/>
                </a:solidFill>
                <a:effectLst/>
                <a:uLnTx/>
                <a:uFillTx/>
                <a:latin typeface="Zen Maru Gothic Bold"/>
                <a:ea typeface="ＭＳ Ｐゴシック" panose="020B0600070205080204" pitchFamily="50" charset="-128"/>
                <a:cs typeface="+mn-cs"/>
              </a:rPr>
              <a:t>4-1-6</a:t>
            </a:r>
          </a:p>
          <a:p>
            <a:pPr marL="0" marR="0" lvl="0" indent="0" algn="l" defTabSz="639897" rtl="0" eaLnBrk="1" fontAlgn="auto" latinLnBrk="0" hangingPunct="1">
              <a:lnSpc>
                <a:spcPts val="19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118" normalizeH="0" baseline="0" noProof="0" dirty="0">
                <a:ln>
                  <a:noFill/>
                </a:ln>
                <a:solidFill>
                  <a:srgbClr val="424648"/>
                </a:solidFill>
                <a:effectLst/>
                <a:uLnTx/>
                <a:uFillTx/>
                <a:latin typeface="Zen Maru Gothic Bold"/>
                <a:ea typeface="+mn-ea"/>
                <a:cs typeface="+mn-cs"/>
              </a:rPr>
              <a:t>NBS</a:t>
            </a:r>
            <a:r>
              <a:rPr kumimoji="0" lang="ja-JP" altLang="en-US" sz="1260" b="0" i="0" u="none" strike="noStrike" kern="1200" cap="none" spc="118" normalizeH="0" baseline="0" noProof="0" dirty="0">
                <a:ln>
                  <a:noFill/>
                </a:ln>
                <a:solidFill>
                  <a:srgbClr val="424648"/>
                </a:solidFill>
                <a:effectLst/>
                <a:uLnTx/>
                <a:uFillTx/>
                <a:latin typeface="Zen Maru Gothic Bold"/>
                <a:ea typeface="ＭＳ Ｐゴシック" panose="020B0600070205080204" pitchFamily="50" charset="-128"/>
                <a:cs typeface="+mn-cs"/>
              </a:rPr>
              <a:t>ビル</a:t>
            </a:r>
            <a:endParaRPr kumimoji="0" lang="en-US" sz="1260" b="0" i="0" u="none" strike="noStrike" kern="1200" cap="none" spc="118" normalizeH="0" baseline="0" noProof="0" dirty="0">
              <a:ln>
                <a:noFill/>
              </a:ln>
              <a:solidFill>
                <a:srgbClr val="424648"/>
              </a:solidFill>
              <a:effectLst/>
              <a:uLnTx/>
              <a:uFillTx/>
              <a:latin typeface="Zen Maru Gothic Bold"/>
              <a:ea typeface="+mn-ea"/>
              <a:cs typeface="+mn-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285243" y="4079610"/>
            <a:ext cx="1641771" cy="209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9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118" normalizeH="0" baseline="0" noProof="0" dirty="0">
                <a:ln>
                  <a:noFill/>
                </a:ln>
                <a:solidFill>
                  <a:srgbClr val="424648"/>
                </a:solidFill>
                <a:effectLst/>
                <a:uLnTx/>
                <a:uFillTx/>
                <a:latin typeface="Zen Maru Gothic Bold"/>
                <a:ea typeface="+mn-ea"/>
                <a:cs typeface="+mn-cs"/>
              </a:rPr>
              <a:t>09:30</a:t>
            </a:r>
            <a:r>
              <a:rPr kumimoji="0" lang="ja-JP" altLang="en-US" sz="1260" b="0" i="0" u="none" strike="noStrike" kern="1200" cap="none" spc="118" normalizeH="0" baseline="0" noProof="0" dirty="0">
                <a:ln>
                  <a:noFill/>
                </a:ln>
                <a:solidFill>
                  <a:srgbClr val="424648"/>
                </a:solidFill>
                <a:effectLst/>
                <a:uLnTx/>
                <a:uFillTx/>
                <a:latin typeface="Zen Maru Gothic Bold"/>
                <a:ea typeface="+mn-ea"/>
                <a:cs typeface="+mn-cs"/>
              </a:rPr>
              <a:t>～</a:t>
            </a:r>
            <a:r>
              <a:rPr kumimoji="0" lang="en-US" sz="1260" b="0" i="0" u="none" strike="noStrike" kern="1200" cap="none" spc="118" normalizeH="0" baseline="0" noProof="0" dirty="0">
                <a:ln>
                  <a:noFill/>
                </a:ln>
                <a:solidFill>
                  <a:srgbClr val="424648"/>
                </a:solidFill>
                <a:effectLst/>
                <a:uLnTx/>
                <a:uFillTx/>
                <a:latin typeface="Zen Maru Gothic Bold"/>
                <a:ea typeface="+mn-ea"/>
                <a:cs typeface="+mn-cs"/>
              </a:rPr>
              <a:t>18:30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FD9B1980-5668-C4FC-AB27-8E1427639D66}"/>
              </a:ext>
            </a:extLst>
          </p:cNvPr>
          <p:cNvGrpSpPr/>
          <p:nvPr/>
        </p:nvGrpSpPr>
        <p:grpSpPr>
          <a:xfrm>
            <a:off x="2853061" y="4552808"/>
            <a:ext cx="336582" cy="336582"/>
            <a:chOff x="4076700" y="6505445"/>
            <a:chExt cx="480938" cy="480938"/>
          </a:xfrm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58CCD16B-3CA7-E476-3D40-C1C50566A37E}"/>
                </a:ext>
              </a:extLst>
            </p:cNvPr>
            <p:cNvSpPr/>
            <p:nvPr/>
          </p:nvSpPr>
          <p:spPr>
            <a:xfrm>
              <a:off x="4076700" y="6505445"/>
              <a:ext cx="480938" cy="480938"/>
            </a:xfrm>
            <a:custGeom>
              <a:avLst/>
              <a:gdLst/>
              <a:ahLst/>
              <a:cxnLst/>
              <a:rect l="l" t="t" r="r" b="b"/>
              <a:pathLst>
                <a:path w="480938" h="480938">
                  <a:moveTo>
                    <a:pt x="0" y="0"/>
                  </a:moveTo>
                  <a:lnTo>
                    <a:pt x="480938" y="0"/>
                  </a:lnTo>
                  <a:lnTo>
                    <a:pt x="480938" y="480938"/>
                  </a:lnTo>
                  <a:lnTo>
                    <a:pt x="0" y="480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F5B7E737-ED64-0DA7-2C4D-79ACE474CDF5}"/>
                </a:ext>
              </a:extLst>
            </p:cNvPr>
            <p:cNvSpPr/>
            <p:nvPr/>
          </p:nvSpPr>
          <p:spPr>
            <a:xfrm>
              <a:off x="4156380" y="6583645"/>
              <a:ext cx="321578" cy="321578"/>
            </a:xfrm>
            <a:prstGeom prst="ellipse">
              <a:avLst/>
            </a:prstGeom>
            <a:solidFill>
              <a:srgbClr val="5948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42" name="図 41" descr="図形, 矢印&#10;&#10;自動的に生成された説明">
              <a:extLst>
                <a:ext uri="{FF2B5EF4-FFF2-40B4-BE49-F238E27FC236}">
                  <a16:creationId xmlns:a16="http://schemas.microsoft.com/office/drawing/2014/main" id="{0BEF24D7-32E9-DAEA-986E-7F360CB40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91" b="43123" l="60252" r="83872">
                          <a14:foregroundMark x1="60423" y1="10639" x2="64827" y2="16869"/>
                          <a14:foregroundMark x1="63665" y1="22306" x2="63340" y2="23827"/>
                          <a14:foregroundMark x1="63943" y1="21002" x2="63715" y2="22070"/>
                          <a14:foregroundMark x1="64827" y1="16869" x2="63980" y2="20830"/>
                          <a14:foregroundMark x1="63340" y1="23827" x2="69631" y2="33172"/>
                          <a14:foregroundMark x1="69631" y1="33172" x2="72047" y2="34820"/>
                          <a14:foregroundMark x1="74550" y1="36529" x2="81041" y2="37702"/>
                          <a14:foregroundMark x1="81041" y1="37702" x2="73349" y2="40210"/>
                          <a14:foregroundMark x1="73349" y1="40210" x2="69231" y2="36812"/>
                          <a14:foregroundMark x1="69231" y1="36812" x2="65637" y2="26012"/>
                          <a14:foregroundMark x1="62911" y1="8333" x2="63397" y2="8131"/>
                          <a14:foregroundMark x1="78753" y1="42152" x2="82900" y2="38592"/>
                          <a14:foregroundMark x1="82900" y1="38592" x2="83043" y2="36570"/>
                          <a14:foregroundMark x1="78067" y1="43123" x2="82128" y2="42638"/>
                          <a14:foregroundMark x1="83872" y1="37743" x2="83872" y2="38916"/>
                          <a14:backgroundMark x1="64312" y1="22451" x2="65342" y2="23827"/>
                          <a14:backgroundMark x1="72719" y1="35235" x2="74550" y2="36408"/>
                          <a14:backgroundMark x1="72176" y1="34628" x2="74063" y2="36165"/>
                          <a14:backgroundMark x1="64255" y1="21683" x2="64970" y2="23503"/>
                          <a14:backgroundMark x1="64312" y1="21440" x2="64312" y2="22209"/>
                          <a14:backgroundMark x1="64856" y1="23503" x2="66028" y2="25647"/>
                          <a14:backgroundMark x1="64255" y1="21440" x2="64141" y2="214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01" t="5058" r="14615" b="54192"/>
            <a:stretch/>
          </p:blipFill>
          <p:spPr>
            <a:xfrm rot="1078775">
              <a:off x="4173811" y="6597406"/>
              <a:ext cx="292036" cy="301692"/>
            </a:xfrm>
            <a:prstGeom prst="rect">
              <a:avLst/>
            </a:prstGeom>
          </p:spPr>
        </p:pic>
      </p:grpSp>
      <p:sp>
        <p:nvSpPr>
          <p:cNvPr id="45" name="TextBox 39">
            <a:extLst>
              <a:ext uri="{FF2B5EF4-FFF2-40B4-BE49-F238E27FC236}">
                <a16:creationId xmlns:a16="http://schemas.microsoft.com/office/drawing/2014/main" id="{C71E947A-718B-AFA8-2B90-7F0469EA0339}"/>
              </a:ext>
            </a:extLst>
          </p:cNvPr>
          <p:cNvSpPr txBox="1"/>
          <p:nvPr/>
        </p:nvSpPr>
        <p:spPr>
          <a:xfrm>
            <a:off x="3285242" y="4593244"/>
            <a:ext cx="1274322" cy="209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9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118" normalizeH="0" baseline="0" noProof="0" dirty="0">
                <a:ln>
                  <a:noFill/>
                </a:ln>
                <a:solidFill>
                  <a:srgbClr val="424648"/>
                </a:solidFill>
                <a:effectLst/>
                <a:uLnTx/>
                <a:uFillTx/>
                <a:latin typeface="Zen Maru Gothic Bold"/>
                <a:ea typeface="+mn-ea"/>
                <a:cs typeface="+mn-cs"/>
              </a:rPr>
              <a:t>052-339-5572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3063C54-24F6-118F-AFA7-6F5B83B7110E}"/>
              </a:ext>
            </a:extLst>
          </p:cNvPr>
          <p:cNvSpPr/>
          <p:nvPr/>
        </p:nvSpPr>
        <p:spPr>
          <a:xfrm>
            <a:off x="883138" y="3367764"/>
            <a:ext cx="1641771" cy="1641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サロン写真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EAFA835-8E68-2154-0E35-7DE0ECA5DF8D}"/>
              </a:ext>
            </a:extLst>
          </p:cNvPr>
          <p:cNvSpPr/>
          <p:nvPr/>
        </p:nvSpPr>
        <p:spPr>
          <a:xfrm>
            <a:off x="879916" y="5252102"/>
            <a:ext cx="955019" cy="955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エステティシャン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写真</a:t>
            </a:r>
          </a:p>
        </p:txBody>
      </p:sp>
    </p:spTree>
    <p:extLst>
      <p:ext uri="{BB962C8B-B14F-4D97-AF65-F5344CB8AC3E}">
        <p14:creationId xmlns:p14="http://schemas.microsoft.com/office/powerpoint/2010/main" val="352767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"/>
            <a:ext cx="7199313" cy="7199313"/>
            <a:chOff x="0" y="0"/>
            <a:chExt cx="13716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33375"/>
            <a:stretch>
              <a:fillRect/>
            </a:stretch>
          </p:blipFill>
          <p:spPr>
            <a:xfrm>
              <a:off x="0" y="0"/>
              <a:ext cx="13716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" y="1368118"/>
            <a:ext cx="7199313" cy="5111263"/>
            <a:chOff x="0" y="0"/>
            <a:chExt cx="2709333" cy="1923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923533"/>
            </a:xfrm>
            <a:custGeom>
              <a:avLst/>
              <a:gdLst/>
              <a:ahLst/>
              <a:cxnLst/>
              <a:rect l="l" t="t" r="r" b="b"/>
              <a:pathLst>
                <a:path w="2709333" h="1923533">
                  <a:moveTo>
                    <a:pt x="0" y="0"/>
                  </a:moveTo>
                  <a:lnTo>
                    <a:pt x="2709333" y="0"/>
                  </a:lnTo>
                  <a:lnTo>
                    <a:pt x="2709333" y="1923533"/>
                  </a:lnTo>
                  <a:lnTo>
                    <a:pt x="0" y="1923533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709333" cy="1971158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39897" rtl="0" eaLnBrk="1" fontAlgn="auto" latinLnBrk="0" hangingPunct="1">
                <a:lnSpc>
                  <a:spcPts val="20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764748" y="2204495"/>
            <a:ext cx="5669817" cy="0"/>
          </a:xfrm>
          <a:prstGeom prst="line">
            <a:avLst/>
          </a:prstGeom>
          <a:ln w="19050" cap="flat">
            <a:solidFill>
              <a:srgbClr val="594835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0" y="402463"/>
            <a:ext cx="2022336" cy="742850"/>
            <a:chOff x="0" y="0"/>
            <a:chExt cx="761070" cy="2795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61071" cy="279559"/>
            </a:xfrm>
            <a:custGeom>
              <a:avLst/>
              <a:gdLst/>
              <a:ahLst/>
              <a:cxnLst/>
              <a:rect l="l" t="t" r="r" b="b"/>
              <a:pathLst>
                <a:path w="761071" h="279559">
                  <a:moveTo>
                    <a:pt x="0" y="0"/>
                  </a:moveTo>
                  <a:lnTo>
                    <a:pt x="761071" y="0"/>
                  </a:lnTo>
                  <a:lnTo>
                    <a:pt x="761071" y="279559"/>
                  </a:lnTo>
                  <a:lnTo>
                    <a:pt x="0" y="279559"/>
                  </a:lnTo>
                  <a:close/>
                </a:path>
              </a:pathLst>
            </a:custGeom>
            <a:solidFill>
              <a:srgbClr val="594835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761070" cy="327184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39897" rtl="0" eaLnBrk="1" fontAlgn="auto" latinLnBrk="0" hangingPunct="1">
                <a:lnSpc>
                  <a:spcPts val="20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13116" y="6730342"/>
            <a:ext cx="227480" cy="199045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39897" rtl="0" eaLnBrk="1" fontAlgn="auto" latinLnBrk="0" hangingPunct="1">
                <a:lnSpc>
                  <a:spcPts val="20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6617162" y="6719358"/>
            <a:ext cx="190070" cy="221012"/>
          </a:xfrm>
          <a:custGeom>
            <a:avLst/>
            <a:gdLst/>
            <a:ahLst/>
            <a:cxnLst/>
            <a:rect l="l" t="t" r="r" b="b"/>
            <a:pathLst>
              <a:path w="271589" h="315801">
                <a:moveTo>
                  <a:pt x="0" y="0"/>
                </a:moveTo>
                <a:lnTo>
                  <a:pt x="271589" y="0"/>
                </a:lnTo>
                <a:lnTo>
                  <a:pt x="271589" y="315801"/>
                </a:lnTo>
                <a:lnTo>
                  <a:pt x="0" y="315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2855598" y="3386343"/>
            <a:ext cx="336582" cy="336582"/>
          </a:xfrm>
          <a:custGeom>
            <a:avLst/>
            <a:gdLst/>
            <a:ahLst/>
            <a:cxnLst/>
            <a:rect l="l" t="t" r="r" b="b"/>
            <a:pathLst>
              <a:path w="480938" h="480938">
                <a:moveTo>
                  <a:pt x="0" y="0"/>
                </a:moveTo>
                <a:lnTo>
                  <a:pt x="480938" y="0"/>
                </a:lnTo>
                <a:lnTo>
                  <a:pt x="480938" y="480938"/>
                </a:lnTo>
                <a:lnTo>
                  <a:pt x="0" y="4809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855598" y="3972954"/>
            <a:ext cx="336582" cy="336582"/>
          </a:xfrm>
          <a:custGeom>
            <a:avLst/>
            <a:gdLst/>
            <a:ahLst/>
            <a:cxnLst/>
            <a:rect l="l" t="t" r="r" b="b"/>
            <a:pathLst>
              <a:path w="480938" h="480938">
                <a:moveTo>
                  <a:pt x="0" y="0"/>
                </a:moveTo>
                <a:lnTo>
                  <a:pt x="480938" y="0"/>
                </a:lnTo>
                <a:lnTo>
                  <a:pt x="480938" y="480938"/>
                </a:lnTo>
                <a:lnTo>
                  <a:pt x="0" y="4809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5400000">
            <a:off x="232247" y="569428"/>
            <a:ext cx="427471" cy="361747"/>
          </a:xfrm>
          <a:custGeom>
            <a:avLst/>
            <a:gdLst/>
            <a:ahLst/>
            <a:cxnLst/>
            <a:rect l="l" t="t" r="r" b="b"/>
            <a:pathLst>
              <a:path w="610808" h="516896">
                <a:moveTo>
                  <a:pt x="0" y="0"/>
                </a:moveTo>
                <a:lnTo>
                  <a:pt x="610808" y="0"/>
                </a:lnTo>
                <a:lnTo>
                  <a:pt x="610808" y="516897"/>
                </a:lnTo>
                <a:lnTo>
                  <a:pt x="0" y="5168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6089053" y="601317"/>
            <a:ext cx="478244" cy="418464"/>
            <a:chOff x="0" y="0"/>
            <a:chExt cx="812800" cy="711200"/>
          </a:xfrm>
        </p:grpSpPr>
        <p:sp>
          <p:nvSpPr>
            <p:cNvPr id="23" name="Freeform 2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39897" rtl="0" eaLnBrk="1" fontAlgn="auto" latinLnBrk="0" hangingPunct="1">
                <a:lnSpc>
                  <a:spcPts val="20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085357" y="8248"/>
            <a:ext cx="5170211" cy="1165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070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98" b="0" i="0" u="none" strike="noStrike" kern="1200" cap="none" spc="18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A Jayagiri Script"/>
                <a:ea typeface="+mn-ea"/>
                <a:cs typeface="+mn-cs"/>
              </a:rPr>
              <a:t>Thank you!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4747" y="1770312"/>
            <a:ext cx="5714634" cy="201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39897" rtl="0" eaLnBrk="1" fontAlgn="auto" latinLnBrk="0" hangingPunct="1">
              <a:lnSpc>
                <a:spcPts val="15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9" b="0" i="0" u="none" strike="noStrike" kern="1200" cap="none" spc="-9" normalizeH="0" baseline="0" noProof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最後までご覧いただきありがとうございます！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40528" y="2687033"/>
            <a:ext cx="3567612" cy="235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39897" rtl="0" eaLnBrk="1" fontAlgn="auto" latinLnBrk="0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69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サロンコンセプト</a:t>
            </a:r>
            <a:endParaRPr kumimoji="0" lang="en-US" sz="1400" b="0" i="0" u="none" strike="noStrike" kern="1200" cap="none" spc="69" normalizeH="0" baseline="0" noProof="0" dirty="0">
              <a:ln>
                <a:noFill/>
              </a:ln>
              <a:solidFill>
                <a:srgbClr val="594835"/>
              </a:solidFill>
              <a:effectLst/>
              <a:uLnTx/>
              <a:uFillTx/>
              <a:latin typeface="Calibri"/>
              <a:ea typeface="Zen Maru Gothic Bold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83138" y="579196"/>
            <a:ext cx="965513" cy="376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5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1200" cap="none" spc="5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他の投稿は</a:t>
            </a:r>
          </a:p>
          <a:p>
            <a:pPr marL="0" marR="0" lvl="0" indent="0" algn="l" defTabSz="639897" rtl="0" eaLnBrk="1" fontAlgn="auto" latinLnBrk="0" hangingPunct="1">
              <a:lnSpc>
                <a:spcPts val="15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1200" cap="none" spc="5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こちらから！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133186" y="5629165"/>
            <a:ext cx="4559508" cy="180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39897" rtl="0" eaLnBrk="1" fontAlgn="auto" latinLnBrk="0" hangingPunct="1">
              <a:lnSpc>
                <a:spcPts val="15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お客様に向けたメッセージ</a:t>
            </a:r>
            <a:r>
              <a:rPr kumimoji="0" lang="en-US" altLang="ja-JP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(</a:t>
            </a:r>
            <a:r>
              <a:rPr kumimoji="0" lang="ja-JP" altLang="en-US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自由記入</a:t>
            </a:r>
            <a:r>
              <a:rPr kumimoji="0" lang="en-US" altLang="ja-JP" sz="1050" b="0" i="0" u="none" strike="noStrike" kern="1200" cap="none" spc="6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Zen Maru Gothic Bold"/>
                <a:ea typeface="Zen Maru Gothic Bold"/>
                <a:cs typeface="+mn-cs"/>
              </a:rPr>
              <a:t>)</a:t>
            </a:r>
            <a:endParaRPr kumimoji="0" lang="en-US" sz="1050" b="0" i="0" u="none" strike="noStrike" kern="1200" cap="none" spc="65" normalizeH="0" baseline="0" noProof="0" dirty="0">
              <a:ln>
                <a:noFill/>
              </a:ln>
              <a:solidFill>
                <a:srgbClr val="594835"/>
              </a:solidFill>
              <a:effectLst/>
              <a:uLnTx/>
              <a:uFillTx/>
              <a:latin typeface="Zen Maru Gothic Bold"/>
              <a:ea typeface="Zen Maru Gothic Bold"/>
              <a:cs typeface="+mn-c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20865" y="6772090"/>
            <a:ext cx="4191543" cy="162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Zen Maru Gothic Bold"/>
                <a:cs typeface="+mn-cs"/>
              </a:rPr>
              <a:t>いいね！コメント、シェアありがとうございます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339763" y="6772090"/>
            <a:ext cx="1139618" cy="162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39897" rtl="0" eaLnBrk="1" fontAlgn="auto" latinLnBrk="0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ZEN角ゴシックNEW Bold"/>
                <a:cs typeface="+mn-cs"/>
              </a:rPr>
              <a:t>保存はこちら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6921" y="2746404"/>
            <a:ext cx="2855598" cy="476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39897" rtl="0" eaLnBrk="1" fontAlgn="auto" latinLnBrk="0" hangingPunct="1">
              <a:lnSpc>
                <a:spcPts val="41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359" b="0" i="0" u="none" strike="noStrike" kern="1200" cap="none" spc="125" normalizeH="0" baseline="0" noProof="0" dirty="0">
                <a:ln>
                  <a:noFill/>
                </a:ln>
                <a:solidFill>
                  <a:srgbClr val="594835"/>
                </a:solidFill>
                <a:effectLst/>
                <a:uLnTx/>
                <a:uFillTx/>
                <a:latin typeface="JA Jayagiri Script"/>
                <a:ea typeface="ＭＳ Ｐゴシック" panose="020B0600070205080204" pitchFamily="50" charset="-128"/>
                <a:cs typeface="+mn-cs"/>
              </a:rPr>
              <a:t>サロン名</a:t>
            </a:r>
            <a:endParaRPr kumimoji="0" lang="en-US" sz="3359" b="0" i="0" u="none" strike="noStrike" kern="1200" cap="none" spc="125" normalizeH="0" baseline="0" noProof="0" dirty="0">
              <a:ln>
                <a:noFill/>
              </a:ln>
              <a:solidFill>
                <a:srgbClr val="594835"/>
              </a:solidFill>
              <a:effectLst/>
              <a:uLnTx/>
              <a:uFillTx/>
              <a:latin typeface="JA Jayagiri Script"/>
              <a:ea typeface="+mn-ea"/>
              <a:cs typeface="+mn-c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285243" y="3432696"/>
            <a:ext cx="3194138" cy="209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9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60" b="0" i="0" u="none" strike="noStrike" kern="1200" cap="none" spc="118" normalizeH="0" baseline="0" noProof="0" dirty="0">
                <a:ln>
                  <a:noFill/>
                </a:ln>
                <a:solidFill>
                  <a:srgbClr val="424648"/>
                </a:solidFill>
                <a:effectLst/>
                <a:uLnTx/>
                <a:uFillTx/>
                <a:latin typeface="Zen Maru Gothic Bold"/>
                <a:ea typeface="ＭＳ Ｐゴシック" panose="020B0600070205080204" pitchFamily="50" charset="-128"/>
                <a:cs typeface="+mn-cs"/>
              </a:rPr>
              <a:t>住所</a:t>
            </a:r>
            <a:endParaRPr kumimoji="0" lang="en-US" sz="1260" b="0" i="0" u="none" strike="noStrike" kern="1200" cap="none" spc="118" normalizeH="0" baseline="0" noProof="0" dirty="0">
              <a:ln>
                <a:noFill/>
              </a:ln>
              <a:solidFill>
                <a:srgbClr val="424648"/>
              </a:solidFill>
              <a:effectLst/>
              <a:uLnTx/>
              <a:uFillTx/>
              <a:latin typeface="Zen Maru Gothic Bold"/>
              <a:ea typeface="+mn-ea"/>
              <a:cs typeface="+mn-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285243" y="4026282"/>
            <a:ext cx="964061" cy="218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9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60" b="0" i="0" u="none" strike="noStrike" kern="1200" cap="none" spc="118" normalizeH="0" baseline="0" noProof="0" dirty="0">
                <a:ln>
                  <a:noFill/>
                </a:ln>
                <a:solidFill>
                  <a:srgbClr val="424648"/>
                </a:solidFill>
                <a:effectLst/>
                <a:uLnTx/>
                <a:uFillTx/>
                <a:latin typeface="Zen Maru Gothic Bold"/>
                <a:ea typeface="ＭＳ Ｐゴシック" panose="020B0600070205080204" pitchFamily="50" charset="-128"/>
                <a:cs typeface="+mn-cs"/>
              </a:rPr>
              <a:t>営業時間</a:t>
            </a:r>
            <a:endParaRPr kumimoji="0" lang="en-US" sz="1260" b="0" i="0" u="none" strike="noStrike" kern="1200" cap="none" spc="118" normalizeH="0" baseline="0" noProof="0" dirty="0">
              <a:ln>
                <a:noFill/>
              </a:ln>
              <a:solidFill>
                <a:srgbClr val="424648"/>
              </a:solidFill>
              <a:effectLst/>
              <a:uLnTx/>
              <a:uFillTx/>
              <a:latin typeface="Zen Maru Gothic Bold"/>
              <a:ea typeface="+mn-ea"/>
              <a:cs typeface="+mn-cs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FD9B1980-5668-C4FC-AB27-8E1427639D66}"/>
              </a:ext>
            </a:extLst>
          </p:cNvPr>
          <p:cNvGrpSpPr/>
          <p:nvPr/>
        </p:nvGrpSpPr>
        <p:grpSpPr>
          <a:xfrm>
            <a:off x="2853061" y="4552808"/>
            <a:ext cx="336582" cy="336582"/>
            <a:chOff x="4076700" y="6505445"/>
            <a:chExt cx="480938" cy="480938"/>
          </a:xfrm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58CCD16B-3CA7-E476-3D40-C1C50566A37E}"/>
                </a:ext>
              </a:extLst>
            </p:cNvPr>
            <p:cNvSpPr/>
            <p:nvPr/>
          </p:nvSpPr>
          <p:spPr>
            <a:xfrm>
              <a:off x="4076700" y="6505445"/>
              <a:ext cx="480938" cy="480938"/>
            </a:xfrm>
            <a:custGeom>
              <a:avLst/>
              <a:gdLst/>
              <a:ahLst/>
              <a:cxnLst/>
              <a:rect l="l" t="t" r="r" b="b"/>
              <a:pathLst>
                <a:path w="480938" h="480938">
                  <a:moveTo>
                    <a:pt x="0" y="0"/>
                  </a:moveTo>
                  <a:lnTo>
                    <a:pt x="480938" y="0"/>
                  </a:lnTo>
                  <a:lnTo>
                    <a:pt x="480938" y="480938"/>
                  </a:lnTo>
                  <a:lnTo>
                    <a:pt x="0" y="480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F5B7E737-ED64-0DA7-2C4D-79ACE474CDF5}"/>
                </a:ext>
              </a:extLst>
            </p:cNvPr>
            <p:cNvSpPr/>
            <p:nvPr/>
          </p:nvSpPr>
          <p:spPr>
            <a:xfrm>
              <a:off x="4156380" y="6583645"/>
              <a:ext cx="321578" cy="321578"/>
            </a:xfrm>
            <a:prstGeom prst="ellipse">
              <a:avLst/>
            </a:prstGeom>
            <a:solidFill>
              <a:srgbClr val="5948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39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42" name="図 41" descr="図形, 矢印&#10;&#10;自動的に生成された説明">
              <a:extLst>
                <a:ext uri="{FF2B5EF4-FFF2-40B4-BE49-F238E27FC236}">
                  <a16:creationId xmlns:a16="http://schemas.microsoft.com/office/drawing/2014/main" id="{0BEF24D7-32E9-DAEA-986E-7F360CB40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91" b="43123" l="60252" r="83872">
                          <a14:foregroundMark x1="60423" y1="10639" x2="64827" y2="16869"/>
                          <a14:foregroundMark x1="63665" y1="22306" x2="63340" y2="23827"/>
                          <a14:foregroundMark x1="63943" y1="21002" x2="63715" y2="22070"/>
                          <a14:foregroundMark x1="64827" y1="16869" x2="63980" y2="20830"/>
                          <a14:foregroundMark x1="63340" y1="23827" x2="69631" y2="33172"/>
                          <a14:foregroundMark x1="69631" y1="33172" x2="72047" y2="34820"/>
                          <a14:foregroundMark x1="74550" y1="36529" x2="81041" y2="37702"/>
                          <a14:foregroundMark x1="81041" y1="37702" x2="73349" y2="40210"/>
                          <a14:foregroundMark x1="73349" y1="40210" x2="69231" y2="36812"/>
                          <a14:foregroundMark x1="69231" y1="36812" x2="65637" y2="26012"/>
                          <a14:foregroundMark x1="62911" y1="8333" x2="63397" y2="8131"/>
                          <a14:foregroundMark x1="78753" y1="42152" x2="82900" y2="38592"/>
                          <a14:foregroundMark x1="82900" y1="38592" x2="83043" y2="36570"/>
                          <a14:foregroundMark x1="78067" y1="43123" x2="82128" y2="42638"/>
                          <a14:foregroundMark x1="83872" y1="37743" x2="83872" y2="38916"/>
                          <a14:backgroundMark x1="64312" y1="22451" x2="65342" y2="23827"/>
                          <a14:backgroundMark x1="72719" y1="35235" x2="74550" y2="36408"/>
                          <a14:backgroundMark x1="72176" y1="34628" x2="74063" y2="36165"/>
                          <a14:backgroundMark x1="64255" y1="21683" x2="64970" y2="23503"/>
                          <a14:backgroundMark x1="64312" y1="21440" x2="64312" y2="22209"/>
                          <a14:backgroundMark x1="64856" y1="23503" x2="66028" y2="25647"/>
                          <a14:backgroundMark x1="64255" y1="21440" x2="64141" y2="214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01" t="5058" r="14615" b="54192"/>
            <a:stretch/>
          </p:blipFill>
          <p:spPr>
            <a:xfrm rot="1078775">
              <a:off x="4173811" y="6597406"/>
              <a:ext cx="292036" cy="301692"/>
            </a:xfrm>
            <a:prstGeom prst="rect">
              <a:avLst/>
            </a:prstGeom>
          </p:spPr>
        </p:pic>
      </p:grpSp>
      <p:sp>
        <p:nvSpPr>
          <p:cNvPr id="45" name="TextBox 39">
            <a:extLst>
              <a:ext uri="{FF2B5EF4-FFF2-40B4-BE49-F238E27FC236}">
                <a16:creationId xmlns:a16="http://schemas.microsoft.com/office/drawing/2014/main" id="{C71E947A-718B-AFA8-2B90-7F0469EA0339}"/>
              </a:ext>
            </a:extLst>
          </p:cNvPr>
          <p:cNvSpPr txBox="1"/>
          <p:nvPr/>
        </p:nvSpPr>
        <p:spPr>
          <a:xfrm>
            <a:off x="3285242" y="4593244"/>
            <a:ext cx="1274322" cy="209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39897" rtl="0" eaLnBrk="1" fontAlgn="auto" latinLnBrk="0" hangingPunct="1">
              <a:lnSpc>
                <a:spcPts val="19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60" b="0" i="0" u="none" strike="noStrike" kern="1200" cap="none" spc="118" normalizeH="0" baseline="0" noProof="0" dirty="0">
                <a:ln>
                  <a:noFill/>
                </a:ln>
                <a:solidFill>
                  <a:srgbClr val="424648"/>
                </a:solidFill>
                <a:effectLst/>
                <a:uLnTx/>
                <a:uFillTx/>
                <a:latin typeface="Zen Maru Gothic Bold"/>
                <a:ea typeface="ＭＳ Ｐゴシック" panose="020B0600070205080204" pitchFamily="50" charset="-128"/>
                <a:cs typeface="+mn-cs"/>
              </a:rPr>
              <a:t>電話番号</a:t>
            </a:r>
            <a:endParaRPr kumimoji="0" lang="en-US" sz="1260" b="0" i="0" u="none" strike="noStrike" kern="1200" cap="none" spc="118" normalizeH="0" baseline="0" noProof="0" dirty="0">
              <a:ln>
                <a:noFill/>
              </a:ln>
              <a:solidFill>
                <a:srgbClr val="424648"/>
              </a:solidFill>
              <a:effectLst/>
              <a:uLnTx/>
              <a:uFillTx/>
              <a:latin typeface="Zen Maru Gothic Bold"/>
              <a:ea typeface="+mn-ea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25F18EA-5905-B183-E2C7-97023BF75825}"/>
              </a:ext>
            </a:extLst>
          </p:cNvPr>
          <p:cNvSpPr/>
          <p:nvPr/>
        </p:nvSpPr>
        <p:spPr>
          <a:xfrm>
            <a:off x="884804" y="5252832"/>
            <a:ext cx="955020" cy="9550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顔写真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8EC0F83-85BA-C419-69D9-178AD81335C3}"/>
              </a:ext>
            </a:extLst>
          </p:cNvPr>
          <p:cNvSpPr/>
          <p:nvPr/>
        </p:nvSpPr>
        <p:spPr>
          <a:xfrm>
            <a:off x="883137" y="3358054"/>
            <a:ext cx="1649954" cy="16543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39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6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サロン写真</a:t>
            </a:r>
          </a:p>
        </p:txBody>
      </p:sp>
    </p:spTree>
    <p:extLst>
      <p:ext uri="{BB962C8B-B14F-4D97-AF65-F5344CB8AC3E}">
        <p14:creationId xmlns:p14="http://schemas.microsoft.com/office/powerpoint/2010/main" val="416292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99" y="0"/>
            <a:ext cx="7197513" cy="7199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88B69328-DF45-409C-AC5F-D2BCAD06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"/>
          <a:stretch/>
        </p:blipFill>
        <p:spPr>
          <a:xfrm>
            <a:off x="0" y="0"/>
            <a:ext cx="7199313" cy="71993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380F9C-29FA-5CCD-8974-4CC20ED74625}"/>
              </a:ext>
            </a:extLst>
          </p:cNvPr>
          <p:cNvSpPr txBox="1"/>
          <p:nvPr/>
        </p:nvSpPr>
        <p:spPr>
          <a:xfrm>
            <a:off x="1272747" y="710938"/>
            <a:ext cx="4653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b="1" i="1" dirty="0">
                <a:solidFill>
                  <a:srgbClr val="99907D"/>
                </a:solidFill>
                <a:latin typeface="Kunstler Script" panose="030304020206070D0D06" pitchFamily="66" charset="0"/>
                <a:cs typeface="Angsana New" panose="02020603050405020304" pitchFamily="18" charset="-34"/>
              </a:rPr>
              <a:t>Thank You</a:t>
            </a:r>
            <a:endParaRPr kumimoji="1" lang="ja-JP" altLang="en-US" sz="6600" b="1" i="1" dirty="0">
              <a:solidFill>
                <a:srgbClr val="99907D"/>
              </a:solidFill>
              <a:latin typeface="Kunstler Script" panose="030304020206070D0D06" pitchFamily="66" charset="0"/>
              <a:cs typeface="Angsana New" panose="02020603050405020304" pitchFamily="18" charset="-34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8C51A6-629B-6D83-8A91-9E26DC2E75EA}"/>
              </a:ext>
            </a:extLst>
          </p:cNvPr>
          <p:cNvSpPr txBox="1"/>
          <p:nvPr/>
        </p:nvSpPr>
        <p:spPr>
          <a:xfrm>
            <a:off x="-2" y="6049267"/>
            <a:ext cx="271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99907D"/>
                </a:solidFill>
              </a:rPr>
              <a:t>いいね・コメント・シェア</a:t>
            </a:r>
            <a:endParaRPr kumimoji="1" lang="en-US" altLang="ja-JP" sz="1200" dirty="0">
              <a:solidFill>
                <a:srgbClr val="99907D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rgbClr val="99907D"/>
                </a:solidFill>
              </a:rPr>
              <a:t>してくださると嬉しいです！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959E63-51A1-5E53-B541-76A57C409712}"/>
              </a:ext>
            </a:extLst>
          </p:cNvPr>
          <p:cNvSpPr txBox="1"/>
          <p:nvPr/>
        </p:nvSpPr>
        <p:spPr>
          <a:xfrm>
            <a:off x="5678522" y="6314682"/>
            <a:ext cx="1520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99907D"/>
                </a:solidFill>
              </a:rPr>
              <a:t>保存はこちら↓</a:t>
            </a:r>
            <a:endParaRPr kumimoji="1" lang="en-US" altLang="ja-JP" sz="1200" dirty="0">
              <a:solidFill>
                <a:srgbClr val="99907D"/>
              </a:solidFill>
            </a:endParaRPr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1B4D96E6-7788-CA40-36DF-AAD715A5B033}"/>
              </a:ext>
            </a:extLst>
          </p:cNvPr>
          <p:cNvSpPr/>
          <p:nvPr/>
        </p:nvSpPr>
        <p:spPr>
          <a:xfrm>
            <a:off x="679478" y="2309871"/>
            <a:ext cx="2034844" cy="203484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5E60F5E-B26C-CDAD-CF4C-435789185194}"/>
              </a:ext>
            </a:extLst>
          </p:cNvPr>
          <p:cNvSpPr txBox="1"/>
          <p:nvPr/>
        </p:nvSpPr>
        <p:spPr>
          <a:xfrm>
            <a:off x="609436" y="3049396"/>
            <a:ext cx="217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+mn-ea"/>
              </a:rPr>
              <a:t>SNS</a:t>
            </a:r>
            <a:r>
              <a:rPr kumimoji="1" lang="ja-JP" altLang="en-US" sz="1600" dirty="0">
                <a:latin typeface="+mn-ea"/>
              </a:rPr>
              <a:t>のアイコンなど</a:t>
            </a:r>
            <a:endParaRPr kumimoji="1" lang="en-US" altLang="ja-JP" sz="1600" dirty="0">
              <a:latin typeface="+mn-ea"/>
            </a:endParaRPr>
          </a:p>
          <a:p>
            <a:pPr algn="ctr"/>
            <a:r>
              <a:rPr kumimoji="1" lang="ja-JP" altLang="en-US" sz="1600" dirty="0">
                <a:latin typeface="+mn-ea"/>
              </a:rPr>
              <a:t>挿入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AFAE8D-CD66-86F5-0EF2-B28589585292}"/>
              </a:ext>
            </a:extLst>
          </p:cNvPr>
          <p:cNvSpPr txBox="1"/>
          <p:nvPr/>
        </p:nvSpPr>
        <p:spPr>
          <a:xfrm>
            <a:off x="425034" y="4484974"/>
            <a:ext cx="254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+mn-ea"/>
              </a:rPr>
              <a:t>SNS</a:t>
            </a:r>
            <a:r>
              <a:rPr kumimoji="1" lang="ja-JP" altLang="en-US" sz="1600" dirty="0">
                <a:latin typeface="+mn-ea"/>
              </a:rPr>
              <a:t>のアカウント名など</a:t>
            </a:r>
            <a:endParaRPr kumimoji="1" lang="en-US" altLang="ja-JP" sz="1600" dirty="0">
              <a:latin typeface="+mn-ea"/>
            </a:endParaRPr>
          </a:p>
          <a:p>
            <a:pPr algn="ctr"/>
            <a:r>
              <a:rPr kumimoji="1" lang="ja-JP" altLang="en-US" sz="1600" dirty="0">
                <a:latin typeface="+mn-ea"/>
              </a:rPr>
              <a:t>例）＠</a:t>
            </a:r>
            <a:r>
              <a:rPr kumimoji="1" lang="en-US" altLang="ja-JP" sz="1600" dirty="0">
                <a:latin typeface="+mn-ea"/>
              </a:rPr>
              <a:t>abcd_ef123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521BB5-14B7-4D4C-5793-F272DE285408}"/>
              </a:ext>
            </a:extLst>
          </p:cNvPr>
          <p:cNvSpPr txBox="1"/>
          <p:nvPr/>
        </p:nvSpPr>
        <p:spPr>
          <a:xfrm>
            <a:off x="3221543" y="2240786"/>
            <a:ext cx="3368333" cy="79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solidFill>
                  <a:srgbClr val="99907D"/>
                </a:solidFill>
              </a:rPr>
              <a:t>最後までご覧いただき</a:t>
            </a:r>
            <a:endParaRPr kumimoji="1" lang="en-US" altLang="ja-JP" sz="1600" dirty="0">
              <a:solidFill>
                <a:srgbClr val="99907D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solidFill>
                  <a:srgbClr val="99907D"/>
                </a:solidFill>
              </a:rPr>
              <a:t>ありがとうございます！</a:t>
            </a:r>
            <a:endParaRPr kumimoji="1" lang="en-US" altLang="ja-JP" sz="1600" dirty="0">
              <a:solidFill>
                <a:srgbClr val="99907D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2DC488C-C9E2-BC6D-8593-D10CE9766F30}"/>
              </a:ext>
            </a:extLst>
          </p:cNvPr>
          <p:cNvGrpSpPr/>
          <p:nvPr/>
        </p:nvGrpSpPr>
        <p:grpSpPr>
          <a:xfrm>
            <a:off x="3125585" y="3128900"/>
            <a:ext cx="4039636" cy="2273572"/>
            <a:chOff x="3392900" y="3295039"/>
            <a:chExt cx="3518519" cy="227357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92DE1EC-41A6-78A0-B2F0-04D2D8B49CDA}"/>
                </a:ext>
              </a:extLst>
            </p:cNvPr>
            <p:cNvSpPr txBox="1"/>
            <p:nvPr/>
          </p:nvSpPr>
          <p:spPr>
            <a:xfrm>
              <a:off x="3392900" y="3295040"/>
              <a:ext cx="3518519" cy="2273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ja-JP" sz="1600" dirty="0">
                  <a:solidFill>
                    <a:srgbClr val="99907D"/>
                  </a:solidFill>
                </a:rPr>
                <a:t>【</a:t>
              </a:r>
              <a:r>
                <a:rPr kumimoji="1" lang="ja-JP" altLang="en-US" sz="1600" dirty="0">
                  <a:solidFill>
                    <a:srgbClr val="99907D"/>
                  </a:solidFill>
                </a:rPr>
                <a:t>サロン情報</a:t>
              </a:r>
              <a:r>
                <a:rPr kumimoji="1" lang="en-US" altLang="ja-JP" sz="1600" dirty="0">
                  <a:solidFill>
                    <a:srgbClr val="99907D"/>
                  </a:solidFill>
                </a:rPr>
                <a:t>】</a:t>
              </a: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rgbClr val="99907D"/>
                  </a:solidFill>
                </a:rPr>
                <a:t>・営業時間</a:t>
              </a:r>
              <a:endParaRPr kumimoji="1" lang="en-US" altLang="ja-JP" sz="1600" dirty="0">
                <a:solidFill>
                  <a:srgbClr val="99907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rgbClr val="99907D"/>
                  </a:solidFill>
                </a:rPr>
                <a:t>・定休日</a:t>
              </a:r>
              <a:endParaRPr kumimoji="1" lang="en-US" altLang="ja-JP" sz="1600" dirty="0">
                <a:solidFill>
                  <a:srgbClr val="99907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rgbClr val="99907D"/>
                  </a:solidFill>
                </a:rPr>
                <a:t>・アクセス</a:t>
              </a:r>
              <a:endParaRPr kumimoji="1" lang="en-US" altLang="ja-JP" sz="1600" dirty="0">
                <a:solidFill>
                  <a:srgbClr val="99907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rgbClr val="99907D"/>
                  </a:solidFill>
                </a:rPr>
                <a:t>・住所</a:t>
              </a:r>
              <a:endParaRPr kumimoji="1" lang="en-US" altLang="ja-JP" sz="1600" dirty="0">
                <a:solidFill>
                  <a:srgbClr val="99907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rgbClr val="99907D"/>
                  </a:solidFill>
                </a:rPr>
                <a:t>　例）愛知県名古屋市中区千代田</a:t>
              </a:r>
              <a:r>
                <a:rPr kumimoji="1" lang="en-US" altLang="ja-JP" sz="1600" dirty="0">
                  <a:solidFill>
                    <a:srgbClr val="99907D"/>
                  </a:solidFill>
                </a:rPr>
                <a:t>4-1-6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64AE06D-7194-7587-6F9E-90A0F4A03972}"/>
                </a:ext>
              </a:extLst>
            </p:cNvPr>
            <p:cNvSpPr txBox="1"/>
            <p:nvPr/>
          </p:nvSpPr>
          <p:spPr>
            <a:xfrm>
              <a:off x="4594552" y="3295039"/>
              <a:ext cx="2034844" cy="1904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kumimoji="1" lang="en-US" altLang="ja-JP" sz="1600" dirty="0">
                <a:solidFill>
                  <a:srgbClr val="99907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rgbClr val="99907D"/>
                  </a:solidFill>
                </a:rPr>
                <a:t>例）</a:t>
              </a:r>
              <a:r>
                <a:rPr kumimoji="1" lang="en-US" altLang="ja-JP" sz="1600" dirty="0">
                  <a:solidFill>
                    <a:srgbClr val="99907D"/>
                  </a:solidFill>
                </a:rPr>
                <a:t>11:00~18:00</a:t>
              </a: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rgbClr val="99907D"/>
                  </a:solidFill>
                </a:rPr>
                <a:t>例）不定休</a:t>
              </a:r>
              <a:endParaRPr kumimoji="1" lang="en-US" altLang="ja-JP" sz="1600" dirty="0">
                <a:solidFill>
                  <a:srgbClr val="99907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rgbClr val="99907D"/>
                  </a:solidFill>
                </a:rPr>
                <a:t>例）〇〇駅から徒歩</a:t>
              </a:r>
              <a:r>
                <a:rPr kumimoji="1" lang="en-US" altLang="ja-JP" sz="1600" dirty="0">
                  <a:solidFill>
                    <a:srgbClr val="99907D"/>
                  </a:solidFill>
                </a:rPr>
                <a:t>5</a:t>
              </a:r>
              <a:r>
                <a:rPr kumimoji="1" lang="ja-JP" altLang="en-US" sz="1600" dirty="0">
                  <a:solidFill>
                    <a:srgbClr val="99907D"/>
                  </a:solidFill>
                </a:rPr>
                <a:t>分</a:t>
              </a:r>
              <a:endParaRPr kumimoji="1" lang="en-US" altLang="ja-JP" sz="1600" dirty="0">
                <a:solidFill>
                  <a:srgbClr val="99907D"/>
                </a:solidFill>
              </a:endParaRPr>
            </a:p>
          </p:txBody>
        </p:sp>
      </p:grpSp>
      <p:sp>
        <p:nvSpPr>
          <p:cNvPr id="2" name="テキスト ボックス 21">
            <a:extLst>
              <a:ext uri="{FF2B5EF4-FFF2-40B4-BE49-F238E27FC236}">
                <a16:creationId xmlns:a16="http://schemas.microsoft.com/office/drawing/2014/main" id="{36375AC2-D956-FA8E-0F28-965DC1BC1A4D}"/>
              </a:ext>
            </a:extLst>
          </p:cNvPr>
          <p:cNvSpPr txBox="1"/>
          <p:nvPr/>
        </p:nvSpPr>
        <p:spPr>
          <a:xfrm>
            <a:off x="858931" y="1721041"/>
            <a:ext cx="548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游明朝" panose="02020400000000000000" pitchFamily="18" charset="-128"/>
                <a:ea typeface="游明朝" panose="02020400000000000000" pitchFamily="18" charset="-128"/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游明朝" panose="02020400000000000000" pitchFamily="18" charset="-128"/>
                <a:ea typeface="游明朝" panose="02020400000000000000" pitchFamily="18" charset="-128"/>
              </a:rPr>
              <a:t>すべて記入例のため編集して活用ください！</a:t>
            </a:r>
          </a:p>
        </p:txBody>
      </p:sp>
    </p:spTree>
    <p:extLst>
      <p:ext uri="{BB962C8B-B14F-4D97-AF65-F5344CB8AC3E}">
        <p14:creationId xmlns:p14="http://schemas.microsoft.com/office/powerpoint/2010/main" val="256391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BB676B-0403-35C2-1E23-5FC36DF1E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F570EC-B908-867E-31AC-EF84715F0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D11AF585-FA50-BFA4-9382-F32F0EC2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5375DD-2AF1-8003-DABE-550F0767438C}"/>
              </a:ext>
            </a:extLst>
          </p:cNvPr>
          <p:cNvSpPr txBox="1"/>
          <p:nvPr/>
        </p:nvSpPr>
        <p:spPr>
          <a:xfrm>
            <a:off x="700989" y="640033"/>
            <a:ext cx="5790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最後までご覧いただきありがとうございます！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6D76FA-81E7-F652-0C7F-1F0A37E43493}"/>
              </a:ext>
            </a:extLst>
          </p:cNvPr>
          <p:cNvSpPr/>
          <p:nvPr/>
        </p:nvSpPr>
        <p:spPr>
          <a:xfrm>
            <a:off x="162548" y="1217800"/>
            <a:ext cx="6867655" cy="4226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8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8CB33C-3F43-8EF4-40F7-C7476B321834}"/>
              </a:ext>
            </a:extLst>
          </p:cNvPr>
          <p:cNvSpPr txBox="1"/>
          <p:nvPr/>
        </p:nvSpPr>
        <p:spPr>
          <a:xfrm>
            <a:off x="1021063" y="1392909"/>
            <a:ext cx="516156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1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</a:t>
            </a:r>
            <a:r>
              <a:rPr kumimoji="1" lang="ja-JP" altLang="en-US" sz="21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</a:t>
            </a:r>
            <a:r>
              <a:rPr kumimoji="1" lang="en-US" altLang="ja-JP" sz="21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Salon Information~</a:t>
            </a:r>
            <a:endParaRPr kumimoji="1" lang="ja-JP" altLang="en-US" sz="2133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図 10" descr="背景パターン&#10;&#10;自動的に生成された説明">
            <a:extLst>
              <a:ext uri="{FF2B5EF4-FFF2-40B4-BE49-F238E27FC236}">
                <a16:creationId xmlns:a16="http://schemas.microsoft.com/office/drawing/2014/main" id="{72D5AD06-A39D-9C85-6D64-DAEC49AB4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4" y="2958774"/>
            <a:ext cx="2035146" cy="1981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508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283E91-9206-C673-D05D-1029A5D243D9}"/>
              </a:ext>
            </a:extLst>
          </p:cNvPr>
          <p:cNvSpPr txBox="1"/>
          <p:nvPr/>
        </p:nvSpPr>
        <p:spPr>
          <a:xfrm>
            <a:off x="862690" y="3712345"/>
            <a:ext cx="144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/>
              <a:t>サロン内装、人物などのお写真に</a:t>
            </a:r>
            <a:endParaRPr kumimoji="1" lang="en-US" altLang="ja-JP" sz="800" dirty="0"/>
          </a:p>
          <a:p>
            <a:pPr algn="ctr"/>
            <a:r>
              <a:rPr kumimoji="1" lang="ja-JP" altLang="en-US" sz="800" dirty="0"/>
              <a:t>変更可能です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3DFA30-69C6-9425-1610-1FE79917C0D0}"/>
              </a:ext>
            </a:extLst>
          </p:cNvPr>
          <p:cNvSpPr txBox="1"/>
          <p:nvPr/>
        </p:nvSpPr>
        <p:spPr>
          <a:xfrm>
            <a:off x="2944299" y="2170886"/>
            <a:ext cx="110074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133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access</a:t>
            </a:r>
            <a:endParaRPr kumimoji="1" lang="ja-JP" altLang="en-US" sz="2133" b="1" u="sng" dirty="0">
              <a:solidFill>
                <a:schemeClr val="tx1">
                  <a:lumMod val="75000"/>
                  <a:lumOff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0BD398-E689-7584-0766-37D03C0B6563}"/>
              </a:ext>
            </a:extLst>
          </p:cNvPr>
          <p:cNvSpPr txBox="1"/>
          <p:nvPr/>
        </p:nvSpPr>
        <p:spPr>
          <a:xfrm>
            <a:off x="2964274" y="2774820"/>
            <a:ext cx="10584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133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open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FCC7BA-F592-63CD-1F18-EEA6826E37CC}"/>
              </a:ext>
            </a:extLst>
          </p:cNvPr>
          <p:cNvSpPr txBox="1"/>
          <p:nvPr/>
        </p:nvSpPr>
        <p:spPr>
          <a:xfrm>
            <a:off x="2964274" y="3559534"/>
            <a:ext cx="10584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133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closed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21DD0C-BA28-F7F8-AE1F-FAE687278ED2}"/>
              </a:ext>
            </a:extLst>
          </p:cNvPr>
          <p:cNvSpPr txBox="1"/>
          <p:nvPr/>
        </p:nvSpPr>
        <p:spPr>
          <a:xfrm>
            <a:off x="2969649" y="4282500"/>
            <a:ext cx="126438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133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</a:rPr>
              <a:t>reserve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D2AEFA4-4B38-4DC4-4DFA-5EABF97AC7FD}"/>
              </a:ext>
            </a:extLst>
          </p:cNvPr>
          <p:cNvSpPr txBox="1"/>
          <p:nvPr/>
        </p:nvSpPr>
        <p:spPr>
          <a:xfrm>
            <a:off x="4208687" y="2294887"/>
            <a:ext cx="2255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/>
              <a:t>○○駅より徒歩〇分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3D282B-FD22-E6F7-6D2B-3CFD1030FF72}"/>
              </a:ext>
            </a:extLst>
          </p:cNvPr>
          <p:cNvSpPr txBox="1"/>
          <p:nvPr/>
        </p:nvSpPr>
        <p:spPr>
          <a:xfrm>
            <a:off x="4208687" y="2897440"/>
            <a:ext cx="261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/>
              <a:t>平日　　○○：○○～○○：○○</a:t>
            </a:r>
            <a:endParaRPr kumimoji="1" lang="en-US" altLang="ja-JP" sz="800" dirty="0"/>
          </a:p>
          <a:p>
            <a:r>
              <a:rPr kumimoji="1" lang="ja-JP" altLang="en-US" sz="800" dirty="0"/>
              <a:t>土日祝　○○：○○～○○：○○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5EF4567-D02B-74F0-7447-D170858628EF}"/>
              </a:ext>
            </a:extLst>
          </p:cNvPr>
          <p:cNvSpPr txBox="1"/>
          <p:nvPr/>
        </p:nvSpPr>
        <p:spPr>
          <a:xfrm>
            <a:off x="4208687" y="3690443"/>
            <a:ext cx="2255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/>
              <a:t>サロンのお休み日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1082E8-098E-5F11-B0DC-FFF10B608831}"/>
              </a:ext>
            </a:extLst>
          </p:cNvPr>
          <p:cNvSpPr txBox="1"/>
          <p:nvPr/>
        </p:nvSpPr>
        <p:spPr>
          <a:xfrm>
            <a:off x="4184005" y="4401126"/>
            <a:ext cx="2475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/>
              <a:t>お電話番号、</a:t>
            </a:r>
            <a:r>
              <a:rPr kumimoji="1" lang="en-US" altLang="ja-JP" sz="800" dirty="0"/>
              <a:t>DM</a:t>
            </a:r>
            <a:r>
              <a:rPr kumimoji="1" lang="ja-JP" altLang="en-US" sz="800" dirty="0"/>
              <a:t>、</a:t>
            </a:r>
            <a:r>
              <a:rPr kumimoji="1" lang="en-US" altLang="ja-JP" sz="800" dirty="0"/>
              <a:t>Instagram</a:t>
            </a:r>
            <a:r>
              <a:rPr kumimoji="1" lang="ja-JP" altLang="en-US" sz="800" dirty="0"/>
              <a:t>など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2AAE3F7-458E-BA55-5E1B-9FFCC8999AB9}"/>
              </a:ext>
            </a:extLst>
          </p:cNvPr>
          <p:cNvSpPr txBox="1"/>
          <p:nvPr/>
        </p:nvSpPr>
        <p:spPr>
          <a:xfrm>
            <a:off x="604317" y="2144255"/>
            <a:ext cx="1794897" cy="44428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ja-JP" altLang="en-US" sz="800" dirty="0"/>
              <a:t>サロンのロゴなどを</a:t>
            </a:r>
            <a:endParaRPr kumimoji="1" lang="en-US" altLang="ja-JP" sz="800" dirty="0"/>
          </a:p>
          <a:p>
            <a:pPr algn="ctr">
              <a:lnSpc>
                <a:spcPct val="150000"/>
              </a:lnSpc>
            </a:pPr>
            <a:r>
              <a:rPr kumimoji="1" lang="ja-JP" altLang="en-US" sz="800" dirty="0"/>
              <a:t>入れ込むスペースです</a:t>
            </a:r>
          </a:p>
        </p:txBody>
      </p:sp>
    </p:spTree>
    <p:extLst>
      <p:ext uri="{BB962C8B-B14F-4D97-AF65-F5344CB8AC3E}">
        <p14:creationId xmlns:p14="http://schemas.microsoft.com/office/powerpoint/2010/main" val="307371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BB676B-0403-35C2-1E23-5FC36DF1E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F570EC-B908-867E-31AC-EF84715F0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1AF585-FA50-BFA4-9382-F32F0EC2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7199313" cy="71993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5375DD-2AF1-8003-DABE-550F0767438C}"/>
              </a:ext>
            </a:extLst>
          </p:cNvPr>
          <p:cNvSpPr txBox="1"/>
          <p:nvPr/>
        </p:nvSpPr>
        <p:spPr>
          <a:xfrm>
            <a:off x="704269" y="566139"/>
            <a:ext cx="5790774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66" dirty="0">
                <a:solidFill>
                  <a:schemeClr val="bg1"/>
                </a:solidFill>
                <a:latin typeface="Rage Italic" panose="03070502040507070304" pitchFamily="66" charset="0"/>
              </a:rPr>
              <a:t>Thank you for watching</a:t>
            </a:r>
            <a:endParaRPr kumimoji="1" lang="ja-JP" altLang="en-US" sz="1866" dirty="0">
              <a:solidFill>
                <a:schemeClr val="bg1"/>
              </a:solidFill>
              <a:latin typeface="Rage Italic" panose="030705020405070703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8CB33C-3F43-8EF4-40F7-C7476B321834}"/>
              </a:ext>
            </a:extLst>
          </p:cNvPr>
          <p:cNvSpPr txBox="1"/>
          <p:nvPr/>
        </p:nvSpPr>
        <p:spPr>
          <a:xfrm>
            <a:off x="1018872" y="1689775"/>
            <a:ext cx="51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400" b="1" dirty="0">
                <a:solidFill>
                  <a:srgbClr val="656D5C"/>
                </a:solidFill>
              </a:rPr>
              <a:t>~</a:t>
            </a:r>
            <a:r>
              <a:rPr kumimoji="1" lang="ja-JP" altLang="en-US" sz="2400" b="1" dirty="0">
                <a:solidFill>
                  <a:srgbClr val="656D5C"/>
                </a:solidFill>
              </a:rPr>
              <a:t>○○</a:t>
            </a:r>
            <a:r>
              <a:rPr kumimoji="1" lang="en-US" altLang="ja-JP" sz="2400" b="1" dirty="0">
                <a:solidFill>
                  <a:srgbClr val="656D5C"/>
                </a:solidFill>
              </a:rPr>
              <a:t>Salon ~</a:t>
            </a:r>
            <a:endParaRPr kumimoji="1" lang="ja-JP" altLang="en-US" sz="2400" b="1" dirty="0">
              <a:solidFill>
                <a:srgbClr val="656D5C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3DFA30-69C6-9425-1610-1FE79917C0D0}"/>
              </a:ext>
            </a:extLst>
          </p:cNvPr>
          <p:cNvSpPr txBox="1"/>
          <p:nvPr/>
        </p:nvSpPr>
        <p:spPr>
          <a:xfrm>
            <a:off x="414637" y="4864467"/>
            <a:ext cx="970554" cy="297454"/>
          </a:xfrm>
          <a:prstGeom prst="rect">
            <a:avLst/>
          </a:prstGeom>
          <a:solidFill>
            <a:srgbClr val="656D5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333" b="1" dirty="0">
                <a:solidFill>
                  <a:schemeClr val="bg1">
                    <a:lumMod val="9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アクセス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D2AEFA4-4B38-4DC4-4DFA-5EABF97AC7FD}"/>
              </a:ext>
            </a:extLst>
          </p:cNvPr>
          <p:cNvSpPr txBox="1"/>
          <p:nvPr/>
        </p:nvSpPr>
        <p:spPr>
          <a:xfrm>
            <a:off x="1583521" y="4862871"/>
            <a:ext cx="2255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/>
              <a:t>○○駅より徒歩〇分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3D282B-FD22-E6F7-6D2B-3CFD1030FF72}"/>
              </a:ext>
            </a:extLst>
          </p:cNvPr>
          <p:cNvSpPr txBox="1"/>
          <p:nvPr/>
        </p:nvSpPr>
        <p:spPr>
          <a:xfrm>
            <a:off x="1583522" y="5260007"/>
            <a:ext cx="261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/>
              <a:t>平日　　○○：○○～○○：○○</a:t>
            </a:r>
            <a:endParaRPr kumimoji="1" lang="en-US" altLang="ja-JP" sz="800" dirty="0"/>
          </a:p>
          <a:p>
            <a:r>
              <a:rPr kumimoji="1" lang="ja-JP" altLang="en-US" sz="800" dirty="0"/>
              <a:t>土日祝　○○：○○～○○：○○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5EF4567-D02B-74F0-7447-D170858628EF}"/>
              </a:ext>
            </a:extLst>
          </p:cNvPr>
          <p:cNvSpPr txBox="1"/>
          <p:nvPr/>
        </p:nvSpPr>
        <p:spPr>
          <a:xfrm>
            <a:off x="1583521" y="5802703"/>
            <a:ext cx="2255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/>
              <a:t>サロンのお休み日</a:t>
            </a:r>
          </a:p>
        </p:txBody>
      </p:sp>
      <p:sp>
        <p:nvSpPr>
          <p:cNvPr id="9" name="フローチャート: 準備 8">
            <a:extLst>
              <a:ext uri="{FF2B5EF4-FFF2-40B4-BE49-F238E27FC236}">
                <a16:creationId xmlns:a16="http://schemas.microsoft.com/office/drawing/2014/main" id="{95608E69-AE29-0388-14CC-E1550CD1FE55}"/>
              </a:ext>
            </a:extLst>
          </p:cNvPr>
          <p:cNvSpPr/>
          <p:nvPr/>
        </p:nvSpPr>
        <p:spPr>
          <a:xfrm>
            <a:off x="259407" y="1634200"/>
            <a:ext cx="2251567" cy="18460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8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283E91-9206-C673-D05D-1029A5D243D9}"/>
              </a:ext>
            </a:extLst>
          </p:cNvPr>
          <p:cNvSpPr txBox="1"/>
          <p:nvPr/>
        </p:nvSpPr>
        <p:spPr>
          <a:xfrm>
            <a:off x="661753" y="2249450"/>
            <a:ext cx="144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/>
              <a:t>サロン内装、人物などのお写真に</a:t>
            </a:r>
            <a:endParaRPr kumimoji="1" lang="en-US" altLang="ja-JP" sz="800" dirty="0"/>
          </a:p>
          <a:p>
            <a:pPr algn="ctr"/>
            <a:r>
              <a:rPr kumimoji="1" lang="ja-JP" altLang="en-US" sz="800" dirty="0"/>
              <a:t>変更可能です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91D4F9-18C0-0E5F-A419-637469CCE1FF}"/>
              </a:ext>
            </a:extLst>
          </p:cNvPr>
          <p:cNvSpPr txBox="1"/>
          <p:nvPr/>
        </p:nvSpPr>
        <p:spPr>
          <a:xfrm>
            <a:off x="426099" y="5252753"/>
            <a:ext cx="970554" cy="297454"/>
          </a:xfrm>
          <a:prstGeom prst="rect">
            <a:avLst/>
          </a:prstGeom>
          <a:solidFill>
            <a:srgbClr val="656D5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333" b="1" dirty="0">
                <a:solidFill>
                  <a:schemeClr val="bg1">
                    <a:lumMod val="9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営業時間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5734C2-D63D-A667-6DF2-2F665B22550B}"/>
              </a:ext>
            </a:extLst>
          </p:cNvPr>
          <p:cNvSpPr txBox="1"/>
          <p:nvPr/>
        </p:nvSpPr>
        <p:spPr>
          <a:xfrm>
            <a:off x="414637" y="5782186"/>
            <a:ext cx="970554" cy="297454"/>
          </a:xfrm>
          <a:prstGeom prst="rect">
            <a:avLst/>
          </a:prstGeom>
          <a:solidFill>
            <a:srgbClr val="656D5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333" b="1" dirty="0">
                <a:solidFill>
                  <a:schemeClr val="bg1">
                    <a:lumMod val="9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定休日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3901A5B-C00D-4385-B3B2-05F823261C47}"/>
              </a:ext>
            </a:extLst>
          </p:cNvPr>
          <p:cNvSpPr txBox="1"/>
          <p:nvPr/>
        </p:nvSpPr>
        <p:spPr>
          <a:xfrm>
            <a:off x="2648747" y="2126618"/>
            <a:ext cx="3380577" cy="160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ja-JP" altLang="en-US" sz="1333" dirty="0"/>
              <a:t>サロンのこだわりポイント。文など記載</a:t>
            </a:r>
            <a:endParaRPr kumimoji="1" lang="en-US" altLang="ja-JP" sz="1333" dirty="0"/>
          </a:p>
          <a:p>
            <a:pPr>
              <a:lnSpc>
                <a:spcPct val="150000"/>
              </a:lnSpc>
            </a:pPr>
            <a:r>
              <a:rPr kumimoji="1" lang="en-US" altLang="ja-JP" sz="1333" dirty="0"/>
              <a:t>【</a:t>
            </a:r>
            <a:r>
              <a:rPr kumimoji="1" lang="ja-JP" altLang="en-US" sz="1333" dirty="0"/>
              <a:t>例</a:t>
            </a:r>
            <a:r>
              <a:rPr kumimoji="1" lang="en-US" altLang="ja-JP" sz="1333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sz="1333" dirty="0"/>
              <a:t>・完全プライベート空間</a:t>
            </a:r>
            <a:endParaRPr kumimoji="1" lang="en-US" altLang="ja-JP" sz="1333" dirty="0"/>
          </a:p>
          <a:p>
            <a:pPr>
              <a:lnSpc>
                <a:spcPct val="150000"/>
              </a:lnSpc>
            </a:pPr>
            <a:r>
              <a:rPr kumimoji="1" lang="ja-JP" altLang="en-US" sz="1333" dirty="0"/>
              <a:t>・こだわりの機械とオールハンドの施術</a:t>
            </a:r>
            <a:endParaRPr kumimoji="1" lang="en-US" altLang="ja-JP" sz="1333" dirty="0"/>
          </a:p>
          <a:p>
            <a:pPr>
              <a:lnSpc>
                <a:spcPct val="150000"/>
              </a:lnSpc>
            </a:pPr>
            <a:r>
              <a:rPr kumimoji="1" lang="ja-JP" altLang="en-US" sz="1333" dirty="0"/>
              <a:t>・キッズスペースあります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A2C949-CB25-C074-2570-0E66B914EEEF}"/>
              </a:ext>
            </a:extLst>
          </p:cNvPr>
          <p:cNvSpPr txBox="1"/>
          <p:nvPr/>
        </p:nvSpPr>
        <p:spPr>
          <a:xfrm>
            <a:off x="1018873" y="4065654"/>
            <a:ext cx="51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400" b="1" dirty="0">
                <a:solidFill>
                  <a:srgbClr val="656D5C"/>
                </a:solidFill>
              </a:rPr>
              <a:t>~</a:t>
            </a:r>
            <a:r>
              <a:rPr kumimoji="1" lang="ja-JP" altLang="en-US" sz="2400" b="1" dirty="0">
                <a:solidFill>
                  <a:srgbClr val="656D5C"/>
                </a:solidFill>
              </a:rPr>
              <a:t>○○</a:t>
            </a:r>
            <a:r>
              <a:rPr kumimoji="1" lang="en-US" altLang="ja-JP" sz="2400" b="1" dirty="0">
                <a:solidFill>
                  <a:srgbClr val="656D5C"/>
                </a:solidFill>
              </a:rPr>
              <a:t>Salon</a:t>
            </a:r>
            <a:r>
              <a:rPr kumimoji="1" lang="ja-JP" altLang="en-US" sz="2400" b="1" dirty="0">
                <a:solidFill>
                  <a:srgbClr val="656D5C"/>
                </a:solidFill>
              </a:rPr>
              <a:t> </a:t>
            </a:r>
            <a:r>
              <a:rPr kumimoji="1" lang="en-US" altLang="ja-JP" sz="2400" b="1" dirty="0">
                <a:solidFill>
                  <a:srgbClr val="656D5C"/>
                </a:solidFill>
              </a:rPr>
              <a:t>Information ~</a:t>
            </a:r>
            <a:endParaRPr kumimoji="1" lang="ja-JP" altLang="en-US" sz="2400" b="1" dirty="0">
              <a:solidFill>
                <a:srgbClr val="656D5C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0668F02-59B4-A937-30CC-788F2EE2E44C}"/>
              </a:ext>
            </a:extLst>
          </p:cNvPr>
          <p:cNvSpPr txBox="1"/>
          <p:nvPr/>
        </p:nvSpPr>
        <p:spPr>
          <a:xfrm>
            <a:off x="4202215" y="4864467"/>
            <a:ext cx="970554" cy="297454"/>
          </a:xfrm>
          <a:prstGeom prst="rect">
            <a:avLst/>
          </a:prstGeom>
          <a:solidFill>
            <a:srgbClr val="656D5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333" b="1" dirty="0">
                <a:solidFill>
                  <a:schemeClr val="bg1">
                    <a:lumMod val="9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ご予約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4C60A80-DEDF-6B4B-51C3-ECA95EBE505A}"/>
              </a:ext>
            </a:extLst>
          </p:cNvPr>
          <p:cNvSpPr txBox="1"/>
          <p:nvPr/>
        </p:nvSpPr>
        <p:spPr>
          <a:xfrm>
            <a:off x="4212854" y="5313535"/>
            <a:ext cx="970554" cy="297454"/>
          </a:xfrm>
          <a:prstGeom prst="rect">
            <a:avLst/>
          </a:prstGeom>
          <a:solidFill>
            <a:srgbClr val="656D5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333" b="1" dirty="0">
                <a:solidFill>
                  <a:schemeClr val="bg1">
                    <a:lumMod val="9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電話番号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3B4CEA-853B-6820-9F4E-F947B2248B87}"/>
              </a:ext>
            </a:extLst>
          </p:cNvPr>
          <p:cNvSpPr txBox="1"/>
          <p:nvPr/>
        </p:nvSpPr>
        <p:spPr>
          <a:xfrm>
            <a:off x="4212854" y="5798728"/>
            <a:ext cx="970554" cy="297454"/>
          </a:xfrm>
          <a:prstGeom prst="rect">
            <a:avLst/>
          </a:prstGeom>
          <a:solidFill>
            <a:srgbClr val="656D5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333" b="1" dirty="0">
                <a:solidFill>
                  <a:schemeClr val="bg1">
                    <a:lumMod val="9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お支払い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3BE03A-B5A0-5971-F02A-88539C580616}"/>
              </a:ext>
            </a:extLst>
          </p:cNvPr>
          <p:cNvSpPr txBox="1"/>
          <p:nvPr/>
        </p:nvSpPr>
        <p:spPr>
          <a:xfrm>
            <a:off x="5393639" y="4884890"/>
            <a:ext cx="2255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dirty="0"/>
              <a:t>LINE</a:t>
            </a:r>
            <a:r>
              <a:rPr kumimoji="1" lang="ja-JP" altLang="en-US" sz="800" dirty="0"/>
              <a:t>など</a:t>
            </a:r>
            <a:endParaRPr kumimoji="1" lang="en-US" altLang="ja-JP" sz="8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E0C6DC9-2B2A-5BA4-E0ED-F6DA81E690D2}"/>
              </a:ext>
            </a:extLst>
          </p:cNvPr>
          <p:cNvSpPr txBox="1"/>
          <p:nvPr/>
        </p:nvSpPr>
        <p:spPr>
          <a:xfrm>
            <a:off x="5358453" y="5319412"/>
            <a:ext cx="2255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/>
              <a:t>○○</a:t>
            </a:r>
            <a:r>
              <a:rPr kumimoji="1" lang="en-US" altLang="ja-JP" sz="800" dirty="0"/>
              <a:t>-</a:t>
            </a:r>
            <a:r>
              <a:rPr kumimoji="1" lang="ja-JP" altLang="en-US" sz="800" dirty="0"/>
              <a:t>○○</a:t>
            </a:r>
            <a:r>
              <a:rPr kumimoji="1" lang="en-US" altLang="ja-JP" sz="800" dirty="0"/>
              <a:t>-</a:t>
            </a:r>
            <a:r>
              <a:rPr kumimoji="1" lang="ja-JP" altLang="en-US" sz="800" dirty="0"/>
              <a:t>○○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7D41DD-75FF-1629-90ED-02A3F9C3E59D}"/>
              </a:ext>
            </a:extLst>
          </p:cNvPr>
          <p:cNvSpPr txBox="1"/>
          <p:nvPr/>
        </p:nvSpPr>
        <p:spPr>
          <a:xfrm>
            <a:off x="5393639" y="5784752"/>
            <a:ext cx="22556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/>
              <a:t>現金</a:t>
            </a:r>
            <a:r>
              <a:rPr kumimoji="1" lang="en-US" altLang="ja-JP" sz="800" dirty="0"/>
              <a:t>/</a:t>
            </a:r>
            <a:r>
              <a:rPr kumimoji="1" lang="ja-JP" altLang="en-US" sz="800" dirty="0"/>
              <a:t>カード</a:t>
            </a:r>
          </a:p>
        </p:txBody>
      </p:sp>
    </p:spTree>
    <p:extLst>
      <p:ext uri="{BB962C8B-B14F-4D97-AF65-F5344CB8AC3E}">
        <p14:creationId xmlns:p14="http://schemas.microsoft.com/office/powerpoint/2010/main" val="349376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BB676B-0403-35C2-1E23-5FC36DF1E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F570EC-B908-867E-31AC-EF84715F0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1AF585-FA50-BFA4-9382-F32F0EC2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199313" cy="719931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3DFA30-69C6-9425-1610-1FE79917C0D0}"/>
              </a:ext>
            </a:extLst>
          </p:cNvPr>
          <p:cNvSpPr txBox="1"/>
          <p:nvPr/>
        </p:nvSpPr>
        <p:spPr>
          <a:xfrm>
            <a:off x="510823" y="5787599"/>
            <a:ext cx="6148541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866" b="1" u="sng" dirty="0">
                <a:solidFill>
                  <a:srgbClr val="53463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サロンのご予約は</a:t>
            </a:r>
            <a:r>
              <a:rPr kumimoji="1" lang="en-US" altLang="ja-JP" sz="1866" b="1" u="sng" dirty="0">
                <a:solidFill>
                  <a:srgbClr val="53463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DM</a:t>
            </a:r>
            <a:r>
              <a:rPr kumimoji="1" lang="ja-JP" altLang="en-US" sz="1866" b="1" u="sng" dirty="0">
                <a:solidFill>
                  <a:srgbClr val="53463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からお待ちしております！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D2AEFA4-4B38-4DC4-4DFA-5EABF97AC7FD}"/>
              </a:ext>
            </a:extLst>
          </p:cNvPr>
          <p:cNvSpPr txBox="1"/>
          <p:nvPr/>
        </p:nvSpPr>
        <p:spPr>
          <a:xfrm>
            <a:off x="1460035" y="6531759"/>
            <a:ext cx="2380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b="1" dirty="0">
                <a:solidFill>
                  <a:srgbClr val="53463E"/>
                </a:solidFill>
              </a:rPr>
              <a:t>いいね・コメント</a:t>
            </a:r>
            <a:endParaRPr kumimoji="1" lang="en-US" altLang="ja-JP" sz="800" b="1" dirty="0">
              <a:solidFill>
                <a:srgbClr val="53463E"/>
              </a:solidFill>
            </a:endParaRPr>
          </a:p>
          <a:p>
            <a:r>
              <a:rPr kumimoji="1" lang="ja-JP" altLang="en-US" sz="800" b="1" dirty="0">
                <a:solidFill>
                  <a:srgbClr val="53463E"/>
                </a:solidFill>
              </a:rPr>
              <a:t>よろしくお願いいたします！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2AAE3F7-458E-BA55-5E1B-9FFCC8999AB9}"/>
              </a:ext>
            </a:extLst>
          </p:cNvPr>
          <p:cNvSpPr txBox="1"/>
          <p:nvPr/>
        </p:nvSpPr>
        <p:spPr>
          <a:xfrm>
            <a:off x="297304" y="3047906"/>
            <a:ext cx="1794897" cy="2596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ja-JP" altLang="en-US" sz="800" dirty="0"/>
              <a:t>サロン名、ロゴ</a:t>
            </a:r>
            <a:endParaRPr kumimoji="1" lang="en-US" altLang="ja-JP" sz="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C63E4A-52D6-4E84-44CB-E18BAD1B57A2}"/>
              </a:ext>
            </a:extLst>
          </p:cNvPr>
          <p:cNvSpPr txBox="1"/>
          <p:nvPr/>
        </p:nvSpPr>
        <p:spPr>
          <a:xfrm>
            <a:off x="700410" y="2219620"/>
            <a:ext cx="5790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最後までご覧いただきありがとうございます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BB6AD14-4985-E2D5-3C3F-316F9F809856}"/>
              </a:ext>
            </a:extLst>
          </p:cNvPr>
          <p:cNvSpPr txBox="1"/>
          <p:nvPr/>
        </p:nvSpPr>
        <p:spPr>
          <a:xfrm>
            <a:off x="1673591" y="3148224"/>
            <a:ext cx="5790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美容に関する知識を配信しています！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11B2BF4-F974-2FA6-8FD3-B55E8FAC92DE}"/>
              </a:ext>
            </a:extLst>
          </p:cNvPr>
          <p:cNvSpPr/>
          <p:nvPr/>
        </p:nvSpPr>
        <p:spPr>
          <a:xfrm>
            <a:off x="306398" y="4049432"/>
            <a:ext cx="1969275" cy="158460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283E91-9206-C673-D05D-1029A5D243D9}"/>
              </a:ext>
            </a:extLst>
          </p:cNvPr>
          <p:cNvSpPr txBox="1"/>
          <p:nvPr/>
        </p:nvSpPr>
        <p:spPr>
          <a:xfrm>
            <a:off x="570489" y="4614538"/>
            <a:ext cx="144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/>
              <a:t>サロン内装、人物などのお写真に</a:t>
            </a:r>
            <a:endParaRPr kumimoji="1" lang="en-US" altLang="ja-JP" sz="800" dirty="0"/>
          </a:p>
          <a:p>
            <a:pPr algn="ctr"/>
            <a:r>
              <a:rPr kumimoji="1" lang="ja-JP" altLang="en-US" sz="800" dirty="0"/>
              <a:t>変更可能です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BC70E53-B2CF-F2C4-9260-7BC1782E041F}"/>
              </a:ext>
            </a:extLst>
          </p:cNvPr>
          <p:cNvSpPr/>
          <p:nvPr/>
        </p:nvSpPr>
        <p:spPr>
          <a:xfrm>
            <a:off x="2610879" y="4049432"/>
            <a:ext cx="1969275" cy="158460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80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27974F3-1E19-01C5-9782-EBB3B1E4703C}"/>
              </a:ext>
            </a:extLst>
          </p:cNvPr>
          <p:cNvSpPr/>
          <p:nvPr/>
        </p:nvSpPr>
        <p:spPr>
          <a:xfrm>
            <a:off x="4923641" y="4076828"/>
            <a:ext cx="1969274" cy="158460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E255B20-2C12-8396-CE15-2352A3AF3E67}"/>
              </a:ext>
            </a:extLst>
          </p:cNvPr>
          <p:cNvSpPr txBox="1"/>
          <p:nvPr/>
        </p:nvSpPr>
        <p:spPr>
          <a:xfrm>
            <a:off x="2869189" y="4592908"/>
            <a:ext cx="144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/>
              <a:t>サロン内装、人物などのお写真に</a:t>
            </a:r>
            <a:endParaRPr kumimoji="1" lang="en-US" altLang="ja-JP" sz="800" dirty="0"/>
          </a:p>
          <a:p>
            <a:pPr algn="ctr"/>
            <a:r>
              <a:rPr kumimoji="1" lang="ja-JP" altLang="en-US" sz="800" dirty="0"/>
              <a:t>変更可能です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F68C7CB-6DD8-4F9D-7676-E56AA94C09F3}"/>
              </a:ext>
            </a:extLst>
          </p:cNvPr>
          <p:cNvSpPr txBox="1"/>
          <p:nvPr/>
        </p:nvSpPr>
        <p:spPr>
          <a:xfrm>
            <a:off x="5182769" y="4561378"/>
            <a:ext cx="144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/>
              <a:t>サロン内装、人物などのお写真に</a:t>
            </a:r>
            <a:endParaRPr kumimoji="1" lang="en-US" altLang="ja-JP" sz="800" dirty="0"/>
          </a:p>
          <a:p>
            <a:pPr algn="ctr"/>
            <a:r>
              <a:rPr kumimoji="1" lang="ja-JP" altLang="en-US" sz="800" dirty="0"/>
              <a:t>変更可能です</a:t>
            </a:r>
          </a:p>
        </p:txBody>
      </p:sp>
      <p:pic>
        <p:nvPicPr>
          <p:cNvPr id="34" name="グラフィックス 33" descr="ハート 単色塗りつぶし">
            <a:extLst>
              <a:ext uri="{FF2B5EF4-FFF2-40B4-BE49-F238E27FC236}">
                <a16:creationId xmlns:a16="http://schemas.microsoft.com/office/drawing/2014/main" id="{0EBC351D-A18B-43D5-5243-D5F9642FA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472" y="6531758"/>
            <a:ext cx="463713" cy="463713"/>
          </a:xfrm>
          <a:prstGeom prst="rect">
            <a:avLst/>
          </a:prstGeom>
        </p:spPr>
      </p:pic>
      <p:pic>
        <p:nvPicPr>
          <p:cNvPr id="36" name="グラフィックス 35" descr="コメント: いいね! 単色塗りつぶし">
            <a:extLst>
              <a:ext uri="{FF2B5EF4-FFF2-40B4-BE49-F238E27FC236}">
                <a16:creationId xmlns:a16="http://schemas.microsoft.com/office/drawing/2014/main" id="{F9F6F54D-E15F-C156-0BB6-633943813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612" y="6509905"/>
            <a:ext cx="560187" cy="56018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26CACCB-1798-6FE1-2D7F-0604A8B0AB1A}"/>
              </a:ext>
            </a:extLst>
          </p:cNvPr>
          <p:cNvSpPr txBox="1"/>
          <p:nvPr/>
        </p:nvSpPr>
        <p:spPr>
          <a:xfrm>
            <a:off x="4951676" y="6613826"/>
            <a:ext cx="238016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30477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1" lang="ja-JP" altLang="en-US" sz="800" b="1" dirty="0">
                <a:solidFill>
                  <a:srgbClr val="53463E"/>
                </a:solidFill>
              </a:rPr>
              <a:t>保存はこちらから</a:t>
            </a:r>
            <a:r>
              <a:rPr kumimoji="1" lang="ja-JP" altLang="en-US" sz="1866" b="1" dirty="0">
                <a:solidFill>
                  <a:srgbClr val="53463E"/>
                </a:solidFill>
              </a:rPr>
              <a:t>→</a:t>
            </a:r>
            <a:endParaRPr kumimoji="1" lang="ja-JP" altLang="en-US" sz="800" b="1" dirty="0">
              <a:solidFill>
                <a:srgbClr val="5346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文字の書かれた紙&#10;&#10;自動的に生成された説明">
            <a:extLst>
              <a:ext uri="{FF2B5EF4-FFF2-40B4-BE49-F238E27FC236}">
                <a16:creationId xmlns:a16="http://schemas.microsoft.com/office/drawing/2014/main" id="{B6FC67A3-3451-4B19-720B-649E41897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199313" cy="71993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61BA7D-43D6-9AE9-2832-24EE5D516BCE}"/>
              </a:ext>
            </a:extLst>
          </p:cNvPr>
          <p:cNvSpPr txBox="1"/>
          <p:nvPr/>
        </p:nvSpPr>
        <p:spPr>
          <a:xfrm>
            <a:off x="1869854" y="786808"/>
            <a:ext cx="3459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rgbClr val="777F84"/>
                </a:solidFill>
                <a:latin typeface="Cochocib Script Latin Pro" panose="02000503000000020003" pitchFamily="2" charset="0"/>
              </a:rPr>
              <a:t>Salon Information</a:t>
            </a:r>
            <a:endParaRPr kumimoji="1" lang="ja-JP" altLang="en-US" sz="5400" dirty="0">
              <a:solidFill>
                <a:srgbClr val="777F84"/>
              </a:solidFill>
              <a:latin typeface="Cochocib Script Latin Pro" panose="02000503000000020003" pitchFamily="2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CCEAA46-3416-3116-D963-757455026DC0}"/>
              </a:ext>
            </a:extLst>
          </p:cNvPr>
          <p:cNvSpPr/>
          <p:nvPr/>
        </p:nvSpPr>
        <p:spPr>
          <a:xfrm>
            <a:off x="730108" y="2838893"/>
            <a:ext cx="2626242" cy="1818167"/>
          </a:xfrm>
          <a:prstGeom prst="rect">
            <a:avLst/>
          </a:prstGeom>
          <a:noFill/>
          <a:ln>
            <a:solidFill>
              <a:srgbClr val="777F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0AAC9C7-30DA-423C-EF1D-D470081218AC}"/>
              </a:ext>
            </a:extLst>
          </p:cNvPr>
          <p:cNvSpPr/>
          <p:nvPr/>
        </p:nvSpPr>
        <p:spPr>
          <a:xfrm>
            <a:off x="3828793" y="1935126"/>
            <a:ext cx="2626241" cy="318976"/>
          </a:xfrm>
          <a:prstGeom prst="rect">
            <a:avLst/>
          </a:prstGeom>
          <a:solidFill>
            <a:srgbClr val="777F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657EDB8-3054-36AB-E5CE-347964173E25}"/>
              </a:ext>
            </a:extLst>
          </p:cNvPr>
          <p:cNvSpPr/>
          <p:nvPr/>
        </p:nvSpPr>
        <p:spPr>
          <a:xfrm>
            <a:off x="3828793" y="2649216"/>
            <a:ext cx="2626241" cy="318976"/>
          </a:xfrm>
          <a:prstGeom prst="rect">
            <a:avLst/>
          </a:prstGeom>
          <a:solidFill>
            <a:srgbClr val="777F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B4154DB-6BDB-6236-9FB8-7BE7712C19A0}"/>
              </a:ext>
            </a:extLst>
          </p:cNvPr>
          <p:cNvSpPr/>
          <p:nvPr/>
        </p:nvSpPr>
        <p:spPr>
          <a:xfrm>
            <a:off x="3828793" y="3363430"/>
            <a:ext cx="2626241" cy="318976"/>
          </a:xfrm>
          <a:prstGeom prst="rect">
            <a:avLst/>
          </a:prstGeom>
          <a:solidFill>
            <a:srgbClr val="777F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DD7B90E-DE13-A026-A356-15F788C17EA8}"/>
              </a:ext>
            </a:extLst>
          </p:cNvPr>
          <p:cNvSpPr/>
          <p:nvPr/>
        </p:nvSpPr>
        <p:spPr>
          <a:xfrm>
            <a:off x="3842964" y="4047467"/>
            <a:ext cx="2626241" cy="318976"/>
          </a:xfrm>
          <a:prstGeom prst="rect">
            <a:avLst/>
          </a:prstGeom>
          <a:solidFill>
            <a:srgbClr val="777F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1BDF3F5-6398-137A-C164-1B46355220E3}"/>
              </a:ext>
            </a:extLst>
          </p:cNvPr>
          <p:cNvSpPr txBox="1"/>
          <p:nvPr/>
        </p:nvSpPr>
        <p:spPr>
          <a:xfrm>
            <a:off x="4587915" y="19233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CFDFB"/>
                </a:solidFill>
              </a:rPr>
              <a:t>営業時間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55350A6-2DAD-E4A2-6868-5081C12ECA4D}"/>
              </a:ext>
            </a:extLst>
          </p:cNvPr>
          <p:cNvSpPr txBox="1"/>
          <p:nvPr/>
        </p:nvSpPr>
        <p:spPr>
          <a:xfrm>
            <a:off x="4703331" y="26269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CFDFB"/>
                </a:solidFill>
              </a:rPr>
              <a:t>定休日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9CB18B0-7DCC-2C98-8846-A35B7F56C1A2}"/>
              </a:ext>
            </a:extLst>
          </p:cNvPr>
          <p:cNvSpPr txBox="1"/>
          <p:nvPr/>
        </p:nvSpPr>
        <p:spPr>
          <a:xfrm>
            <a:off x="4602086" y="33414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CFDFB"/>
                </a:solidFill>
              </a:rPr>
              <a:t>支払方法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666A57-DA40-E8D8-BA78-043F6A35BE55}"/>
              </a:ext>
            </a:extLst>
          </p:cNvPr>
          <p:cNvSpPr txBox="1"/>
          <p:nvPr/>
        </p:nvSpPr>
        <p:spPr>
          <a:xfrm>
            <a:off x="4587914" y="402228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CFDFB"/>
                </a:solidFill>
              </a:rPr>
              <a:t>アクセス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F1AD123-81C2-6030-5B75-CE7A7C06A5CB}"/>
              </a:ext>
            </a:extLst>
          </p:cNvPr>
          <p:cNvSpPr txBox="1"/>
          <p:nvPr/>
        </p:nvSpPr>
        <p:spPr>
          <a:xfrm>
            <a:off x="4130256" y="2247802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777F84"/>
                </a:solidFill>
              </a:rPr>
              <a:t>例</a:t>
            </a:r>
            <a:r>
              <a:rPr kumimoji="1" lang="en-US" altLang="ja-JP" dirty="0">
                <a:solidFill>
                  <a:srgbClr val="777F84"/>
                </a:solidFill>
              </a:rPr>
              <a:t>  10:00</a:t>
            </a:r>
            <a:r>
              <a:rPr kumimoji="1" lang="ja-JP" altLang="en-US" dirty="0">
                <a:solidFill>
                  <a:srgbClr val="777F84"/>
                </a:solidFill>
              </a:rPr>
              <a:t>～</a:t>
            </a:r>
            <a:r>
              <a:rPr kumimoji="1" lang="en-US" altLang="ja-JP" dirty="0">
                <a:solidFill>
                  <a:srgbClr val="777F84"/>
                </a:solidFill>
              </a:rPr>
              <a:t>18</a:t>
            </a:r>
            <a:r>
              <a:rPr kumimoji="1" lang="ja-JP" altLang="en-US" dirty="0">
                <a:solidFill>
                  <a:srgbClr val="777F84"/>
                </a:solidFill>
              </a:rPr>
              <a:t>：</a:t>
            </a:r>
            <a:r>
              <a:rPr kumimoji="1" lang="en-US" altLang="ja-JP" dirty="0">
                <a:solidFill>
                  <a:srgbClr val="777F84"/>
                </a:solidFill>
              </a:rPr>
              <a:t>00</a:t>
            </a:r>
            <a:endParaRPr kumimoji="1" lang="ja-JP" altLang="en-US" dirty="0">
              <a:solidFill>
                <a:srgbClr val="777F84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FF3569F-F8AE-5F7C-0ABA-9DFEF2C6BA12}"/>
              </a:ext>
            </a:extLst>
          </p:cNvPr>
          <p:cNvSpPr txBox="1"/>
          <p:nvPr/>
        </p:nvSpPr>
        <p:spPr>
          <a:xfrm flipH="1">
            <a:off x="4524514" y="2987557"/>
            <a:ext cx="150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777F84"/>
                </a:solidFill>
              </a:rPr>
              <a:t>例  日曜日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87E0F8-63AA-CDA4-4DDB-898C656B3B5E}"/>
              </a:ext>
            </a:extLst>
          </p:cNvPr>
          <p:cNvSpPr txBox="1"/>
          <p:nvPr/>
        </p:nvSpPr>
        <p:spPr>
          <a:xfrm>
            <a:off x="4202938" y="3685412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777F84"/>
                </a:solidFill>
              </a:rPr>
              <a:t>例  現金・</a:t>
            </a:r>
            <a:r>
              <a:rPr kumimoji="1" lang="en-US" altLang="ja-JP" dirty="0" err="1">
                <a:solidFill>
                  <a:srgbClr val="777F84"/>
                </a:solidFill>
              </a:rPr>
              <a:t>PayPay</a:t>
            </a:r>
            <a:endParaRPr kumimoji="1" lang="ja-JP" altLang="en-US" dirty="0">
              <a:solidFill>
                <a:srgbClr val="777F84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8838639-59B6-4556-A70C-5E8B958A95F8}"/>
              </a:ext>
            </a:extLst>
          </p:cNvPr>
          <p:cNvSpPr txBox="1"/>
          <p:nvPr/>
        </p:nvSpPr>
        <p:spPr>
          <a:xfrm>
            <a:off x="4093933" y="4388368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777F84"/>
                </a:solidFill>
              </a:rPr>
              <a:t>例  〇〇駅徒歩〇分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E3919F8-61D6-4B22-61E6-574FC78A95F9}"/>
              </a:ext>
            </a:extLst>
          </p:cNvPr>
          <p:cNvSpPr txBox="1"/>
          <p:nvPr/>
        </p:nvSpPr>
        <p:spPr>
          <a:xfrm>
            <a:off x="1225580" y="359809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777F84"/>
                </a:solidFill>
              </a:rPr>
              <a:t>サロンの写真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558C1F0-9B05-9EA4-F89F-6585E1DCD8ED}"/>
              </a:ext>
            </a:extLst>
          </p:cNvPr>
          <p:cNvSpPr txBox="1"/>
          <p:nvPr/>
        </p:nvSpPr>
        <p:spPr>
          <a:xfrm>
            <a:off x="730108" y="2047747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777F84"/>
                </a:solidFill>
              </a:rPr>
              <a:t>サロン名</a:t>
            </a:r>
            <a:r>
              <a:rPr kumimoji="1" lang="en-US" altLang="ja-JP" sz="2000" b="1" dirty="0">
                <a:solidFill>
                  <a:srgbClr val="777F84"/>
                </a:solidFill>
              </a:rPr>
              <a:t>/</a:t>
            </a:r>
            <a:r>
              <a:rPr kumimoji="1" lang="ja-JP" altLang="en-US" sz="2000" b="1" dirty="0">
                <a:solidFill>
                  <a:srgbClr val="777F84"/>
                </a:solidFill>
              </a:rPr>
              <a:t>サロンロゴ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E941BEC-7FF1-8DE7-8C20-4D735E79E163}"/>
              </a:ext>
            </a:extLst>
          </p:cNvPr>
          <p:cNvGrpSpPr/>
          <p:nvPr/>
        </p:nvGrpSpPr>
        <p:grpSpPr>
          <a:xfrm>
            <a:off x="730108" y="5092532"/>
            <a:ext cx="4928217" cy="891067"/>
            <a:chOff x="730108" y="5911242"/>
            <a:chExt cx="4928217" cy="891067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ADBAF5F1-19EF-9E44-EF4E-40548DBFCCCE}"/>
                </a:ext>
              </a:extLst>
            </p:cNvPr>
            <p:cNvSpPr/>
            <p:nvPr/>
          </p:nvSpPr>
          <p:spPr>
            <a:xfrm>
              <a:off x="730108" y="5937582"/>
              <a:ext cx="1139746" cy="304800"/>
            </a:xfrm>
            <a:prstGeom prst="rect">
              <a:avLst/>
            </a:prstGeom>
            <a:solidFill>
              <a:srgbClr val="777F8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A4037901-E865-2811-65DA-5AB4842DA7ED}"/>
                </a:ext>
              </a:extLst>
            </p:cNvPr>
            <p:cNvSpPr/>
            <p:nvPr/>
          </p:nvSpPr>
          <p:spPr>
            <a:xfrm>
              <a:off x="730108" y="6447946"/>
              <a:ext cx="1139746" cy="304800"/>
            </a:xfrm>
            <a:prstGeom prst="rect">
              <a:avLst/>
            </a:prstGeom>
            <a:solidFill>
              <a:srgbClr val="777F8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3A5B30C0-34D3-5143-A0B9-86194C1DE47F}"/>
                </a:ext>
              </a:extLst>
            </p:cNvPr>
            <p:cNvSpPr txBox="1"/>
            <p:nvPr/>
          </p:nvSpPr>
          <p:spPr>
            <a:xfrm>
              <a:off x="976815" y="59163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FCFDFB"/>
                  </a:solidFill>
                </a:rPr>
                <a:t>住所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50A9BD0-C839-2CFE-1B8A-C71318E5AC55}"/>
                </a:ext>
              </a:extLst>
            </p:cNvPr>
            <p:cNvSpPr txBox="1"/>
            <p:nvPr/>
          </p:nvSpPr>
          <p:spPr>
            <a:xfrm>
              <a:off x="1030515" y="641568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CFDFB"/>
                  </a:solidFill>
                </a:rPr>
                <a:t>TEL</a:t>
              </a:r>
              <a:endParaRPr kumimoji="1" lang="ja-JP" altLang="en-US" dirty="0">
                <a:solidFill>
                  <a:srgbClr val="FCFDFB"/>
                </a:solidFill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8BD3D83F-1BD0-F9D9-84F2-A3E9415BA54F}"/>
                </a:ext>
              </a:extLst>
            </p:cNvPr>
            <p:cNvSpPr txBox="1"/>
            <p:nvPr/>
          </p:nvSpPr>
          <p:spPr>
            <a:xfrm>
              <a:off x="1869852" y="6432977"/>
              <a:ext cx="2023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777F84"/>
                  </a:solidFill>
                </a:rPr>
                <a:t>例  </a:t>
              </a:r>
              <a:r>
                <a:rPr kumimoji="1" lang="en-US" altLang="ja-JP" dirty="0">
                  <a:solidFill>
                    <a:srgbClr val="777F84"/>
                  </a:solidFill>
                </a:rPr>
                <a:t>000-0000-0000</a:t>
              </a:r>
              <a:endParaRPr kumimoji="1" lang="ja-JP" altLang="en-US" dirty="0">
                <a:solidFill>
                  <a:srgbClr val="777F84"/>
                </a:solidFill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D7602249-6E38-56BE-AC72-04CCC0032EF5}"/>
                </a:ext>
              </a:extLst>
            </p:cNvPr>
            <p:cNvSpPr txBox="1"/>
            <p:nvPr/>
          </p:nvSpPr>
          <p:spPr>
            <a:xfrm>
              <a:off x="1869852" y="5911242"/>
              <a:ext cx="378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777F84"/>
                  </a:solidFill>
                </a:rPr>
                <a:t>例  愛知県名古屋市中区千代田</a:t>
              </a:r>
              <a:r>
                <a:rPr kumimoji="1" lang="en-US" altLang="ja-JP" dirty="0">
                  <a:solidFill>
                    <a:srgbClr val="777F84"/>
                  </a:solidFill>
                </a:rPr>
                <a:t>4-1-6</a:t>
              </a:r>
              <a:endParaRPr kumimoji="1" lang="ja-JP" altLang="en-US" dirty="0">
                <a:solidFill>
                  <a:srgbClr val="777F84"/>
                </a:solidFill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7B41458-7748-C573-4555-58B148C35EF5}"/>
              </a:ext>
            </a:extLst>
          </p:cNvPr>
          <p:cNvSpPr txBox="1"/>
          <p:nvPr/>
        </p:nvSpPr>
        <p:spPr>
          <a:xfrm>
            <a:off x="1394563" y="6212450"/>
            <a:ext cx="4410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777F84"/>
                </a:solidFill>
              </a:rPr>
              <a:t>ご予約は</a:t>
            </a:r>
            <a:r>
              <a:rPr kumimoji="1" lang="en-US" altLang="ja-JP" sz="2000" dirty="0">
                <a:solidFill>
                  <a:srgbClr val="777F84"/>
                </a:solidFill>
              </a:rPr>
              <a:t>DM</a:t>
            </a:r>
            <a:r>
              <a:rPr kumimoji="1" lang="ja-JP" altLang="en-US" sz="2000" dirty="0">
                <a:solidFill>
                  <a:srgbClr val="777F84"/>
                </a:solidFill>
              </a:rPr>
              <a:t>からお待ちしております</a:t>
            </a:r>
          </a:p>
        </p:txBody>
      </p:sp>
    </p:spTree>
    <p:extLst>
      <p:ext uri="{BB962C8B-B14F-4D97-AF65-F5344CB8AC3E}">
        <p14:creationId xmlns:p14="http://schemas.microsoft.com/office/powerpoint/2010/main" val="358955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0E3FAFDC-BC4F-461A-894D-1B4B48FA7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44A5E2-553E-4095-7A21-44D1FF1AE8F7}"/>
              </a:ext>
            </a:extLst>
          </p:cNvPr>
          <p:cNvSpPr/>
          <p:nvPr/>
        </p:nvSpPr>
        <p:spPr>
          <a:xfrm>
            <a:off x="-1" y="0"/>
            <a:ext cx="7199313" cy="616688"/>
          </a:xfrm>
          <a:prstGeom prst="rect">
            <a:avLst/>
          </a:prstGeom>
          <a:solidFill>
            <a:srgbClr val="145D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70141F-FCB3-1592-7B56-D3B33EC60E67}"/>
              </a:ext>
            </a:extLst>
          </p:cNvPr>
          <p:cNvSpPr/>
          <p:nvPr/>
        </p:nvSpPr>
        <p:spPr>
          <a:xfrm>
            <a:off x="-2" y="6582625"/>
            <a:ext cx="7199313" cy="616688"/>
          </a:xfrm>
          <a:prstGeom prst="rect">
            <a:avLst/>
          </a:prstGeom>
          <a:solidFill>
            <a:srgbClr val="145D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6F5498-C23B-9EB7-3B82-0EC58C116AB1}"/>
              </a:ext>
            </a:extLst>
          </p:cNvPr>
          <p:cNvSpPr txBox="1"/>
          <p:nvPr/>
        </p:nvSpPr>
        <p:spPr>
          <a:xfrm>
            <a:off x="2680171" y="72202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Salon</a:t>
            </a:r>
            <a:r>
              <a:rPr kumimoji="1" lang="ja-JP" altLang="en-US" sz="28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info.</a:t>
            </a:r>
            <a:endParaRPr kumimoji="1" lang="ja-JP" altLang="en-US" sz="28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E99FF6-48D9-81AE-8923-E166D99B594E}"/>
              </a:ext>
            </a:extLst>
          </p:cNvPr>
          <p:cNvSpPr txBox="1"/>
          <p:nvPr/>
        </p:nvSpPr>
        <p:spPr>
          <a:xfrm>
            <a:off x="2904592" y="6629359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サロン名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529C2F1-6858-61EE-D925-0FC980D5CDEA}"/>
              </a:ext>
            </a:extLst>
          </p:cNvPr>
          <p:cNvSpPr/>
          <p:nvPr/>
        </p:nvSpPr>
        <p:spPr>
          <a:xfrm>
            <a:off x="498223" y="1254641"/>
            <a:ext cx="6200290" cy="203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07A34D7-EC5E-7000-C2DB-E6CFC208B4F7}"/>
              </a:ext>
            </a:extLst>
          </p:cNvPr>
          <p:cNvSpPr/>
          <p:nvPr/>
        </p:nvSpPr>
        <p:spPr>
          <a:xfrm>
            <a:off x="508856" y="3947261"/>
            <a:ext cx="6200290" cy="203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C26028-E81A-CA09-497A-D454D8A88890}"/>
              </a:ext>
            </a:extLst>
          </p:cNvPr>
          <p:cNvSpPr/>
          <p:nvPr/>
        </p:nvSpPr>
        <p:spPr>
          <a:xfrm>
            <a:off x="1114912" y="1263497"/>
            <a:ext cx="1989796" cy="405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1812744-E52F-B1DF-C3FD-A90C8729D3FA}"/>
              </a:ext>
            </a:extLst>
          </p:cNvPr>
          <p:cNvSpPr/>
          <p:nvPr/>
        </p:nvSpPr>
        <p:spPr>
          <a:xfrm>
            <a:off x="4094605" y="1267924"/>
            <a:ext cx="1989796" cy="405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07A5D68-9BF2-0161-D8A9-E1D2169738A0}"/>
              </a:ext>
            </a:extLst>
          </p:cNvPr>
          <p:cNvSpPr/>
          <p:nvPr/>
        </p:nvSpPr>
        <p:spPr>
          <a:xfrm>
            <a:off x="1114912" y="2262965"/>
            <a:ext cx="1989796" cy="405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A113A7D-FCD0-CA65-AEB0-11D84BEB13B9}"/>
              </a:ext>
            </a:extLst>
          </p:cNvPr>
          <p:cNvSpPr/>
          <p:nvPr/>
        </p:nvSpPr>
        <p:spPr>
          <a:xfrm>
            <a:off x="4108776" y="2270934"/>
            <a:ext cx="1989796" cy="405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FED40A-57F5-E974-563C-8834E2EC87FC}"/>
              </a:ext>
            </a:extLst>
          </p:cNvPr>
          <p:cNvSpPr txBox="1"/>
          <p:nvPr/>
        </p:nvSpPr>
        <p:spPr>
          <a:xfrm>
            <a:off x="1671228" y="128934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OPEN</a:t>
            </a:r>
            <a:endParaRPr kumimoji="1" lang="ja-JP" altLang="en-US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E1C6A2-1ECD-51DC-F3EE-758355994E79}"/>
              </a:ext>
            </a:extLst>
          </p:cNvPr>
          <p:cNvSpPr txBox="1"/>
          <p:nvPr/>
        </p:nvSpPr>
        <p:spPr>
          <a:xfrm>
            <a:off x="1617527" y="229678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CLOSE</a:t>
            </a:r>
            <a:endParaRPr kumimoji="1" lang="ja-JP" altLang="en-US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FD7498D-DFE8-1B7C-F463-F8BB79F93D33}"/>
              </a:ext>
            </a:extLst>
          </p:cNvPr>
          <p:cNvSpPr txBox="1"/>
          <p:nvPr/>
        </p:nvSpPr>
        <p:spPr>
          <a:xfrm>
            <a:off x="4401654" y="2299808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PAYMENT</a:t>
            </a:r>
            <a:endParaRPr kumimoji="1" lang="ja-JP" altLang="en-US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826B19C-6237-3971-8FDA-45D7A9A3D20D}"/>
              </a:ext>
            </a:extLst>
          </p:cNvPr>
          <p:cNvSpPr txBox="1"/>
          <p:nvPr/>
        </p:nvSpPr>
        <p:spPr>
          <a:xfrm>
            <a:off x="4543520" y="128862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ACCESS</a:t>
            </a:r>
            <a:endParaRPr kumimoji="1" lang="ja-JP" altLang="en-US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5AA0904-9BD2-C78F-83A1-D96F8525FFF9}"/>
              </a:ext>
            </a:extLst>
          </p:cNvPr>
          <p:cNvSpPr txBox="1"/>
          <p:nvPr/>
        </p:nvSpPr>
        <p:spPr>
          <a:xfrm flipH="1">
            <a:off x="1146811" y="1801151"/>
            <a:ext cx="270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例  </a:t>
            </a:r>
            <a:r>
              <a:rPr kumimoji="1" lang="en-US" altLang="ja-JP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10:00</a:t>
            </a:r>
            <a:r>
              <a:rPr kumimoji="1" lang="ja-JP" altLang="en-US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～</a:t>
            </a:r>
            <a:r>
              <a:rPr kumimoji="1" lang="en-US" altLang="ja-JP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18:00</a:t>
            </a:r>
            <a:endParaRPr kumimoji="1" lang="ja-JP" altLang="en-US" dirty="0">
              <a:solidFill>
                <a:srgbClr val="145D7E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931063-3B71-97AE-6E2B-923F04DD0EEA}"/>
              </a:ext>
            </a:extLst>
          </p:cNvPr>
          <p:cNvSpPr txBox="1"/>
          <p:nvPr/>
        </p:nvSpPr>
        <p:spPr>
          <a:xfrm flipH="1">
            <a:off x="1518636" y="2769787"/>
            <a:ext cx="270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例  日曜日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2385DC8-9D0E-FAF0-31A1-3133083B1D2F}"/>
              </a:ext>
            </a:extLst>
          </p:cNvPr>
          <p:cNvSpPr txBox="1"/>
          <p:nvPr/>
        </p:nvSpPr>
        <p:spPr>
          <a:xfrm flipH="1">
            <a:off x="4032931" y="1784537"/>
            <a:ext cx="270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例  〇〇駅徒歩〇分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9AACF89-E5BA-B786-734F-96EB4698D0CB}"/>
              </a:ext>
            </a:extLst>
          </p:cNvPr>
          <p:cNvSpPr txBox="1"/>
          <p:nvPr/>
        </p:nvSpPr>
        <p:spPr>
          <a:xfrm flipH="1">
            <a:off x="3788472" y="2773808"/>
            <a:ext cx="31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例  現金</a:t>
            </a:r>
            <a:r>
              <a:rPr kumimoji="1" lang="en-US" altLang="ja-JP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kumimoji="1" lang="ja-JP" altLang="en-US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カード</a:t>
            </a:r>
            <a:r>
              <a:rPr kumimoji="1" lang="en-US" altLang="ja-JP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kumimoji="1" lang="en-US" altLang="ja-JP" dirty="0" err="1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PayPray</a:t>
            </a:r>
            <a:endParaRPr kumimoji="1" lang="ja-JP" altLang="en-US" dirty="0">
              <a:solidFill>
                <a:srgbClr val="145D7E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CE64BB1-F403-FBD3-DE90-171821111020}"/>
              </a:ext>
            </a:extLst>
          </p:cNvPr>
          <p:cNvSpPr/>
          <p:nvPr/>
        </p:nvSpPr>
        <p:spPr>
          <a:xfrm>
            <a:off x="861897" y="4248451"/>
            <a:ext cx="1313478" cy="405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C9A35E-447E-283B-F21C-CBA769238127}"/>
              </a:ext>
            </a:extLst>
          </p:cNvPr>
          <p:cNvSpPr/>
          <p:nvPr/>
        </p:nvSpPr>
        <p:spPr>
          <a:xfrm>
            <a:off x="861897" y="4916522"/>
            <a:ext cx="1313478" cy="405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54B2B13-CC79-0022-B966-A1EB5D6CFEFB}"/>
              </a:ext>
            </a:extLst>
          </p:cNvPr>
          <p:cNvSpPr txBox="1"/>
          <p:nvPr/>
        </p:nvSpPr>
        <p:spPr>
          <a:xfrm>
            <a:off x="876488" y="428726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ADDRESS</a:t>
            </a:r>
            <a:endParaRPr kumimoji="1" lang="ja-JP" altLang="en-US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AB9F46E-45B9-5EF8-329A-79E86205A865}"/>
              </a:ext>
            </a:extLst>
          </p:cNvPr>
          <p:cNvSpPr txBox="1"/>
          <p:nvPr/>
        </p:nvSpPr>
        <p:spPr>
          <a:xfrm>
            <a:off x="1195470" y="494140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TEL</a:t>
            </a:r>
            <a:endParaRPr kumimoji="1" lang="ja-JP" altLang="en-US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E76EB59-9C4A-D9B3-FD94-9621529BB675}"/>
              </a:ext>
            </a:extLst>
          </p:cNvPr>
          <p:cNvSpPr txBox="1"/>
          <p:nvPr/>
        </p:nvSpPr>
        <p:spPr>
          <a:xfrm>
            <a:off x="2285190" y="4274300"/>
            <a:ext cx="386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例  愛知県名古屋市中区千代田</a:t>
            </a:r>
            <a:r>
              <a:rPr kumimoji="1" lang="en-US" altLang="ja-JP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4-1-6</a:t>
            </a:r>
            <a:endParaRPr kumimoji="1" lang="ja-JP" altLang="en-US" dirty="0">
              <a:solidFill>
                <a:srgbClr val="145D7E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0DE3D13-3CE6-B165-4DD8-1919299D6907}"/>
              </a:ext>
            </a:extLst>
          </p:cNvPr>
          <p:cNvSpPr txBox="1"/>
          <p:nvPr/>
        </p:nvSpPr>
        <p:spPr>
          <a:xfrm>
            <a:off x="2281716" y="4945652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例  </a:t>
            </a:r>
            <a:r>
              <a:rPr kumimoji="1" lang="en-US" altLang="ja-JP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000-0000-0000</a:t>
            </a:r>
            <a:endParaRPr kumimoji="1" lang="ja-JP" altLang="en-US" dirty="0">
              <a:solidFill>
                <a:srgbClr val="145D7E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107EC2D-2CBD-4274-A30B-011865D85113}"/>
              </a:ext>
            </a:extLst>
          </p:cNvPr>
          <p:cNvSpPr txBox="1"/>
          <p:nvPr/>
        </p:nvSpPr>
        <p:spPr>
          <a:xfrm>
            <a:off x="799364" y="5467990"/>
            <a:ext cx="559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ご予約は</a:t>
            </a:r>
            <a:r>
              <a:rPr kumimoji="1" lang="en-US" altLang="ja-JP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Hot Pepper Beauty</a:t>
            </a:r>
            <a:r>
              <a:rPr kumimoji="1" lang="ja-JP" altLang="en-US" dirty="0">
                <a:solidFill>
                  <a:srgbClr val="145D7E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よりお待ちしております</a:t>
            </a:r>
          </a:p>
        </p:txBody>
      </p:sp>
    </p:spTree>
    <p:extLst>
      <p:ext uri="{BB962C8B-B14F-4D97-AF65-F5344CB8AC3E}">
        <p14:creationId xmlns:p14="http://schemas.microsoft.com/office/powerpoint/2010/main" val="182702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3700195"/>
            <a:ext cx="7199313" cy="7400389"/>
            <a:chOff x="0" y="0"/>
            <a:chExt cx="13716000" cy="1409908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48553" cy="14099087"/>
              <a:chOff x="0" y="0"/>
              <a:chExt cx="124628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06745" y="0"/>
              <a:ext cx="648553" cy="14099087"/>
              <a:chOff x="0" y="0"/>
              <a:chExt cx="124628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613489" y="0"/>
              <a:ext cx="648553" cy="14099087"/>
              <a:chOff x="0" y="0"/>
              <a:chExt cx="124628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20234" y="0"/>
              <a:ext cx="648553" cy="14099087"/>
              <a:chOff x="0" y="0"/>
              <a:chExt cx="124628" cy="27093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226979" y="0"/>
              <a:ext cx="648553" cy="14099087"/>
              <a:chOff x="0" y="0"/>
              <a:chExt cx="124628" cy="270933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533723" y="0"/>
              <a:ext cx="648553" cy="14099087"/>
              <a:chOff x="0" y="0"/>
              <a:chExt cx="124628" cy="270933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7840468" y="0"/>
              <a:ext cx="648553" cy="14099087"/>
              <a:chOff x="0" y="0"/>
              <a:chExt cx="124628" cy="270933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9147213" y="0"/>
              <a:ext cx="648553" cy="14099087"/>
              <a:chOff x="0" y="0"/>
              <a:chExt cx="124628" cy="270933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0453957" y="0"/>
              <a:ext cx="648553" cy="14099087"/>
              <a:chOff x="0" y="0"/>
              <a:chExt cx="124628" cy="2709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1760702" y="0"/>
              <a:ext cx="648553" cy="14099087"/>
              <a:chOff x="0" y="0"/>
              <a:chExt cx="124628" cy="270933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3067447" y="0"/>
              <a:ext cx="648553" cy="14099087"/>
              <a:chOff x="0" y="0"/>
              <a:chExt cx="124628" cy="270933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-1" y="6550356"/>
            <a:ext cx="7199313" cy="648956"/>
            <a:chOff x="0" y="0"/>
            <a:chExt cx="2709333" cy="24422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709333" cy="244223"/>
            </a:xfrm>
            <a:custGeom>
              <a:avLst/>
              <a:gdLst/>
              <a:ahLst/>
              <a:cxnLst/>
              <a:rect l="l" t="t" r="r" b="b"/>
              <a:pathLst>
                <a:path w="2709333" h="244223">
                  <a:moveTo>
                    <a:pt x="0" y="0"/>
                  </a:moveTo>
                  <a:lnTo>
                    <a:pt x="2709333" y="0"/>
                  </a:lnTo>
                  <a:lnTo>
                    <a:pt x="2709333" y="244223"/>
                  </a:lnTo>
                  <a:lnTo>
                    <a:pt x="0" y="244223"/>
                  </a:lnTo>
                  <a:close/>
                </a:path>
              </a:pathLst>
            </a:custGeom>
            <a:solidFill>
              <a:srgbClr val="FFFFFF">
                <a:alpha val="54902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2709333" cy="291848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</a:pPr>
              <a:endParaRPr sz="882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-1" y="2098089"/>
            <a:ext cx="7199313" cy="2819276"/>
            <a:chOff x="0" y="0"/>
            <a:chExt cx="2709333" cy="106098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709333" cy="1060984"/>
            </a:xfrm>
            <a:custGeom>
              <a:avLst/>
              <a:gdLst/>
              <a:ahLst/>
              <a:cxnLst/>
              <a:rect l="l" t="t" r="r" b="b"/>
              <a:pathLst>
                <a:path w="2709333" h="1060984">
                  <a:moveTo>
                    <a:pt x="0" y="0"/>
                  </a:moveTo>
                  <a:lnTo>
                    <a:pt x="2709333" y="0"/>
                  </a:lnTo>
                  <a:lnTo>
                    <a:pt x="2709333" y="1060984"/>
                  </a:lnTo>
                  <a:lnTo>
                    <a:pt x="0" y="1060984"/>
                  </a:lnTo>
                  <a:close/>
                </a:path>
              </a:pathLst>
            </a:custGeom>
            <a:solidFill>
              <a:srgbClr val="FFFFFF">
                <a:alpha val="54902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2709333" cy="1108609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</a:pPr>
              <a:endParaRPr sz="882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16804" y="6712842"/>
            <a:ext cx="370267" cy="323984"/>
            <a:chOff x="0" y="0"/>
            <a:chExt cx="812800" cy="711200"/>
          </a:xfrm>
        </p:grpSpPr>
        <p:sp>
          <p:nvSpPr>
            <p:cNvPr id="43" name="Freeform 4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D6AF9E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  <a:spcBef>
                  <a:spcPct val="0"/>
                </a:spcBef>
              </a:pPr>
              <a:endParaRPr sz="882"/>
            </a:p>
          </p:txBody>
        </p:sp>
      </p:grpSp>
      <p:sp>
        <p:nvSpPr>
          <p:cNvPr id="45" name="Freeform 45"/>
          <p:cNvSpPr/>
          <p:nvPr/>
        </p:nvSpPr>
        <p:spPr>
          <a:xfrm>
            <a:off x="4115374" y="6704345"/>
            <a:ext cx="282082" cy="340978"/>
          </a:xfrm>
          <a:custGeom>
            <a:avLst/>
            <a:gdLst/>
            <a:ahLst/>
            <a:cxnLst/>
            <a:rect l="l" t="t" r="r" b="b"/>
            <a:pathLst>
              <a:path w="403063" h="487219">
                <a:moveTo>
                  <a:pt x="0" y="0"/>
                </a:moveTo>
                <a:lnTo>
                  <a:pt x="403063" y="0"/>
                </a:lnTo>
                <a:lnTo>
                  <a:pt x="403063" y="487219"/>
                </a:lnTo>
                <a:lnTo>
                  <a:pt x="0" y="48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82"/>
          </a:p>
        </p:txBody>
      </p:sp>
      <p:grpSp>
        <p:nvGrpSpPr>
          <p:cNvPr id="46" name="Group 46"/>
          <p:cNvGrpSpPr/>
          <p:nvPr/>
        </p:nvGrpSpPr>
        <p:grpSpPr>
          <a:xfrm>
            <a:off x="6796284" y="6812222"/>
            <a:ext cx="199130" cy="174238"/>
            <a:chOff x="0" y="0"/>
            <a:chExt cx="812800" cy="7112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D6AF9E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</a:pPr>
              <a:endParaRPr sz="882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-266648" y="-466622"/>
            <a:ext cx="2732571" cy="1119468"/>
            <a:chOff x="0" y="0"/>
            <a:chExt cx="1028354" cy="42129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28354" cy="421292"/>
            </a:xfrm>
            <a:custGeom>
              <a:avLst/>
              <a:gdLst/>
              <a:ahLst/>
              <a:cxnLst/>
              <a:rect l="l" t="t" r="r" b="b"/>
              <a:pathLst>
                <a:path w="1028354" h="421292">
                  <a:moveTo>
                    <a:pt x="101123" y="0"/>
                  </a:moveTo>
                  <a:lnTo>
                    <a:pt x="927231" y="0"/>
                  </a:lnTo>
                  <a:cubicBezTo>
                    <a:pt x="954051" y="0"/>
                    <a:pt x="979772" y="10654"/>
                    <a:pt x="998736" y="29618"/>
                  </a:cubicBezTo>
                  <a:cubicBezTo>
                    <a:pt x="1017700" y="48582"/>
                    <a:pt x="1028354" y="74303"/>
                    <a:pt x="1028354" y="101123"/>
                  </a:cubicBezTo>
                  <a:lnTo>
                    <a:pt x="1028354" y="320169"/>
                  </a:lnTo>
                  <a:cubicBezTo>
                    <a:pt x="1028354" y="346989"/>
                    <a:pt x="1017700" y="372710"/>
                    <a:pt x="998736" y="391674"/>
                  </a:cubicBezTo>
                  <a:cubicBezTo>
                    <a:pt x="979772" y="410638"/>
                    <a:pt x="954051" y="421292"/>
                    <a:pt x="927231" y="421292"/>
                  </a:cubicBezTo>
                  <a:lnTo>
                    <a:pt x="101123" y="421292"/>
                  </a:lnTo>
                  <a:cubicBezTo>
                    <a:pt x="74303" y="421292"/>
                    <a:pt x="48582" y="410638"/>
                    <a:pt x="29618" y="391674"/>
                  </a:cubicBezTo>
                  <a:cubicBezTo>
                    <a:pt x="10654" y="372710"/>
                    <a:pt x="0" y="346989"/>
                    <a:pt x="0" y="320169"/>
                  </a:cubicBezTo>
                  <a:lnTo>
                    <a:pt x="0" y="101123"/>
                  </a:lnTo>
                  <a:cubicBezTo>
                    <a:pt x="0" y="74303"/>
                    <a:pt x="10654" y="48582"/>
                    <a:pt x="29618" y="29618"/>
                  </a:cubicBezTo>
                  <a:cubicBezTo>
                    <a:pt x="48582" y="10654"/>
                    <a:pt x="74303" y="0"/>
                    <a:pt x="101123" y="0"/>
                  </a:cubicBezTo>
                  <a:close/>
                </a:path>
              </a:pathLst>
            </a:custGeom>
            <a:solidFill>
              <a:srgbClr val="FFFFFF">
                <a:alpha val="64706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1028354" cy="468917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</a:pPr>
              <a:endParaRPr sz="882"/>
            </a:p>
          </p:txBody>
        </p:sp>
      </p:grpSp>
      <p:grpSp>
        <p:nvGrpSpPr>
          <p:cNvPr id="52" name="Group 52"/>
          <p:cNvGrpSpPr/>
          <p:nvPr/>
        </p:nvGrpSpPr>
        <p:grpSpPr>
          <a:xfrm rot="-10800000">
            <a:off x="203898" y="252848"/>
            <a:ext cx="199130" cy="174238"/>
            <a:chOff x="0" y="0"/>
            <a:chExt cx="812800" cy="7112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D6AF9E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</a:pPr>
              <a:endParaRPr sz="882"/>
            </a:p>
          </p:txBody>
        </p:sp>
      </p:grpSp>
      <p:sp>
        <p:nvSpPr>
          <p:cNvPr id="57" name="Freeform 57"/>
          <p:cNvSpPr/>
          <p:nvPr/>
        </p:nvSpPr>
        <p:spPr>
          <a:xfrm>
            <a:off x="2616411" y="2660769"/>
            <a:ext cx="1966491" cy="1875669"/>
          </a:xfrm>
          <a:custGeom>
            <a:avLst/>
            <a:gdLst/>
            <a:ahLst/>
            <a:cxnLst/>
            <a:rect l="l" t="t" r="r" b="b"/>
            <a:pathLst>
              <a:path w="6324600" h="6032500">
                <a:moveTo>
                  <a:pt x="6324600" y="6032500"/>
                </a:moveTo>
                <a:lnTo>
                  <a:pt x="0" y="6032500"/>
                </a:lnTo>
                <a:lnTo>
                  <a:pt x="0" y="0"/>
                </a:lnTo>
                <a:lnTo>
                  <a:pt x="6324600" y="0"/>
                </a:lnTo>
                <a:lnTo>
                  <a:pt x="6324600" y="6032500"/>
                </a:lnTo>
                <a:close/>
                <a:moveTo>
                  <a:pt x="127000" y="5905500"/>
                </a:moveTo>
                <a:lnTo>
                  <a:pt x="6197600" y="5905500"/>
                </a:lnTo>
                <a:lnTo>
                  <a:pt x="6197600" y="127000"/>
                </a:lnTo>
                <a:lnTo>
                  <a:pt x="127000" y="127000"/>
                </a:lnTo>
                <a:lnTo>
                  <a:pt x="127000" y="590550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82"/>
          </a:p>
        </p:txBody>
      </p:sp>
      <p:sp>
        <p:nvSpPr>
          <p:cNvPr id="60" name="Freeform 60"/>
          <p:cNvSpPr/>
          <p:nvPr/>
        </p:nvSpPr>
        <p:spPr>
          <a:xfrm>
            <a:off x="369947" y="2660769"/>
            <a:ext cx="1966491" cy="1875669"/>
          </a:xfrm>
          <a:custGeom>
            <a:avLst/>
            <a:gdLst/>
            <a:ahLst/>
            <a:cxnLst/>
            <a:rect l="l" t="t" r="r" b="b"/>
            <a:pathLst>
              <a:path w="6324600" h="6032500">
                <a:moveTo>
                  <a:pt x="6324600" y="6032500"/>
                </a:moveTo>
                <a:lnTo>
                  <a:pt x="0" y="6032500"/>
                </a:lnTo>
                <a:lnTo>
                  <a:pt x="0" y="0"/>
                </a:lnTo>
                <a:lnTo>
                  <a:pt x="6324600" y="0"/>
                </a:lnTo>
                <a:lnTo>
                  <a:pt x="6324600" y="6032500"/>
                </a:lnTo>
                <a:close/>
                <a:moveTo>
                  <a:pt x="127000" y="5905500"/>
                </a:moveTo>
                <a:lnTo>
                  <a:pt x="6197600" y="5905500"/>
                </a:lnTo>
                <a:lnTo>
                  <a:pt x="6197600" y="127000"/>
                </a:lnTo>
                <a:lnTo>
                  <a:pt x="127000" y="127000"/>
                </a:lnTo>
                <a:lnTo>
                  <a:pt x="127000" y="590550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82"/>
          </a:p>
        </p:txBody>
      </p:sp>
      <p:sp>
        <p:nvSpPr>
          <p:cNvPr id="63" name="Freeform 63"/>
          <p:cNvSpPr/>
          <p:nvPr/>
        </p:nvSpPr>
        <p:spPr>
          <a:xfrm>
            <a:off x="4862875" y="2660769"/>
            <a:ext cx="1966491" cy="1875669"/>
          </a:xfrm>
          <a:custGeom>
            <a:avLst/>
            <a:gdLst/>
            <a:ahLst/>
            <a:cxnLst/>
            <a:rect l="l" t="t" r="r" b="b"/>
            <a:pathLst>
              <a:path w="6324600" h="6032500">
                <a:moveTo>
                  <a:pt x="6324600" y="6032500"/>
                </a:moveTo>
                <a:lnTo>
                  <a:pt x="0" y="6032500"/>
                </a:lnTo>
                <a:lnTo>
                  <a:pt x="0" y="0"/>
                </a:lnTo>
                <a:lnTo>
                  <a:pt x="6324600" y="0"/>
                </a:lnTo>
                <a:lnTo>
                  <a:pt x="6324600" y="6032500"/>
                </a:lnTo>
                <a:close/>
                <a:moveTo>
                  <a:pt x="127000" y="5905500"/>
                </a:moveTo>
                <a:lnTo>
                  <a:pt x="6197600" y="5905500"/>
                </a:lnTo>
                <a:lnTo>
                  <a:pt x="6197600" y="127000"/>
                </a:lnTo>
                <a:lnTo>
                  <a:pt x="127000" y="127000"/>
                </a:lnTo>
                <a:lnTo>
                  <a:pt x="127000" y="590550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82"/>
          </a:p>
        </p:txBody>
      </p:sp>
      <p:sp>
        <p:nvSpPr>
          <p:cNvPr id="64" name="TextBox 64"/>
          <p:cNvSpPr txBox="1"/>
          <p:nvPr/>
        </p:nvSpPr>
        <p:spPr>
          <a:xfrm>
            <a:off x="159480" y="1552304"/>
            <a:ext cx="6880353" cy="101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28"/>
              </a:lnSpc>
            </a:pPr>
            <a:r>
              <a:rPr lang="en-US" sz="5948" spc="1190">
                <a:solidFill>
                  <a:srgbClr val="86726A"/>
                </a:solidFill>
                <a:latin typeface="New Standard"/>
              </a:rPr>
              <a:t>THANK YOU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27760" y="6721581"/>
            <a:ext cx="2488465" cy="295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49"/>
              </a:lnSpc>
              <a:spcBef>
                <a:spcPct val="0"/>
              </a:spcBef>
            </a:pPr>
            <a:r>
              <a:rPr lang="en-US" sz="1749" spc="139" dirty="0" err="1">
                <a:solidFill>
                  <a:srgbClr val="86726A"/>
                </a:solidFill>
                <a:ea typeface="Ipaex Mincho"/>
              </a:rPr>
              <a:t>いいね嬉しいです</a:t>
            </a:r>
            <a:r>
              <a:rPr lang="en-US" sz="1749" spc="139" dirty="0">
                <a:solidFill>
                  <a:srgbClr val="86726A"/>
                </a:solidFill>
                <a:ea typeface="Ipaex Mincho"/>
              </a:rPr>
              <a:t>！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514980" y="6721581"/>
            <a:ext cx="2281304" cy="295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49"/>
              </a:lnSpc>
              <a:spcBef>
                <a:spcPct val="0"/>
              </a:spcBef>
            </a:pPr>
            <a:r>
              <a:rPr lang="en-US" sz="1749" spc="139">
                <a:solidFill>
                  <a:srgbClr val="86726A"/>
                </a:solidFill>
                <a:ea typeface="Ipaex Mincho"/>
              </a:rPr>
              <a:t>保存して後で見返す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37719" y="175539"/>
            <a:ext cx="1830710" cy="295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49"/>
              </a:lnSpc>
              <a:spcBef>
                <a:spcPct val="0"/>
              </a:spcBef>
            </a:pPr>
            <a:r>
              <a:rPr lang="en-US" sz="1749" spc="87">
                <a:solidFill>
                  <a:srgbClr val="86726A"/>
                </a:solidFill>
                <a:ea typeface="Ipaex Mincho"/>
              </a:rPr>
              <a:t>他の投稿を見る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59966" y="5123443"/>
            <a:ext cx="6479381" cy="93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806"/>
              </a:lnSpc>
            </a:pPr>
            <a:r>
              <a:rPr lang="en-US" sz="2239" spc="290">
                <a:solidFill>
                  <a:srgbClr val="86726A"/>
                </a:solidFill>
                <a:ea typeface="Ipaex Mincho"/>
              </a:rPr>
              <a:t>最後までご覧いただき</a:t>
            </a:r>
          </a:p>
          <a:p>
            <a:pPr algn="ctr">
              <a:lnSpc>
                <a:spcPts val="3806"/>
              </a:lnSpc>
            </a:pPr>
            <a:r>
              <a:rPr lang="en-US" sz="2239" spc="290">
                <a:solidFill>
                  <a:srgbClr val="86726A"/>
                </a:solidFill>
                <a:ea typeface="Ipaex Mincho"/>
              </a:rPr>
              <a:t>ありがとうございました。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16468" y="1005017"/>
            <a:ext cx="6479381" cy="435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26"/>
              </a:lnSpc>
              <a:spcBef>
                <a:spcPct val="0"/>
              </a:spcBef>
            </a:pPr>
            <a:r>
              <a:rPr lang="ja-JP" altLang="en-US" sz="2799" spc="251" dirty="0">
                <a:solidFill>
                  <a:srgbClr val="FF0000"/>
                </a:solidFill>
                <a:ea typeface="Ipaex Mincho"/>
              </a:rPr>
              <a:t>サロン名</a:t>
            </a:r>
            <a:endParaRPr lang="en-US" sz="2799" spc="251" dirty="0">
              <a:solidFill>
                <a:srgbClr val="FF0000"/>
              </a:solidFill>
              <a:ea typeface="Ipaex Mincho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DFDE547C-FE82-45B3-9A7B-4C9B659379F7}"/>
              </a:ext>
            </a:extLst>
          </p:cNvPr>
          <p:cNvSpPr/>
          <p:nvPr/>
        </p:nvSpPr>
        <p:spPr>
          <a:xfrm>
            <a:off x="402062" y="2693076"/>
            <a:ext cx="1917716" cy="1843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82" dirty="0">
                <a:solidFill>
                  <a:srgbClr val="C00000"/>
                </a:solidFill>
              </a:rPr>
              <a:t>サロンのロゴ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7BF4B7B5-8FBC-F2CE-EA61-ADC5550DAF38}"/>
              </a:ext>
            </a:extLst>
          </p:cNvPr>
          <p:cNvSpPr/>
          <p:nvPr/>
        </p:nvSpPr>
        <p:spPr>
          <a:xfrm>
            <a:off x="2639748" y="2693076"/>
            <a:ext cx="1917716" cy="1843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82" dirty="0">
                <a:solidFill>
                  <a:srgbClr val="C00000"/>
                </a:solidFill>
              </a:rPr>
              <a:t>店内写真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03D01FF-7F47-D3BB-5361-86A7D53217A8}"/>
              </a:ext>
            </a:extLst>
          </p:cNvPr>
          <p:cNvSpPr/>
          <p:nvPr/>
        </p:nvSpPr>
        <p:spPr>
          <a:xfrm>
            <a:off x="4887262" y="2676922"/>
            <a:ext cx="1917716" cy="1843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82" dirty="0">
                <a:solidFill>
                  <a:srgbClr val="C00000"/>
                </a:solidFill>
              </a:rPr>
              <a:t>施術風景</a:t>
            </a:r>
          </a:p>
        </p:txBody>
      </p:sp>
    </p:spTree>
    <p:extLst>
      <p:ext uri="{BB962C8B-B14F-4D97-AF65-F5344CB8AC3E}">
        <p14:creationId xmlns:p14="http://schemas.microsoft.com/office/powerpoint/2010/main" val="114827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3700195"/>
            <a:ext cx="7199313" cy="7400389"/>
            <a:chOff x="0" y="0"/>
            <a:chExt cx="13716000" cy="1409908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48553" cy="14099087"/>
              <a:chOff x="0" y="0"/>
              <a:chExt cx="124628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06745" y="0"/>
              <a:ext cx="648553" cy="14099087"/>
              <a:chOff x="0" y="0"/>
              <a:chExt cx="124628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613489" y="0"/>
              <a:ext cx="648553" cy="14099087"/>
              <a:chOff x="0" y="0"/>
              <a:chExt cx="124628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20234" y="0"/>
              <a:ext cx="648553" cy="14099087"/>
              <a:chOff x="0" y="0"/>
              <a:chExt cx="124628" cy="27093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226979" y="0"/>
              <a:ext cx="648553" cy="14099087"/>
              <a:chOff x="0" y="0"/>
              <a:chExt cx="124628" cy="270933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533723" y="0"/>
              <a:ext cx="648553" cy="14099087"/>
              <a:chOff x="0" y="0"/>
              <a:chExt cx="124628" cy="270933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7840468" y="0"/>
              <a:ext cx="648553" cy="14099087"/>
              <a:chOff x="0" y="0"/>
              <a:chExt cx="124628" cy="270933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9147213" y="0"/>
              <a:ext cx="648553" cy="14099087"/>
              <a:chOff x="0" y="0"/>
              <a:chExt cx="124628" cy="270933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0453957" y="0"/>
              <a:ext cx="648553" cy="14099087"/>
              <a:chOff x="0" y="0"/>
              <a:chExt cx="124628" cy="2709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1760702" y="0"/>
              <a:ext cx="648553" cy="14099087"/>
              <a:chOff x="0" y="0"/>
              <a:chExt cx="124628" cy="270933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3067447" y="0"/>
              <a:ext cx="648553" cy="14099087"/>
              <a:chOff x="0" y="0"/>
              <a:chExt cx="124628" cy="270933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2462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24628" h="2709333">
                    <a:moveTo>
                      <a:pt x="0" y="0"/>
                    </a:moveTo>
                    <a:lnTo>
                      <a:pt x="124628" y="0"/>
                    </a:lnTo>
                    <a:lnTo>
                      <a:pt x="12462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4EEE4">
                  <a:alpha val="60000"/>
                </a:srgb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82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124628" cy="2756958"/>
              </a:xfrm>
              <a:prstGeom prst="rect">
                <a:avLst/>
              </a:prstGeom>
            </p:spPr>
            <p:txBody>
              <a:bodyPr lIns="35552" tIns="35552" rIns="35552" bIns="35552" rtlCol="0" anchor="ctr"/>
              <a:lstStyle>
                <a:defPPr>
                  <a:defRPr lang="en-US"/>
                </a:defPPr>
                <a:lvl1pPr marL="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19949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9897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59846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79794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743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19691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39640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59588" algn="l" defTabSz="639897" rtl="0" eaLnBrk="1" latinLnBrk="0" hangingPunct="1">
                  <a:defRPr sz="12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861"/>
                  </a:lnSpc>
                  <a:spcBef>
                    <a:spcPct val="0"/>
                  </a:spcBef>
                </a:pPr>
                <a:endParaRPr sz="882"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-1" y="6550356"/>
            <a:ext cx="7199313" cy="648956"/>
            <a:chOff x="0" y="0"/>
            <a:chExt cx="2709333" cy="24422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709333" cy="244223"/>
            </a:xfrm>
            <a:custGeom>
              <a:avLst/>
              <a:gdLst/>
              <a:ahLst/>
              <a:cxnLst/>
              <a:rect l="l" t="t" r="r" b="b"/>
              <a:pathLst>
                <a:path w="2709333" h="244223">
                  <a:moveTo>
                    <a:pt x="0" y="0"/>
                  </a:moveTo>
                  <a:lnTo>
                    <a:pt x="2709333" y="0"/>
                  </a:lnTo>
                  <a:lnTo>
                    <a:pt x="2709333" y="244223"/>
                  </a:lnTo>
                  <a:lnTo>
                    <a:pt x="0" y="244223"/>
                  </a:lnTo>
                  <a:close/>
                </a:path>
              </a:pathLst>
            </a:custGeom>
            <a:solidFill>
              <a:srgbClr val="FFFFFF">
                <a:alpha val="54902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2709333" cy="291848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</a:pPr>
              <a:endParaRPr sz="882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-1" y="2116692"/>
            <a:ext cx="7199313" cy="2819276"/>
            <a:chOff x="0" y="0"/>
            <a:chExt cx="2709333" cy="106098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709333" cy="1060984"/>
            </a:xfrm>
            <a:custGeom>
              <a:avLst/>
              <a:gdLst/>
              <a:ahLst/>
              <a:cxnLst/>
              <a:rect l="l" t="t" r="r" b="b"/>
              <a:pathLst>
                <a:path w="2709333" h="1060984">
                  <a:moveTo>
                    <a:pt x="0" y="0"/>
                  </a:moveTo>
                  <a:lnTo>
                    <a:pt x="2709333" y="0"/>
                  </a:lnTo>
                  <a:lnTo>
                    <a:pt x="2709333" y="1060984"/>
                  </a:lnTo>
                  <a:lnTo>
                    <a:pt x="0" y="1060984"/>
                  </a:lnTo>
                  <a:close/>
                </a:path>
              </a:pathLst>
            </a:custGeom>
            <a:solidFill>
              <a:srgbClr val="FFFFFF">
                <a:alpha val="54902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2709333" cy="1108609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</a:pPr>
              <a:endParaRPr sz="882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16804" y="6712842"/>
            <a:ext cx="370267" cy="323984"/>
            <a:chOff x="0" y="0"/>
            <a:chExt cx="812800" cy="711200"/>
          </a:xfrm>
        </p:grpSpPr>
        <p:sp>
          <p:nvSpPr>
            <p:cNvPr id="43" name="Freeform 43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D6AF9E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  <a:spcBef>
                  <a:spcPct val="0"/>
                </a:spcBef>
              </a:pPr>
              <a:endParaRPr sz="882"/>
            </a:p>
          </p:txBody>
        </p:sp>
      </p:grpSp>
      <p:sp>
        <p:nvSpPr>
          <p:cNvPr id="45" name="Freeform 45"/>
          <p:cNvSpPr/>
          <p:nvPr/>
        </p:nvSpPr>
        <p:spPr>
          <a:xfrm>
            <a:off x="4115374" y="6704345"/>
            <a:ext cx="282082" cy="340978"/>
          </a:xfrm>
          <a:custGeom>
            <a:avLst/>
            <a:gdLst/>
            <a:ahLst/>
            <a:cxnLst/>
            <a:rect l="l" t="t" r="r" b="b"/>
            <a:pathLst>
              <a:path w="403063" h="487219">
                <a:moveTo>
                  <a:pt x="0" y="0"/>
                </a:moveTo>
                <a:lnTo>
                  <a:pt x="403063" y="0"/>
                </a:lnTo>
                <a:lnTo>
                  <a:pt x="403063" y="487219"/>
                </a:lnTo>
                <a:lnTo>
                  <a:pt x="0" y="48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82"/>
          </a:p>
        </p:txBody>
      </p:sp>
      <p:grpSp>
        <p:nvGrpSpPr>
          <p:cNvPr id="46" name="Group 46"/>
          <p:cNvGrpSpPr/>
          <p:nvPr/>
        </p:nvGrpSpPr>
        <p:grpSpPr>
          <a:xfrm>
            <a:off x="6796284" y="6812222"/>
            <a:ext cx="199130" cy="174238"/>
            <a:chOff x="0" y="0"/>
            <a:chExt cx="812800" cy="7112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D6AF9E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</a:pPr>
              <a:endParaRPr sz="882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-266648" y="-466622"/>
            <a:ext cx="2732571" cy="1119468"/>
            <a:chOff x="0" y="0"/>
            <a:chExt cx="1028354" cy="42129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28354" cy="421292"/>
            </a:xfrm>
            <a:custGeom>
              <a:avLst/>
              <a:gdLst/>
              <a:ahLst/>
              <a:cxnLst/>
              <a:rect l="l" t="t" r="r" b="b"/>
              <a:pathLst>
                <a:path w="1028354" h="421292">
                  <a:moveTo>
                    <a:pt x="101123" y="0"/>
                  </a:moveTo>
                  <a:lnTo>
                    <a:pt x="927231" y="0"/>
                  </a:lnTo>
                  <a:cubicBezTo>
                    <a:pt x="954051" y="0"/>
                    <a:pt x="979772" y="10654"/>
                    <a:pt x="998736" y="29618"/>
                  </a:cubicBezTo>
                  <a:cubicBezTo>
                    <a:pt x="1017700" y="48582"/>
                    <a:pt x="1028354" y="74303"/>
                    <a:pt x="1028354" y="101123"/>
                  </a:cubicBezTo>
                  <a:lnTo>
                    <a:pt x="1028354" y="320169"/>
                  </a:lnTo>
                  <a:cubicBezTo>
                    <a:pt x="1028354" y="346989"/>
                    <a:pt x="1017700" y="372710"/>
                    <a:pt x="998736" y="391674"/>
                  </a:cubicBezTo>
                  <a:cubicBezTo>
                    <a:pt x="979772" y="410638"/>
                    <a:pt x="954051" y="421292"/>
                    <a:pt x="927231" y="421292"/>
                  </a:cubicBezTo>
                  <a:lnTo>
                    <a:pt x="101123" y="421292"/>
                  </a:lnTo>
                  <a:cubicBezTo>
                    <a:pt x="74303" y="421292"/>
                    <a:pt x="48582" y="410638"/>
                    <a:pt x="29618" y="391674"/>
                  </a:cubicBezTo>
                  <a:cubicBezTo>
                    <a:pt x="10654" y="372710"/>
                    <a:pt x="0" y="346989"/>
                    <a:pt x="0" y="320169"/>
                  </a:cubicBezTo>
                  <a:lnTo>
                    <a:pt x="0" y="101123"/>
                  </a:lnTo>
                  <a:cubicBezTo>
                    <a:pt x="0" y="74303"/>
                    <a:pt x="10654" y="48582"/>
                    <a:pt x="29618" y="29618"/>
                  </a:cubicBezTo>
                  <a:cubicBezTo>
                    <a:pt x="48582" y="10654"/>
                    <a:pt x="74303" y="0"/>
                    <a:pt x="101123" y="0"/>
                  </a:cubicBezTo>
                  <a:close/>
                </a:path>
              </a:pathLst>
            </a:custGeom>
            <a:solidFill>
              <a:srgbClr val="FFFFFF">
                <a:alpha val="64706"/>
              </a:srgbClr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1028354" cy="468917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</a:pPr>
              <a:endParaRPr sz="882"/>
            </a:p>
          </p:txBody>
        </p:sp>
      </p:grpSp>
      <p:grpSp>
        <p:nvGrpSpPr>
          <p:cNvPr id="52" name="Group 52"/>
          <p:cNvGrpSpPr/>
          <p:nvPr/>
        </p:nvGrpSpPr>
        <p:grpSpPr>
          <a:xfrm rot="-10800000">
            <a:off x="203898" y="252848"/>
            <a:ext cx="199130" cy="174238"/>
            <a:chOff x="0" y="0"/>
            <a:chExt cx="812800" cy="7112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D6AF9E"/>
            </a:solidFill>
          </p:spPr>
          <p:txBody>
            <a:bodyPr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82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35552" tIns="35552" rIns="35552" bIns="35552" rtlCol="0" anchor="ctr"/>
            <a:lstStyle>
              <a:defPPr>
                <a:defRPr lang="en-US"/>
              </a:defPPr>
              <a:lvl1pPr marL="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19949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9897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59846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79794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99743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19691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39640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59588" algn="l" defTabSz="639897" rtl="0" eaLnBrk="1" latinLnBrk="0" hangingPunct="1">
                <a:defRPr sz="12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1"/>
                </a:lnSpc>
              </a:pPr>
              <a:endParaRPr sz="882"/>
            </a:p>
          </p:txBody>
        </p:sp>
      </p:grpSp>
      <p:sp>
        <p:nvSpPr>
          <p:cNvPr id="57" name="Freeform 57"/>
          <p:cNvSpPr/>
          <p:nvPr/>
        </p:nvSpPr>
        <p:spPr>
          <a:xfrm>
            <a:off x="2616411" y="2660769"/>
            <a:ext cx="1966491" cy="1875669"/>
          </a:xfrm>
          <a:custGeom>
            <a:avLst/>
            <a:gdLst/>
            <a:ahLst/>
            <a:cxnLst/>
            <a:rect l="l" t="t" r="r" b="b"/>
            <a:pathLst>
              <a:path w="6324600" h="6032500">
                <a:moveTo>
                  <a:pt x="6324600" y="6032500"/>
                </a:moveTo>
                <a:lnTo>
                  <a:pt x="0" y="6032500"/>
                </a:lnTo>
                <a:lnTo>
                  <a:pt x="0" y="0"/>
                </a:lnTo>
                <a:lnTo>
                  <a:pt x="6324600" y="0"/>
                </a:lnTo>
                <a:lnTo>
                  <a:pt x="6324600" y="6032500"/>
                </a:lnTo>
                <a:close/>
                <a:moveTo>
                  <a:pt x="127000" y="5905500"/>
                </a:moveTo>
                <a:lnTo>
                  <a:pt x="6197600" y="5905500"/>
                </a:lnTo>
                <a:lnTo>
                  <a:pt x="6197600" y="127000"/>
                </a:lnTo>
                <a:lnTo>
                  <a:pt x="127000" y="127000"/>
                </a:lnTo>
                <a:lnTo>
                  <a:pt x="127000" y="590550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82"/>
          </a:p>
        </p:txBody>
      </p:sp>
      <p:sp>
        <p:nvSpPr>
          <p:cNvPr id="60" name="Freeform 60"/>
          <p:cNvSpPr/>
          <p:nvPr/>
        </p:nvSpPr>
        <p:spPr>
          <a:xfrm>
            <a:off x="369947" y="2660769"/>
            <a:ext cx="1966491" cy="1875669"/>
          </a:xfrm>
          <a:custGeom>
            <a:avLst/>
            <a:gdLst/>
            <a:ahLst/>
            <a:cxnLst/>
            <a:rect l="l" t="t" r="r" b="b"/>
            <a:pathLst>
              <a:path w="6324600" h="6032500">
                <a:moveTo>
                  <a:pt x="6324600" y="6032500"/>
                </a:moveTo>
                <a:lnTo>
                  <a:pt x="0" y="6032500"/>
                </a:lnTo>
                <a:lnTo>
                  <a:pt x="0" y="0"/>
                </a:lnTo>
                <a:lnTo>
                  <a:pt x="6324600" y="0"/>
                </a:lnTo>
                <a:lnTo>
                  <a:pt x="6324600" y="6032500"/>
                </a:lnTo>
                <a:close/>
                <a:moveTo>
                  <a:pt x="127000" y="5905500"/>
                </a:moveTo>
                <a:lnTo>
                  <a:pt x="6197600" y="5905500"/>
                </a:lnTo>
                <a:lnTo>
                  <a:pt x="6197600" y="127000"/>
                </a:lnTo>
                <a:lnTo>
                  <a:pt x="127000" y="127000"/>
                </a:lnTo>
                <a:lnTo>
                  <a:pt x="127000" y="590550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82"/>
          </a:p>
        </p:txBody>
      </p:sp>
      <p:sp>
        <p:nvSpPr>
          <p:cNvPr id="63" name="Freeform 63"/>
          <p:cNvSpPr/>
          <p:nvPr/>
        </p:nvSpPr>
        <p:spPr>
          <a:xfrm>
            <a:off x="4862875" y="2660769"/>
            <a:ext cx="1966491" cy="1875669"/>
          </a:xfrm>
          <a:custGeom>
            <a:avLst/>
            <a:gdLst/>
            <a:ahLst/>
            <a:cxnLst/>
            <a:rect l="l" t="t" r="r" b="b"/>
            <a:pathLst>
              <a:path w="6324600" h="6032500">
                <a:moveTo>
                  <a:pt x="6324600" y="6032500"/>
                </a:moveTo>
                <a:lnTo>
                  <a:pt x="0" y="6032500"/>
                </a:lnTo>
                <a:lnTo>
                  <a:pt x="0" y="0"/>
                </a:lnTo>
                <a:lnTo>
                  <a:pt x="6324600" y="0"/>
                </a:lnTo>
                <a:lnTo>
                  <a:pt x="6324600" y="6032500"/>
                </a:lnTo>
                <a:close/>
                <a:moveTo>
                  <a:pt x="127000" y="5905500"/>
                </a:moveTo>
                <a:lnTo>
                  <a:pt x="6197600" y="5905500"/>
                </a:lnTo>
                <a:lnTo>
                  <a:pt x="6197600" y="127000"/>
                </a:lnTo>
                <a:lnTo>
                  <a:pt x="127000" y="127000"/>
                </a:lnTo>
                <a:lnTo>
                  <a:pt x="127000" y="590550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882"/>
          </a:p>
        </p:txBody>
      </p:sp>
      <p:sp>
        <p:nvSpPr>
          <p:cNvPr id="64" name="TextBox 64"/>
          <p:cNvSpPr txBox="1"/>
          <p:nvPr/>
        </p:nvSpPr>
        <p:spPr>
          <a:xfrm>
            <a:off x="159480" y="1552304"/>
            <a:ext cx="6880353" cy="101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328"/>
              </a:lnSpc>
            </a:pPr>
            <a:r>
              <a:rPr lang="en-US" sz="5948" spc="1190">
                <a:solidFill>
                  <a:srgbClr val="86726A"/>
                </a:solidFill>
                <a:latin typeface="New Standard"/>
              </a:rPr>
              <a:t>THANK YOU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27760" y="6721581"/>
            <a:ext cx="2488465" cy="295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49"/>
              </a:lnSpc>
              <a:spcBef>
                <a:spcPct val="0"/>
              </a:spcBef>
            </a:pPr>
            <a:r>
              <a:rPr lang="en-US" sz="1749" spc="139" dirty="0" err="1">
                <a:solidFill>
                  <a:srgbClr val="86726A"/>
                </a:solidFill>
                <a:ea typeface="Ipaex Mincho"/>
              </a:rPr>
              <a:t>いいね嬉しいです</a:t>
            </a:r>
            <a:r>
              <a:rPr lang="en-US" sz="1749" spc="139" dirty="0">
                <a:solidFill>
                  <a:srgbClr val="86726A"/>
                </a:solidFill>
                <a:ea typeface="Ipaex Mincho"/>
              </a:rPr>
              <a:t>！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514980" y="6721581"/>
            <a:ext cx="2281304" cy="295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49"/>
              </a:lnSpc>
              <a:spcBef>
                <a:spcPct val="0"/>
              </a:spcBef>
            </a:pPr>
            <a:r>
              <a:rPr lang="en-US" sz="1749" spc="139">
                <a:solidFill>
                  <a:srgbClr val="86726A"/>
                </a:solidFill>
                <a:ea typeface="Ipaex Mincho"/>
              </a:rPr>
              <a:t>保存して後で見返す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37719" y="175539"/>
            <a:ext cx="1830710" cy="295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49"/>
              </a:lnSpc>
              <a:spcBef>
                <a:spcPct val="0"/>
              </a:spcBef>
            </a:pPr>
            <a:r>
              <a:rPr lang="en-US" sz="1749" spc="87">
                <a:solidFill>
                  <a:srgbClr val="86726A"/>
                </a:solidFill>
                <a:ea typeface="Ipaex Mincho"/>
              </a:rPr>
              <a:t>他の投稿を見る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59966" y="5123443"/>
            <a:ext cx="6479381" cy="931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806"/>
              </a:lnSpc>
            </a:pPr>
            <a:r>
              <a:rPr lang="en-US" sz="2239" spc="290">
                <a:solidFill>
                  <a:srgbClr val="86726A"/>
                </a:solidFill>
                <a:ea typeface="Ipaex Mincho"/>
              </a:rPr>
              <a:t>最後までご覧いただき</a:t>
            </a:r>
          </a:p>
          <a:p>
            <a:pPr algn="ctr">
              <a:lnSpc>
                <a:spcPts val="3806"/>
              </a:lnSpc>
            </a:pPr>
            <a:r>
              <a:rPr lang="en-US" sz="2239" spc="290">
                <a:solidFill>
                  <a:srgbClr val="86726A"/>
                </a:solidFill>
                <a:ea typeface="Ipaex Mincho"/>
              </a:rPr>
              <a:t>ありがとうございました。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16468" y="1005017"/>
            <a:ext cx="6479381" cy="435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9949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897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846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794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743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9691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9640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59588" algn="l" defTabSz="639897" rtl="0" eaLnBrk="1" latinLnBrk="0" hangingPunct="1"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26"/>
              </a:lnSpc>
              <a:spcBef>
                <a:spcPct val="0"/>
              </a:spcBef>
            </a:pPr>
            <a:r>
              <a:rPr lang="ja-JP" altLang="en-US" sz="2799" spc="251" dirty="0">
                <a:solidFill>
                  <a:srgbClr val="86726A"/>
                </a:solidFill>
                <a:ea typeface="Ipaex Mincho"/>
              </a:rPr>
              <a:t>サロン名</a:t>
            </a:r>
            <a:endParaRPr lang="en-US" sz="2799" spc="251" dirty="0">
              <a:solidFill>
                <a:srgbClr val="86726A"/>
              </a:solidFill>
              <a:ea typeface="Ipaex Mincho"/>
            </a:endParaRPr>
          </a:p>
        </p:txBody>
      </p:sp>
    </p:spTree>
    <p:extLst>
      <p:ext uri="{BB962C8B-B14F-4D97-AF65-F5344CB8AC3E}">
        <p14:creationId xmlns:p14="http://schemas.microsoft.com/office/powerpoint/2010/main" val="266306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611</Words>
  <Application>Microsoft Office PowerPoint</Application>
  <PresentationFormat>ユーザー設定</PresentationFormat>
  <Paragraphs>162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11</vt:i4>
      </vt:variant>
    </vt:vector>
  </HeadingPairs>
  <TitlesOfParts>
    <vt:vector size="31" baseType="lpstr">
      <vt:lpstr>BIZ UDP明朝 Medium</vt:lpstr>
      <vt:lpstr>Ipaex Mincho</vt:lpstr>
      <vt:lpstr>JA Jayagiri Script</vt:lpstr>
      <vt:lpstr>Zen Maru Gothic Bold</vt:lpstr>
      <vt:lpstr>游ゴシック</vt:lpstr>
      <vt:lpstr>游明朝</vt:lpstr>
      <vt:lpstr>Angsana New</vt:lpstr>
      <vt:lpstr>Aptos</vt:lpstr>
      <vt:lpstr>Aptos Display</vt:lpstr>
      <vt:lpstr>Arial</vt:lpstr>
      <vt:lpstr>Bodoni MT Black</vt:lpstr>
      <vt:lpstr>Calibri</vt:lpstr>
      <vt:lpstr>Cochocib Script Latin Pro</vt:lpstr>
      <vt:lpstr>Kunstler Script</vt:lpstr>
      <vt:lpstr>New Standard</vt:lpstr>
      <vt:lpstr>Rage Italic</vt:lpstr>
      <vt:lpstr>Office テーマ</vt:lpstr>
      <vt:lpstr>Office テーマ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 共有アカウント</dc:creator>
  <cp:lastModifiedBy>【営業】  共有アカウント</cp:lastModifiedBy>
  <cp:revision>15</cp:revision>
  <dcterms:created xsi:type="dcterms:W3CDTF">2024-03-21T03:27:41Z</dcterms:created>
  <dcterms:modified xsi:type="dcterms:W3CDTF">2024-03-28T00:43:34Z</dcterms:modified>
</cp:coreProperties>
</file>