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</p:sldIdLst>
  <p:sldSz cx="7556500" cy="10693400"/>
  <p:notesSz cx="6858000" cy="9144000"/>
  <p:embeddedFontLst>
    <p:embeddedFont>
      <p:font typeface="AR Mincho Heavy" panose="020B0600070205080204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8" d="100"/>
          <a:sy n="98" d="100"/>
        </p:scale>
        <p:origin x="848" y="-3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142" y="4474591"/>
            <a:ext cx="6621716" cy="460641"/>
          </a:xfrm>
          <a:custGeom>
            <a:avLst/>
            <a:gdLst/>
            <a:ahLst/>
            <a:cxnLst/>
            <a:rect l="l" t="t" r="r" b="b"/>
            <a:pathLst>
              <a:path w="6621716" h="460641">
                <a:moveTo>
                  <a:pt x="0" y="0"/>
                </a:moveTo>
                <a:lnTo>
                  <a:pt x="6621716" y="0"/>
                </a:lnTo>
                <a:lnTo>
                  <a:pt x="6621716" y="460642"/>
                </a:lnTo>
                <a:lnTo>
                  <a:pt x="0" y="460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254122" y="5208512"/>
            <a:ext cx="7060380" cy="1671419"/>
            <a:chOff x="0" y="0"/>
            <a:chExt cx="2530281" cy="5989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0281" cy="598999"/>
            </a:xfrm>
            <a:custGeom>
              <a:avLst/>
              <a:gdLst/>
              <a:ahLst/>
              <a:cxnLst/>
              <a:rect l="l" t="t" r="r" b="b"/>
              <a:pathLst>
                <a:path w="2530281" h="598999">
                  <a:moveTo>
                    <a:pt x="0" y="0"/>
                  </a:moveTo>
                  <a:lnTo>
                    <a:pt x="2530281" y="0"/>
                  </a:lnTo>
                  <a:lnTo>
                    <a:pt x="2530281" y="598999"/>
                  </a:lnTo>
                  <a:lnTo>
                    <a:pt x="0" y="598999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530281" cy="62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9810" y="6989428"/>
            <a:ext cx="7060380" cy="1671419"/>
            <a:chOff x="0" y="0"/>
            <a:chExt cx="2530281" cy="5989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0281" cy="598999"/>
            </a:xfrm>
            <a:custGeom>
              <a:avLst/>
              <a:gdLst/>
              <a:ahLst/>
              <a:cxnLst/>
              <a:rect l="l" t="t" r="r" b="b"/>
              <a:pathLst>
                <a:path w="2530281" h="598999">
                  <a:moveTo>
                    <a:pt x="0" y="0"/>
                  </a:moveTo>
                  <a:lnTo>
                    <a:pt x="2530281" y="0"/>
                  </a:lnTo>
                  <a:lnTo>
                    <a:pt x="2530281" y="598999"/>
                  </a:lnTo>
                  <a:lnTo>
                    <a:pt x="0" y="598999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30281" cy="62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69142" y="7299474"/>
            <a:ext cx="1001644" cy="10016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1142" y="7299474"/>
            <a:ext cx="1001644" cy="10016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323875" y="5629935"/>
            <a:ext cx="886336" cy="1197568"/>
          </a:xfrm>
          <a:custGeom>
            <a:avLst/>
            <a:gdLst/>
            <a:ahLst/>
            <a:cxnLst/>
            <a:rect l="l" t="t" r="r" b="b"/>
            <a:pathLst>
              <a:path w="886336" h="1197568">
                <a:moveTo>
                  <a:pt x="0" y="0"/>
                </a:moveTo>
                <a:lnTo>
                  <a:pt x="886335" y="0"/>
                </a:lnTo>
                <a:lnTo>
                  <a:pt x="886335" y="1197568"/>
                </a:lnTo>
                <a:lnTo>
                  <a:pt x="0" y="119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22" name="Group 22"/>
          <p:cNvGrpSpPr/>
          <p:nvPr/>
        </p:nvGrpSpPr>
        <p:grpSpPr>
          <a:xfrm>
            <a:off x="254122" y="8821176"/>
            <a:ext cx="7060380" cy="1671419"/>
            <a:chOff x="0" y="0"/>
            <a:chExt cx="2530281" cy="59899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30281" cy="598999"/>
            </a:xfrm>
            <a:custGeom>
              <a:avLst/>
              <a:gdLst/>
              <a:ahLst/>
              <a:cxnLst/>
              <a:rect l="l" t="t" r="r" b="b"/>
              <a:pathLst>
                <a:path w="2530281" h="598999">
                  <a:moveTo>
                    <a:pt x="0" y="0"/>
                  </a:moveTo>
                  <a:lnTo>
                    <a:pt x="2530281" y="0"/>
                  </a:lnTo>
                  <a:lnTo>
                    <a:pt x="2530281" y="598999"/>
                  </a:lnTo>
                  <a:lnTo>
                    <a:pt x="0" y="598999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2530281" cy="62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9142" y="9156063"/>
            <a:ext cx="1001644" cy="10016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41142" y="9156063"/>
            <a:ext cx="1001644" cy="100164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87971" y="5398524"/>
            <a:ext cx="4594213" cy="289753"/>
            <a:chOff x="0" y="0"/>
            <a:chExt cx="1646462" cy="10384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87971" y="7171232"/>
            <a:ext cx="4594213" cy="289753"/>
            <a:chOff x="0" y="0"/>
            <a:chExt cx="1646462" cy="10384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587971" y="9022797"/>
            <a:ext cx="4594213" cy="289753"/>
            <a:chOff x="0" y="0"/>
            <a:chExt cx="1646462" cy="10384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0" y="0"/>
            <a:ext cx="7560000" cy="5046587"/>
          </a:xfrm>
          <a:custGeom>
            <a:avLst/>
            <a:gdLst/>
            <a:ahLst/>
            <a:cxnLst/>
            <a:rect l="l" t="t" r="r" b="b"/>
            <a:pathLst>
              <a:path w="7560000" h="5046587">
                <a:moveTo>
                  <a:pt x="0" y="0"/>
                </a:moveTo>
                <a:lnTo>
                  <a:pt x="7560000" y="0"/>
                </a:lnTo>
                <a:lnTo>
                  <a:pt x="7560000" y="5046587"/>
                </a:lnTo>
                <a:lnTo>
                  <a:pt x="0" y="5046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765" t="-7624"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1" name="Group 41"/>
          <p:cNvGrpSpPr/>
          <p:nvPr/>
        </p:nvGrpSpPr>
        <p:grpSpPr>
          <a:xfrm>
            <a:off x="5028744" y="81763"/>
            <a:ext cx="2539780" cy="2374211"/>
            <a:chOff x="0" y="0"/>
            <a:chExt cx="3386374" cy="3165615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2317731" cy="2317731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5902" t="-38102" r="-10783" b="-53449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568570" y="1347811"/>
              <a:ext cx="1817804" cy="1817804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9193" t="-32967" r="-122900" b="-34636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6" name="Freeform 46"/>
            <p:cNvSpPr/>
            <p:nvPr/>
          </p:nvSpPr>
          <p:spPr>
            <a:xfrm rot="3700755" flipH="1">
              <a:off x="517825" y="1872036"/>
              <a:ext cx="1256394" cy="751552"/>
            </a:xfrm>
            <a:custGeom>
              <a:avLst/>
              <a:gdLst/>
              <a:ahLst/>
              <a:cxnLst/>
              <a:rect l="l" t="t" r="r" b="b"/>
              <a:pathLst>
                <a:path w="1256394" h="751552">
                  <a:moveTo>
                    <a:pt x="1256394" y="0"/>
                  </a:moveTo>
                  <a:lnTo>
                    <a:pt x="0" y="0"/>
                  </a:lnTo>
                  <a:lnTo>
                    <a:pt x="0" y="751552"/>
                  </a:lnTo>
                  <a:lnTo>
                    <a:pt x="1256394" y="751552"/>
                  </a:lnTo>
                  <a:lnTo>
                    <a:pt x="12563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7" name="Freeform 47"/>
          <p:cNvSpPr/>
          <p:nvPr/>
        </p:nvSpPr>
        <p:spPr>
          <a:xfrm>
            <a:off x="586955" y="4474591"/>
            <a:ext cx="6621716" cy="460641"/>
          </a:xfrm>
          <a:custGeom>
            <a:avLst/>
            <a:gdLst/>
            <a:ahLst/>
            <a:cxnLst/>
            <a:rect l="l" t="t" r="r" b="b"/>
            <a:pathLst>
              <a:path w="6621716" h="460641">
                <a:moveTo>
                  <a:pt x="0" y="0"/>
                </a:moveTo>
                <a:lnTo>
                  <a:pt x="6621716" y="0"/>
                </a:lnTo>
                <a:lnTo>
                  <a:pt x="6621716" y="460642"/>
                </a:lnTo>
                <a:lnTo>
                  <a:pt x="0" y="460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8" name="Freeform 48"/>
          <p:cNvSpPr/>
          <p:nvPr/>
        </p:nvSpPr>
        <p:spPr>
          <a:xfrm>
            <a:off x="6045181" y="7587885"/>
            <a:ext cx="1269321" cy="1072962"/>
          </a:xfrm>
          <a:custGeom>
            <a:avLst/>
            <a:gdLst/>
            <a:ahLst/>
            <a:cxnLst/>
            <a:rect l="l" t="t" r="r" b="b"/>
            <a:pathLst>
              <a:path w="1269321" h="1072962">
                <a:moveTo>
                  <a:pt x="0" y="0"/>
                </a:moveTo>
                <a:lnTo>
                  <a:pt x="1269321" y="0"/>
                </a:lnTo>
                <a:lnTo>
                  <a:pt x="1269321" y="1072962"/>
                </a:lnTo>
                <a:lnTo>
                  <a:pt x="0" y="10729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49"/>
          <p:cNvSpPr/>
          <p:nvPr/>
        </p:nvSpPr>
        <p:spPr>
          <a:xfrm>
            <a:off x="6141563" y="9556365"/>
            <a:ext cx="1084509" cy="829243"/>
          </a:xfrm>
          <a:custGeom>
            <a:avLst/>
            <a:gdLst/>
            <a:ahLst/>
            <a:cxnLst/>
            <a:rect l="l" t="t" r="r" b="b"/>
            <a:pathLst>
              <a:path w="1084509" h="829243">
                <a:moveTo>
                  <a:pt x="0" y="0"/>
                </a:moveTo>
                <a:lnTo>
                  <a:pt x="1084508" y="0"/>
                </a:lnTo>
                <a:lnTo>
                  <a:pt x="1084508" y="829243"/>
                </a:lnTo>
                <a:lnTo>
                  <a:pt x="0" y="829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2" name="TextBox 52"/>
          <p:cNvSpPr txBox="1"/>
          <p:nvPr/>
        </p:nvSpPr>
        <p:spPr>
          <a:xfrm>
            <a:off x="730250" y="7466096"/>
            <a:ext cx="623175" cy="21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 spc="182" dirty="0">
                <a:solidFill>
                  <a:srgbClr val="FFFFFF"/>
                </a:solidFill>
                <a:latin typeface="AR Mincho Heavy"/>
              </a:rPr>
              <a:t>Step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30144" y="7701876"/>
            <a:ext cx="22363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>
                <a:solidFill>
                  <a:srgbClr val="FFFFFF"/>
                </a:solidFill>
                <a:ea typeface="AR Mincho Heavy"/>
              </a:rPr>
              <a:t>２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30250" y="9324693"/>
            <a:ext cx="560802" cy="21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 spc="182" dirty="0">
                <a:solidFill>
                  <a:srgbClr val="FFFFFF"/>
                </a:solidFill>
                <a:latin typeface="AR Mincho Heavy"/>
              </a:rPr>
              <a:t>Step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30144" y="9558465"/>
            <a:ext cx="22363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>
                <a:solidFill>
                  <a:srgbClr val="FFFFFF"/>
                </a:solidFill>
                <a:ea typeface="AR Mincho Heavy"/>
              </a:rPr>
              <a:t>３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52992" y="5425290"/>
            <a:ext cx="1263258" cy="204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ea typeface="AR Mincho Heavy"/>
              </a:rPr>
              <a:t>美容ジェル塗布</a:t>
            </a:r>
            <a:endParaRPr lang="en-US" sz="1200" spc="168" dirty="0">
              <a:solidFill>
                <a:srgbClr val="FFFFFF"/>
              </a:solidFill>
              <a:ea typeface="AR Mincho Heavy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752992" y="7197999"/>
            <a:ext cx="1720458" cy="200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latin typeface="AR Mincho Heavy"/>
                <a:ea typeface="AR Mincho Heavy"/>
              </a:rPr>
              <a:t>光フェイシャル照射Ⅰ</a:t>
            </a:r>
            <a:endParaRPr lang="en-US" sz="1200" spc="168" dirty="0">
              <a:solidFill>
                <a:srgbClr val="FFFFFF"/>
              </a:solidFill>
              <a:latin typeface="AR Mincho Heavy"/>
              <a:ea typeface="AR Mincho Heavy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796001" y="9055907"/>
            <a:ext cx="1644258" cy="200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latin typeface="AR Mincho Heavy"/>
                <a:ea typeface="AR Mincho Heavy"/>
              </a:rPr>
              <a:t>光フェイシャル照射Ⅱ</a:t>
            </a:r>
            <a:endParaRPr lang="en-US" sz="1200" spc="168" dirty="0">
              <a:solidFill>
                <a:srgbClr val="FFFFFF"/>
              </a:solidFill>
              <a:latin typeface="AR Mincho Heavy"/>
              <a:ea typeface="AR Mincho Heavy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63579" y="3063393"/>
            <a:ext cx="3234234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spc="6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ニキビケア</a:t>
            </a:r>
            <a:endParaRPr lang="en-US" sz="4699" spc="65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Mincho Heavy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254122" y="3791740"/>
            <a:ext cx="4053149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47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光フェイシャル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645787" y="3627500"/>
            <a:ext cx="3445071" cy="81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spc="-39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６</a:t>
            </a:r>
            <a:r>
              <a:rPr lang="en-US" sz="4899" spc="-39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,０00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21450" y="3935046"/>
            <a:ext cx="34746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円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373688" y="3801061"/>
            <a:ext cx="582957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(</a:t>
            </a:r>
            <a:r>
              <a:rPr lang="en-US" sz="1100" spc="15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税込</a:t>
            </a: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796001" y="6000734"/>
            <a:ext cx="4563874" cy="62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spc="168">
                <a:solidFill>
                  <a:srgbClr val="000000"/>
                </a:solidFill>
                <a:ea typeface="AR Mincho Heavy"/>
              </a:rPr>
              <a:t>ヒアルロン酸、コラーゲンがたっぷり入った美容ジェルを</a:t>
            </a:r>
          </a:p>
          <a:p>
            <a:pPr algn="l">
              <a:lnSpc>
                <a:spcPts val="1680"/>
              </a:lnSpc>
            </a:pPr>
            <a:r>
              <a:rPr lang="en-US" sz="1200" spc="168">
                <a:solidFill>
                  <a:srgbClr val="000000"/>
                </a:solidFill>
                <a:ea typeface="AR Mincho Heavy"/>
              </a:rPr>
              <a:t>お顔に塗布していきます。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200" spc="168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4286919" y="3448837"/>
            <a:ext cx="2921752" cy="322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spc="26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【</a:t>
            </a:r>
            <a:r>
              <a:rPr lang="en-US" sz="1900" spc="266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スタンダードコース</a:t>
            </a:r>
            <a:r>
              <a:rPr lang="en-US" sz="1900" spc="26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】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797050" y="7730451"/>
            <a:ext cx="447946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最新マシーンの美肌効果の高い光を肌内部へ照射します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美肌フィルターで首・顔全体にアプローチし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、</a:t>
            </a:r>
          </a:p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お肌を活性化させます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200" spc="168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789949" y="9613900"/>
            <a:ext cx="3056058" cy="421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200" u="sng" spc="168" dirty="0" err="1">
                <a:solidFill>
                  <a:srgbClr val="000000"/>
                </a:solidFill>
                <a:ea typeface="AR Mincho Heavy"/>
              </a:rPr>
              <a:t>ニキビ特化フィルター</a:t>
            </a: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を使用し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、</a:t>
            </a:r>
          </a:p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ニキビのお悩みにアプローチします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◎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1AF7AC50-519C-E058-0B37-50EE746C83C7}"/>
              </a:ext>
            </a:extLst>
          </p:cNvPr>
          <p:cNvGrpSpPr/>
          <p:nvPr/>
        </p:nvGrpSpPr>
        <p:grpSpPr>
          <a:xfrm>
            <a:off x="473027" y="5621071"/>
            <a:ext cx="1075247" cy="1006407"/>
            <a:chOff x="466739" y="5629935"/>
            <a:chExt cx="1075247" cy="1006407"/>
          </a:xfrm>
        </p:grpSpPr>
        <p:grpSp>
          <p:nvGrpSpPr>
            <p:cNvPr id="68" name="Group 7">
              <a:extLst>
                <a:ext uri="{FF2B5EF4-FFF2-40B4-BE49-F238E27FC236}">
                  <a16:creationId xmlns:a16="http://schemas.microsoft.com/office/drawing/2014/main" id="{07A9CD31-146D-E7B2-C302-4BABBFE7A5CA}"/>
                </a:ext>
              </a:extLst>
            </p:cNvPr>
            <p:cNvGrpSpPr/>
            <p:nvPr/>
          </p:nvGrpSpPr>
          <p:grpSpPr>
            <a:xfrm>
              <a:off x="466739" y="5629935"/>
              <a:ext cx="1001641" cy="1001644"/>
              <a:chOff x="123069" y="40632"/>
              <a:chExt cx="1335522" cy="1335525"/>
            </a:xfrm>
          </p:grpSpPr>
          <p:grpSp>
            <p:nvGrpSpPr>
              <p:cNvPr id="69" name="Group 8">
                <a:extLst>
                  <a:ext uri="{FF2B5EF4-FFF2-40B4-BE49-F238E27FC236}">
                    <a16:creationId xmlns:a16="http://schemas.microsoft.com/office/drawing/2014/main" id="{976B461A-D7A4-B358-FB40-3B7186948133}"/>
                  </a:ext>
                </a:extLst>
              </p:cNvPr>
              <p:cNvGrpSpPr/>
              <p:nvPr/>
            </p:nvGrpSpPr>
            <p:grpSpPr>
              <a:xfrm>
                <a:off x="123069" y="40632"/>
                <a:ext cx="1335522" cy="1335525"/>
                <a:chOff x="74898" y="24728"/>
                <a:chExt cx="812800" cy="812800"/>
              </a:xfrm>
            </p:grpSpPr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id="{DBB94F45-7F0D-AFDA-B84E-9033F08DF15F}"/>
                    </a:ext>
                  </a:extLst>
                </p:cNvPr>
                <p:cNvSpPr/>
                <p:nvPr/>
              </p:nvSpPr>
              <p:spPr>
                <a:xfrm>
                  <a:off x="74898" y="24728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B9379"/>
                </a:solid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" name="TextBox 10">
                  <a:extLst>
                    <a:ext uri="{FF2B5EF4-FFF2-40B4-BE49-F238E27FC236}">
                      <a16:creationId xmlns:a16="http://schemas.microsoft.com/office/drawing/2014/main" id="{B08903C2-46EF-1676-ADC3-40BA25A77645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540"/>
                    </a:lnSpc>
                  </a:pPr>
                  <a:endParaRPr/>
                </a:p>
              </p:txBody>
            </p:sp>
          </p:grpSp>
          <p:sp>
            <p:nvSpPr>
              <p:cNvPr id="70" name="TextBox 13">
                <a:extLst>
                  <a:ext uri="{FF2B5EF4-FFF2-40B4-BE49-F238E27FC236}">
                    <a16:creationId xmlns:a16="http://schemas.microsoft.com/office/drawing/2014/main" id="{9E91FCAF-3A04-A2F7-41AF-DDCDBCB1A304}"/>
                  </a:ext>
                </a:extLst>
              </p:cNvPr>
              <p:cNvSpPr txBox="1"/>
              <p:nvPr/>
            </p:nvSpPr>
            <p:spPr>
              <a:xfrm>
                <a:off x="221206" y="78253"/>
                <a:ext cx="1085114" cy="1132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  <p:sp>
            <p:nvSpPr>
              <p:cNvPr id="71" name="TextBox 14">
                <a:extLst>
                  <a:ext uri="{FF2B5EF4-FFF2-40B4-BE49-F238E27FC236}">
                    <a16:creationId xmlns:a16="http://schemas.microsoft.com/office/drawing/2014/main" id="{8396C353-4972-9833-1269-203DA06B8CDB}"/>
                  </a:ext>
                </a:extLst>
              </p:cNvPr>
              <p:cNvSpPr txBox="1"/>
              <p:nvPr/>
            </p:nvSpPr>
            <p:spPr>
              <a:xfrm>
                <a:off x="492496" y="308853"/>
                <a:ext cx="747736" cy="2840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20"/>
                  </a:lnSpc>
                  <a:spcBef>
                    <a:spcPct val="0"/>
                  </a:spcBef>
                </a:pPr>
                <a:r>
                  <a:rPr lang="en-US" sz="1300" spc="182" dirty="0">
                    <a:solidFill>
                      <a:srgbClr val="FFFFFF"/>
                    </a:solidFill>
                    <a:latin typeface="AR Mincho Heavy"/>
                  </a:rPr>
                  <a:t>Step</a:t>
                </a:r>
              </a:p>
            </p:txBody>
          </p:sp>
          <p:sp>
            <p:nvSpPr>
              <p:cNvPr id="72" name="TextBox 15">
                <a:extLst>
                  <a:ext uri="{FF2B5EF4-FFF2-40B4-BE49-F238E27FC236}">
                    <a16:creationId xmlns:a16="http://schemas.microsoft.com/office/drawing/2014/main" id="{A87D3543-310D-120E-C88E-3AECBFED66FE}"/>
                  </a:ext>
                </a:extLst>
              </p:cNvPr>
              <p:cNvSpPr txBox="1"/>
              <p:nvPr/>
            </p:nvSpPr>
            <p:spPr>
              <a:xfrm>
                <a:off x="740943" y="605307"/>
                <a:ext cx="298185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  <a:spcBef>
                    <a:spcPct val="0"/>
                  </a:spcBef>
                </a:pPr>
                <a:r>
                  <a:rPr lang="en-US" sz="2399" spc="335" dirty="0">
                    <a:solidFill>
                      <a:srgbClr val="FFFFFF"/>
                    </a:solidFill>
                    <a:ea typeface="AR Mincho Heavy"/>
                  </a:rPr>
                  <a:t>１</a:t>
                </a:r>
              </a:p>
            </p:txBody>
          </p:sp>
        </p:grp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CA6FBAB8-2FF0-87F2-4278-ABACB41AB584}"/>
                </a:ext>
              </a:extLst>
            </p:cNvPr>
            <p:cNvSpPr/>
            <p:nvPr/>
          </p:nvSpPr>
          <p:spPr>
            <a:xfrm>
              <a:off x="540342" y="5634698"/>
              <a:ext cx="1001644" cy="100164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5040000"/>
          </a:xfrm>
          <a:custGeom>
            <a:avLst/>
            <a:gdLst/>
            <a:ahLst/>
            <a:cxnLst/>
            <a:rect l="l" t="t" r="r" b="b"/>
            <a:pathLst>
              <a:path w="7560000" h="5040000">
                <a:moveTo>
                  <a:pt x="0" y="0"/>
                </a:moveTo>
                <a:lnTo>
                  <a:pt x="7560000" y="0"/>
                </a:lnTo>
                <a:lnTo>
                  <a:pt x="7560000" y="5040000"/>
                </a:lnTo>
                <a:lnTo>
                  <a:pt x="0" y="50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65" t="-7765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469142" y="4474591"/>
            <a:ext cx="6621716" cy="460641"/>
          </a:xfrm>
          <a:custGeom>
            <a:avLst/>
            <a:gdLst/>
            <a:ahLst/>
            <a:cxnLst/>
            <a:rect l="l" t="t" r="r" b="b"/>
            <a:pathLst>
              <a:path w="6621716" h="460641">
                <a:moveTo>
                  <a:pt x="0" y="0"/>
                </a:moveTo>
                <a:lnTo>
                  <a:pt x="6621716" y="0"/>
                </a:lnTo>
                <a:lnTo>
                  <a:pt x="6621716" y="460642"/>
                </a:lnTo>
                <a:lnTo>
                  <a:pt x="0" y="460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272584" y="7018694"/>
            <a:ext cx="7060380" cy="1671419"/>
            <a:chOff x="0" y="0"/>
            <a:chExt cx="2530281" cy="5989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30281" cy="598999"/>
            </a:xfrm>
            <a:custGeom>
              <a:avLst/>
              <a:gdLst/>
              <a:ahLst/>
              <a:cxnLst/>
              <a:rect l="l" t="t" r="r" b="b"/>
              <a:pathLst>
                <a:path w="2530281" h="598999">
                  <a:moveTo>
                    <a:pt x="0" y="0"/>
                  </a:moveTo>
                  <a:lnTo>
                    <a:pt x="2530281" y="0"/>
                  </a:lnTo>
                  <a:lnTo>
                    <a:pt x="2530281" y="598999"/>
                  </a:lnTo>
                  <a:lnTo>
                    <a:pt x="0" y="598999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530281" cy="62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342337" y="7440117"/>
            <a:ext cx="886336" cy="1197568"/>
          </a:xfrm>
          <a:custGeom>
            <a:avLst/>
            <a:gdLst/>
            <a:ahLst/>
            <a:cxnLst/>
            <a:rect l="l" t="t" r="r" b="b"/>
            <a:pathLst>
              <a:path w="886336" h="1197568">
                <a:moveTo>
                  <a:pt x="0" y="0"/>
                </a:moveTo>
                <a:lnTo>
                  <a:pt x="886335" y="0"/>
                </a:lnTo>
                <a:lnTo>
                  <a:pt x="886335" y="1197568"/>
                </a:lnTo>
                <a:lnTo>
                  <a:pt x="0" y="1197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606433" y="7208705"/>
            <a:ext cx="4594213" cy="289753"/>
            <a:chOff x="0" y="0"/>
            <a:chExt cx="1646462" cy="1038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20850" y="7241247"/>
            <a:ext cx="1320995" cy="20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ea typeface="AR Mincho Heavy"/>
              </a:rPr>
              <a:t>美容ジェル塗布</a:t>
            </a:r>
            <a:endParaRPr lang="en-US" sz="1200" spc="168" dirty="0">
              <a:solidFill>
                <a:srgbClr val="FFFFFF"/>
              </a:solidFill>
              <a:ea typeface="AR Mincho Heavy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71827" y="7803657"/>
            <a:ext cx="4563874" cy="62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ヒアルロン酸、コラーゲンがたっぷり入った美容ジェルを</a:t>
            </a:r>
            <a:endParaRPr lang="en-US" sz="1200" spc="168" dirty="0">
              <a:solidFill>
                <a:srgbClr val="000000"/>
              </a:solidFill>
              <a:ea typeface="AR Mincho Heavy"/>
            </a:endParaRPr>
          </a:p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お顔に塗布していきます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200" spc="168" dirty="0">
              <a:solidFill>
                <a:srgbClr val="000000"/>
              </a:solidFill>
              <a:ea typeface="AR Mincho Heavy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272584" y="5216212"/>
            <a:ext cx="7060380" cy="1671419"/>
            <a:chOff x="0" y="0"/>
            <a:chExt cx="2530281" cy="59899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30281" cy="598999"/>
            </a:xfrm>
            <a:custGeom>
              <a:avLst/>
              <a:gdLst/>
              <a:ahLst/>
              <a:cxnLst/>
              <a:rect l="l" t="t" r="r" b="b"/>
              <a:pathLst>
                <a:path w="2530281" h="598999">
                  <a:moveTo>
                    <a:pt x="0" y="0"/>
                  </a:moveTo>
                  <a:lnTo>
                    <a:pt x="2530281" y="0"/>
                  </a:lnTo>
                  <a:lnTo>
                    <a:pt x="2530281" y="598999"/>
                  </a:lnTo>
                  <a:lnTo>
                    <a:pt x="0" y="598999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2530281" cy="62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0745" y="5398017"/>
            <a:ext cx="4594213" cy="289753"/>
            <a:chOff x="0" y="0"/>
            <a:chExt cx="1646462" cy="10384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54122" y="8821176"/>
            <a:ext cx="7060380" cy="1671419"/>
            <a:chOff x="0" y="0"/>
            <a:chExt cx="2530281" cy="59899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530281" cy="598999"/>
            </a:xfrm>
            <a:custGeom>
              <a:avLst/>
              <a:gdLst/>
              <a:ahLst/>
              <a:cxnLst/>
              <a:rect l="l" t="t" r="r" b="b"/>
              <a:pathLst>
                <a:path w="2530281" h="598999">
                  <a:moveTo>
                    <a:pt x="0" y="0"/>
                  </a:moveTo>
                  <a:lnTo>
                    <a:pt x="2530281" y="0"/>
                  </a:lnTo>
                  <a:lnTo>
                    <a:pt x="2530281" y="598999"/>
                  </a:lnTo>
                  <a:lnTo>
                    <a:pt x="0" y="598999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2530281" cy="62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69142" y="9156063"/>
            <a:ext cx="1001644" cy="1001644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41142" y="9156063"/>
            <a:ext cx="1001644" cy="1001644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734959" y="9316113"/>
            <a:ext cx="560802" cy="21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 spc="182" dirty="0">
                <a:solidFill>
                  <a:srgbClr val="FFFFFF"/>
                </a:solidFill>
                <a:latin typeface="AR Mincho Heavy"/>
              </a:rPr>
              <a:t>Step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30144" y="9580449"/>
            <a:ext cx="22363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 dirty="0">
                <a:solidFill>
                  <a:srgbClr val="FFFFFF"/>
                </a:solidFill>
                <a:ea typeface="AR Mincho Heavy"/>
              </a:rPr>
              <a:t>３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587971" y="9022797"/>
            <a:ext cx="4594213" cy="289753"/>
            <a:chOff x="0" y="0"/>
            <a:chExt cx="1646462" cy="10384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751242" y="9063851"/>
            <a:ext cx="2027008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latin typeface="AR Mincho Heavy"/>
                <a:ea typeface="AR Mincho Heavy"/>
              </a:rPr>
              <a:t>光フェイシャル照射Ⅰ・Ⅱ</a:t>
            </a:r>
            <a:endParaRPr lang="en-US" sz="1200" spc="168" dirty="0">
              <a:solidFill>
                <a:srgbClr val="FFFFFF"/>
              </a:solidFill>
              <a:latin typeface="AR Mincho Heavy"/>
              <a:ea typeface="AR Mincho Heavy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6187378" y="6120346"/>
            <a:ext cx="699470" cy="647416"/>
          </a:xfrm>
          <a:custGeom>
            <a:avLst/>
            <a:gdLst/>
            <a:ahLst/>
            <a:cxnLst/>
            <a:rect l="l" t="t" r="r" b="b"/>
            <a:pathLst>
              <a:path w="699470" h="647416">
                <a:moveTo>
                  <a:pt x="0" y="0"/>
                </a:moveTo>
                <a:lnTo>
                  <a:pt x="699470" y="0"/>
                </a:lnTo>
                <a:lnTo>
                  <a:pt x="699470" y="647416"/>
                </a:lnTo>
                <a:lnTo>
                  <a:pt x="0" y="647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49"/>
          <p:cNvSpPr/>
          <p:nvPr/>
        </p:nvSpPr>
        <p:spPr>
          <a:xfrm>
            <a:off x="6728221" y="5198798"/>
            <a:ext cx="533254" cy="1706248"/>
          </a:xfrm>
          <a:custGeom>
            <a:avLst/>
            <a:gdLst/>
            <a:ahLst/>
            <a:cxnLst/>
            <a:rect l="l" t="t" r="r" b="b"/>
            <a:pathLst>
              <a:path w="533254" h="1706248">
                <a:moveTo>
                  <a:pt x="0" y="0"/>
                </a:moveTo>
                <a:lnTo>
                  <a:pt x="533254" y="0"/>
                </a:lnTo>
                <a:lnTo>
                  <a:pt x="533254" y="1706248"/>
                </a:lnTo>
                <a:lnTo>
                  <a:pt x="0" y="1706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9710EB7B-F8B6-7492-2881-DC262204D3E2}"/>
              </a:ext>
            </a:extLst>
          </p:cNvPr>
          <p:cNvGrpSpPr/>
          <p:nvPr/>
        </p:nvGrpSpPr>
        <p:grpSpPr>
          <a:xfrm>
            <a:off x="492762" y="5712161"/>
            <a:ext cx="1073644" cy="1001644"/>
            <a:chOff x="491916" y="5526258"/>
            <a:chExt cx="1073644" cy="1001644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CB277E02-1129-EC3B-C98A-42C662807ABB}"/>
                </a:ext>
              </a:extLst>
            </p:cNvPr>
            <p:cNvGrpSpPr/>
            <p:nvPr/>
          </p:nvGrpSpPr>
          <p:grpSpPr>
            <a:xfrm>
              <a:off x="491916" y="5526258"/>
              <a:ext cx="1073644" cy="1001644"/>
              <a:chOff x="491916" y="5526258"/>
              <a:chExt cx="1073644" cy="1001644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491916" y="5526258"/>
                <a:ext cx="1001644" cy="1001644"/>
                <a:chOff x="0" y="0"/>
                <a:chExt cx="812800" cy="81280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B9379"/>
                </a:solidFill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540"/>
                    </a:lnSpc>
                  </a:pPr>
                  <a:endParaRPr/>
                </a:p>
              </p:txBody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563916" y="5526258"/>
                <a:ext cx="1001644" cy="1001644"/>
                <a:chOff x="0" y="0"/>
                <a:chExt cx="812800" cy="8128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540"/>
                    </a:lnSpc>
                  </a:pPr>
                  <a:endParaRPr/>
                </a:p>
              </p:txBody>
            </p:sp>
          </p:grpSp>
        </p:grpSp>
        <p:sp>
          <p:nvSpPr>
            <p:cNvPr id="50" name="TextBox 50"/>
            <p:cNvSpPr txBox="1"/>
            <p:nvPr/>
          </p:nvSpPr>
          <p:spPr>
            <a:xfrm>
              <a:off x="730250" y="5687771"/>
              <a:ext cx="650247" cy="21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952918" y="5928660"/>
              <a:ext cx="223639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>
                  <a:solidFill>
                    <a:srgbClr val="FFFFFF"/>
                  </a:solidFill>
                  <a:ea typeface="AR Mincho Heavy"/>
                </a:rPr>
                <a:t>１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416050" y="5424783"/>
            <a:ext cx="1630263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ea typeface="AR Mincho Heavy"/>
              </a:rPr>
              <a:t>炭酸泡洗顔</a:t>
            </a:r>
            <a:endParaRPr lang="en-US" sz="1200" spc="168" dirty="0">
              <a:solidFill>
                <a:srgbClr val="FFFFFF"/>
              </a:solidFill>
              <a:ea typeface="AR Mincho Heavy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71827" y="5957235"/>
            <a:ext cx="5564023" cy="83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照射前に炭酸泡洗顔をプラスすることで</a:t>
            </a:r>
            <a:endParaRPr lang="en-US" sz="1200" spc="168" dirty="0">
              <a:solidFill>
                <a:srgbClr val="000000"/>
              </a:solidFill>
              <a:ea typeface="AR Mincho Heavy"/>
            </a:endParaRPr>
          </a:p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latin typeface="AR Mincho Heavy"/>
                <a:ea typeface="AR Mincho Heavy"/>
              </a:rPr>
              <a:t>光の浸透率を上げ効果もＵＰ</a:t>
            </a:r>
            <a:r>
              <a:rPr lang="en-US" sz="1200" spc="168" dirty="0">
                <a:solidFill>
                  <a:srgbClr val="000000"/>
                </a:solidFill>
                <a:latin typeface="AR Mincho Heavy"/>
                <a:ea typeface="AR Mincho Heavy"/>
              </a:rPr>
              <a:t>↑</a:t>
            </a:r>
          </a:p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炭酸泡でリフトアップやリラクゼーション効果も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200" spc="168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63579" y="3063393"/>
            <a:ext cx="3234234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spc="6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ニキビケア</a:t>
            </a:r>
            <a:endParaRPr lang="en-US" sz="4699" spc="65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Mincho Heavy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254122" y="3791740"/>
            <a:ext cx="4053149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47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光フェイシャル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645787" y="3627500"/>
            <a:ext cx="3445071" cy="81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spc="-39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８</a:t>
            </a:r>
            <a:r>
              <a:rPr lang="en-US" sz="4899" spc="-39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,０00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21450" y="3935046"/>
            <a:ext cx="34746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円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373688" y="3801061"/>
            <a:ext cx="700770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(</a:t>
            </a:r>
            <a:r>
              <a:rPr lang="en-US" sz="1100" spc="15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税込</a:t>
            </a: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213448" y="3475192"/>
            <a:ext cx="3015225" cy="290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23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【</a:t>
            </a:r>
            <a:r>
              <a:rPr lang="en-US" sz="1700" spc="23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ハイスタンダードコース</a:t>
            </a:r>
            <a:r>
              <a:rPr lang="en-US" sz="1700" spc="23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】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871827" y="9616505"/>
            <a:ext cx="4138647" cy="572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最新マシーンの美肌効果の高い光を肌内部へ照射します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latin typeface="AR Mincho Heavy"/>
                <a:ea typeface="AR Mincho Heavy"/>
              </a:rPr>
              <a:t>Ⅰ.美肌フィルターでお肌を活性化させます</a:t>
            </a:r>
            <a:endParaRPr lang="en-US" sz="1100" spc="154" dirty="0">
              <a:solidFill>
                <a:srgbClr val="000000"/>
              </a:solidFill>
              <a:latin typeface="AR Mincho Heavy"/>
              <a:ea typeface="AR Mincho Heavy"/>
            </a:endParaRPr>
          </a:p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latin typeface="AR Mincho Heavy"/>
                <a:ea typeface="AR Mincho Heavy"/>
              </a:rPr>
              <a:t>Ⅱ.ニキビ特化フィルターでニキビのお悩みにアプローチ</a:t>
            </a:r>
            <a:endParaRPr lang="en-US" sz="1100" spc="154" dirty="0">
              <a:solidFill>
                <a:srgbClr val="000000"/>
              </a:solidFill>
              <a:latin typeface="AR Mincho Heavy"/>
              <a:ea typeface="AR Mincho Heavy"/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5028744" y="81763"/>
            <a:ext cx="2539780" cy="2374211"/>
            <a:chOff x="0" y="0"/>
            <a:chExt cx="3386374" cy="3165615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0"/>
              <a:ext cx="2317731" cy="2317731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65902" t="-38102" r="-10783" b="-53449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568570" y="1347811"/>
              <a:ext cx="1817804" cy="1817804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9193" t="-32967" r="-122900" b="-34636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6" name="Freeform 66"/>
            <p:cNvSpPr/>
            <p:nvPr/>
          </p:nvSpPr>
          <p:spPr>
            <a:xfrm rot="3700755" flipH="1">
              <a:off x="517825" y="1872036"/>
              <a:ext cx="1256394" cy="751552"/>
            </a:xfrm>
            <a:custGeom>
              <a:avLst/>
              <a:gdLst/>
              <a:ahLst/>
              <a:cxnLst/>
              <a:rect l="l" t="t" r="r" b="b"/>
              <a:pathLst>
                <a:path w="1256394" h="751552">
                  <a:moveTo>
                    <a:pt x="1256394" y="0"/>
                  </a:moveTo>
                  <a:lnTo>
                    <a:pt x="0" y="0"/>
                  </a:lnTo>
                  <a:lnTo>
                    <a:pt x="0" y="751552"/>
                  </a:lnTo>
                  <a:lnTo>
                    <a:pt x="1256394" y="751552"/>
                  </a:lnTo>
                  <a:lnTo>
                    <a:pt x="125639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7" name="Freeform 67"/>
          <p:cNvSpPr/>
          <p:nvPr/>
        </p:nvSpPr>
        <p:spPr>
          <a:xfrm>
            <a:off x="6021305" y="9379225"/>
            <a:ext cx="1269321" cy="1072962"/>
          </a:xfrm>
          <a:custGeom>
            <a:avLst/>
            <a:gdLst/>
            <a:ahLst/>
            <a:cxnLst/>
            <a:rect l="l" t="t" r="r" b="b"/>
            <a:pathLst>
              <a:path w="1269321" h="1072962">
                <a:moveTo>
                  <a:pt x="0" y="0"/>
                </a:moveTo>
                <a:lnTo>
                  <a:pt x="1269321" y="0"/>
                </a:lnTo>
                <a:lnTo>
                  <a:pt x="1269321" y="1072962"/>
                </a:lnTo>
                <a:lnTo>
                  <a:pt x="0" y="1072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3B714A6-87CF-C909-03E2-5A919585E4EA}"/>
              </a:ext>
            </a:extLst>
          </p:cNvPr>
          <p:cNvGrpSpPr/>
          <p:nvPr/>
        </p:nvGrpSpPr>
        <p:grpSpPr>
          <a:xfrm>
            <a:off x="469142" y="7428757"/>
            <a:ext cx="1073644" cy="1001644"/>
            <a:chOff x="469142" y="7299474"/>
            <a:chExt cx="1073644" cy="1001644"/>
          </a:xfrm>
        </p:grpSpPr>
        <p:grpSp>
          <p:nvGrpSpPr>
            <p:cNvPr id="72" name="Group 20">
              <a:extLst>
                <a:ext uri="{FF2B5EF4-FFF2-40B4-BE49-F238E27FC236}">
                  <a16:creationId xmlns:a16="http://schemas.microsoft.com/office/drawing/2014/main" id="{FA7E6C79-1CB5-7E0A-EE79-BD26F42959A7}"/>
                </a:ext>
              </a:extLst>
            </p:cNvPr>
            <p:cNvGrpSpPr/>
            <p:nvPr/>
          </p:nvGrpSpPr>
          <p:grpSpPr>
            <a:xfrm>
              <a:off x="469142" y="7299474"/>
              <a:ext cx="1001644" cy="1001644"/>
              <a:chOff x="0" y="0"/>
              <a:chExt cx="812800" cy="812800"/>
            </a:xfrm>
          </p:grpSpPr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CBE66BA9-F0CE-1A80-60D9-597DC30769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76C4D5CB-7668-DCC8-B5E9-CF46BC56F1C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73" name="Group 23">
              <a:extLst>
                <a:ext uri="{FF2B5EF4-FFF2-40B4-BE49-F238E27FC236}">
                  <a16:creationId xmlns:a16="http://schemas.microsoft.com/office/drawing/2014/main" id="{42A8E6B0-D20D-E7A6-BEC1-1ED568C56AA8}"/>
                </a:ext>
              </a:extLst>
            </p:cNvPr>
            <p:cNvGrpSpPr/>
            <p:nvPr/>
          </p:nvGrpSpPr>
          <p:grpSpPr>
            <a:xfrm>
              <a:off x="541142" y="7299474"/>
              <a:ext cx="1001644" cy="1001644"/>
              <a:chOff x="0" y="0"/>
              <a:chExt cx="812800" cy="812800"/>
            </a:xfrm>
          </p:grpSpPr>
          <p:sp>
            <p:nvSpPr>
              <p:cNvPr id="76" name="Freeform 24">
                <a:extLst>
                  <a:ext uri="{FF2B5EF4-FFF2-40B4-BE49-F238E27FC236}">
                    <a16:creationId xmlns:a16="http://schemas.microsoft.com/office/drawing/2014/main" id="{DC61CF3B-DD4F-416E-8138-287298D247C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TextBox 25">
                <a:extLst>
                  <a:ext uri="{FF2B5EF4-FFF2-40B4-BE49-F238E27FC236}">
                    <a16:creationId xmlns:a16="http://schemas.microsoft.com/office/drawing/2014/main" id="{436954D7-AA87-F915-107B-FF149508DA7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74" name="TextBox 26">
              <a:extLst>
                <a:ext uri="{FF2B5EF4-FFF2-40B4-BE49-F238E27FC236}">
                  <a16:creationId xmlns:a16="http://schemas.microsoft.com/office/drawing/2014/main" id="{8CB922FA-DBD6-0BD3-7FB8-B479921047F0}"/>
                </a:ext>
              </a:extLst>
            </p:cNvPr>
            <p:cNvSpPr txBox="1"/>
            <p:nvPr/>
          </p:nvSpPr>
          <p:spPr>
            <a:xfrm>
              <a:off x="757369" y="7495893"/>
              <a:ext cx="533683" cy="21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75" name="TextBox 27">
              <a:extLst>
                <a:ext uri="{FF2B5EF4-FFF2-40B4-BE49-F238E27FC236}">
                  <a16:creationId xmlns:a16="http://schemas.microsoft.com/office/drawing/2014/main" id="{D9DB698E-4B9F-D321-D09D-181D5A9E4423}"/>
                </a:ext>
              </a:extLst>
            </p:cNvPr>
            <p:cNvSpPr txBox="1"/>
            <p:nvPr/>
          </p:nvSpPr>
          <p:spPr>
            <a:xfrm>
              <a:off x="930145" y="7708900"/>
              <a:ext cx="223639" cy="40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 dirty="0">
                  <a:solidFill>
                    <a:srgbClr val="FFFFFF"/>
                  </a:solidFill>
                  <a:ea typeface="AR Mincho Heavy"/>
                </a:rPr>
                <a:t>２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5040000"/>
          </a:xfrm>
          <a:custGeom>
            <a:avLst/>
            <a:gdLst/>
            <a:ahLst/>
            <a:cxnLst/>
            <a:rect l="l" t="t" r="r" b="b"/>
            <a:pathLst>
              <a:path w="7560000" h="5040000">
                <a:moveTo>
                  <a:pt x="0" y="0"/>
                </a:moveTo>
                <a:lnTo>
                  <a:pt x="7560000" y="0"/>
                </a:lnTo>
                <a:lnTo>
                  <a:pt x="7560000" y="5040000"/>
                </a:lnTo>
                <a:lnTo>
                  <a:pt x="0" y="50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65" t="-7765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469142" y="4474591"/>
            <a:ext cx="6621716" cy="460641"/>
          </a:xfrm>
          <a:custGeom>
            <a:avLst/>
            <a:gdLst/>
            <a:ahLst/>
            <a:cxnLst/>
            <a:rect l="l" t="t" r="r" b="b"/>
            <a:pathLst>
              <a:path w="6621716" h="460641">
                <a:moveTo>
                  <a:pt x="0" y="0"/>
                </a:moveTo>
                <a:lnTo>
                  <a:pt x="6621716" y="0"/>
                </a:lnTo>
                <a:lnTo>
                  <a:pt x="6621716" y="460642"/>
                </a:lnTo>
                <a:lnTo>
                  <a:pt x="0" y="460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272584" y="5192400"/>
            <a:ext cx="7060380" cy="1227842"/>
            <a:chOff x="0" y="0"/>
            <a:chExt cx="2530281" cy="4400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30281" cy="440031"/>
            </a:xfrm>
            <a:custGeom>
              <a:avLst/>
              <a:gdLst/>
              <a:ahLst/>
              <a:cxnLst/>
              <a:rect l="l" t="t" r="r" b="b"/>
              <a:pathLst>
                <a:path w="2530281" h="440031">
                  <a:moveTo>
                    <a:pt x="0" y="0"/>
                  </a:moveTo>
                  <a:lnTo>
                    <a:pt x="2530281" y="0"/>
                  </a:lnTo>
                  <a:lnTo>
                    <a:pt x="2530281" y="440031"/>
                  </a:lnTo>
                  <a:lnTo>
                    <a:pt x="0" y="44003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530281" cy="4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10745" y="5398017"/>
            <a:ext cx="4594213" cy="289753"/>
            <a:chOff x="0" y="0"/>
            <a:chExt cx="1646462" cy="103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391388" y="5806321"/>
            <a:ext cx="571494" cy="528964"/>
          </a:xfrm>
          <a:custGeom>
            <a:avLst/>
            <a:gdLst/>
            <a:ahLst/>
            <a:cxnLst/>
            <a:rect l="l" t="t" r="r" b="b"/>
            <a:pathLst>
              <a:path w="571494" h="528964">
                <a:moveTo>
                  <a:pt x="0" y="0"/>
                </a:moveTo>
                <a:lnTo>
                  <a:pt x="571494" y="0"/>
                </a:lnTo>
                <a:lnTo>
                  <a:pt x="571494" y="528964"/>
                </a:lnTo>
                <a:lnTo>
                  <a:pt x="0" y="52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" name="Freeform 11"/>
          <p:cNvSpPr/>
          <p:nvPr/>
        </p:nvSpPr>
        <p:spPr>
          <a:xfrm>
            <a:off x="6849035" y="5184847"/>
            <a:ext cx="386098" cy="1235394"/>
          </a:xfrm>
          <a:custGeom>
            <a:avLst/>
            <a:gdLst/>
            <a:ahLst/>
            <a:cxnLst/>
            <a:rect l="l" t="t" r="r" b="b"/>
            <a:pathLst>
              <a:path w="386098" h="1235394">
                <a:moveTo>
                  <a:pt x="0" y="0"/>
                </a:moveTo>
                <a:lnTo>
                  <a:pt x="386098" y="0"/>
                </a:lnTo>
                <a:lnTo>
                  <a:pt x="386098" y="1235395"/>
                </a:lnTo>
                <a:lnTo>
                  <a:pt x="0" y="1235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1452218" y="5434529"/>
            <a:ext cx="1630263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ea typeface="AR Mincho Heavy"/>
              </a:rPr>
              <a:t>炭酸泡洗顔</a:t>
            </a:r>
            <a:endParaRPr lang="en-US" sz="1200" spc="168" dirty="0">
              <a:solidFill>
                <a:srgbClr val="FFFFFF"/>
              </a:solidFill>
              <a:ea typeface="AR Mincho Heavy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72584" y="9290695"/>
            <a:ext cx="7078842" cy="1227842"/>
            <a:chOff x="0" y="0"/>
            <a:chExt cx="2536897" cy="440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36897" cy="440031"/>
            </a:xfrm>
            <a:custGeom>
              <a:avLst/>
              <a:gdLst/>
              <a:ahLst/>
              <a:cxnLst/>
              <a:rect l="l" t="t" r="r" b="b"/>
              <a:pathLst>
                <a:path w="2536897" h="440031">
                  <a:moveTo>
                    <a:pt x="0" y="0"/>
                  </a:moveTo>
                  <a:lnTo>
                    <a:pt x="2536897" y="0"/>
                  </a:lnTo>
                  <a:lnTo>
                    <a:pt x="2536897" y="440031"/>
                  </a:lnTo>
                  <a:lnTo>
                    <a:pt x="0" y="44003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536897" cy="4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3353" y="7910453"/>
            <a:ext cx="7078842" cy="1227842"/>
            <a:chOff x="0" y="0"/>
            <a:chExt cx="2536897" cy="440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36897" cy="440031"/>
            </a:xfrm>
            <a:custGeom>
              <a:avLst/>
              <a:gdLst/>
              <a:ahLst/>
              <a:cxnLst/>
              <a:rect l="l" t="t" r="r" b="b"/>
              <a:pathLst>
                <a:path w="2536897" h="440031">
                  <a:moveTo>
                    <a:pt x="0" y="0"/>
                  </a:moveTo>
                  <a:lnTo>
                    <a:pt x="2536897" y="0"/>
                  </a:lnTo>
                  <a:lnTo>
                    <a:pt x="2536897" y="440031"/>
                  </a:lnTo>
                  <a:lnTo>
                    <a:pt x="0" y="44003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536897" cy="4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3353" y="6530212"/>
            <a:ext cx="7078842" cy="1227842"/>
            <a:chOff x="0" y="0"/>
            <a:chExt cx="2536897" cy="440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36897" cy="440031"/>
            </a:xfrm>
            <a:custGeom>
              <a:avLst/>
              <a:gdLst/>
              <a:ahLst/>
              <a:cxnLst/>
              <a:rect l="l" t="t" r="r" b="b"/>
              <a:pathLst>
                <a:path w="2536897" h="440031">
                  <a:moveTo>
                    <a:pt x="0" y="0"/>
                  </a:moveTo>
                  <a:lnTo>
                    <a:pt x="2536897" y="0"/>
                  </a:lnTo>
                  <a:lnTo>
                    <a:pt x="2536897" y="440031"/>
                  </a:lnTo>
                  <a:lnTo>
                    <a:pt x="0" y="44003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536897" cy="4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94000" y="9417571"/>
            <a:ext cx="1001644" cy="1001644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35046" y="9493868"/>
            <a:ext cx="813836" cy="8490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760291" y="9625245"/>
            <a:ext cx="563343" cy="21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 spc="182" dirty="0">
                <a:solidFill>
                  <a:srgbClr val="FFFFFF"/>
                </a:solidFill>
                <a:latin typeface="AR Mincho Heavy"/>
              </a:rPr>
              <a:t>Step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30144" y="9855859"/>
            <a:ext cx="223639" cy="40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 dirty="0">
                <a:solidFill>
                  <a:srgbClr val="FFFFFF"/>
                </a:solidFill>
                <a:ea typeface="AR Mincho Heavy"/>
              </a:rPr>
              <a:t>４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610745" y="6654235"/>
            <a:ext cx="4594213" cy="289753"/>
            <a:chOff x="0" y="0"/>
            <a:chExt cx="6125617" cy="386337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6125617" cy="386337"/>
              <a:chOff x="0" y="0"/>
              <a:chExt cx="1646462" cy="10384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646462" cy="103841"/>
              </a:xfrm>
              <a:custGeom>
                <a:avLst/>
                <a:gdLst/>
                <a:ahLst/>
                <a:cxnLst/>
                <a:rect l="l" t="t" r="r" b="b"/>
                <a:pathLst>
                  <a:path w="1646462" h="103841">
                    <a:moveTo>
                      <a:pt x="51920" y="0"/>
                    </a:moveTo>
                    <a:lnTo>
                      <a:pt x="1594542" y="0"/>
                    </a:lnTo>
                    <a:cubicBezTo>
                      <a:pt x="1608312" y="0"/>
                      <a:pt x="1621518" y="5470"/>
                      <a:pt x="1631255" y="15207"/>
                    </a:cubicBezTo>
                    <a:cubicBezTo>
                      <a:pt x="1640992" y="24944"/>
                      <a:pt x="1646462" y="38150"/>
                      <a:pt x="1646462" y="51920"/>
                    </a:cubicBezTo>
                    <a:lnTo>
                      <a:pt x="1646462" y="51920"/>
                    </a:lnTo>
                    <a:cubicBezTo>
                      <a:pt x="1646462" y="65691"/>
                      <a:pt x="1640992" y="78897"/>
                      <a:pt x="1631255" y="88634"/>
                    </a:cubicBezTo>
                    <a:cubicBezTo>
                      <a:pt x="1621518" y="98371"/>
                      <a:pt x="1608312" y="103841"/>
                      <a:pt x="1594542" y="103841"/>
                    </a:cubicBezTo>
                    <a:lnTo>
                      <a:pt x="51920" y="103841"/>
                    </a:lnTo>
                    <a:cubicBezTo>
                      <a:pt x="38150" y="103841"/>
                      <a:pt x="24944" y="98371"/>
                      <a:pt x="15207" y="88634"/>
                    </a:cubicBezTo>
                    <a:cubicBezTo>
                      <a:pt x="5470" y="78897"/>
                      <a:pt x="0" y="65691"/>
                      <a:pt x="0" y="51920"/>
                    </a:cubicBezTo>
                    <a:lnTo>
                      <a:pt x="0" y="51920"/>
                    </a:lnTo>
                    <a:cubicBezTo>
                      <a:pt x="0" y="38150"/>
                      <a:pt x="5470" y="24944"/>
                      <a:pt x="15207" y="15207"/>
                    </a:cubicBezTo>
                    <a:cubicBezTo>
                      <a:pt x="24944" y="5470"/>
                      <a:pt x="38150" y="0"/>
                      <a:pt x="5192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1646462" cy="132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220029" y="63852"/>
              <a:ext cx="1742285" cy="2711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68" dirty="0" err="1">
                  <a:solidFill>
                    <a:srgbClr val="FFFFFF"/>
                  </a:solidFill>
                  <a:ea typeface="AR Mincho Heavy"/>
                </a:rPr>
                <a:t>美容ジェル塗布</a:t>
              </a:r>
              <a:endParaRPr lang="en-US" sz="1200" spc="168" dirty="0">
                <a:solidFill>
                  <a:srgbClr val="FFFFFF"/>
                </a:solidFill>
                <a:ea typeface="AR Mincho Heavy"/>
              </a:endParaRPr>
            </a:p>
          </p:txBody>
        </p:sp>
      </p:grpSp>
      <p:sp>
        <p:nvSpPr>
          <p:cNvPr id="63" name="Freeform 63"/>
          <p:cNvSpPr/>
          <p:nvPr/>
        </p:nvSpPr>
        <p:spPr>
          <a:xfrm>
            <a:off x="6375237" y="6545654"/>
            <a:ext cx="886336" cy="1197568"/>
          </a:xfrm>
          <a:custGeom>
            <a:avLst/>
            <a:gdLst/>
            <a:ahLst/>
            <a:cxnLst/>
            <a:rect l="l" t="t" r="r" b="b"/>
            <a:pathLst>
              <a:path w="886336" h="1197568">
                <a:moveTo>
                  <a:pt x="0" y="0"/>
                </a:moveTo>
                <a:lnTo>
                  <a:pt x="886336" y="0"/>
                </a:lnTo>
                <a:lnTo>
                  <a:pt x="886336" y="1197568"/>
                </a:lnTo>
                <a:lnTo>
                  <a:pt x="0" y="11975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4" name="Group 64"/>
          <p:cNvGrpSpPr/>
          <p:nvPr/>
        </p:nvGrpSpPr>
        <p:grpSpPr>
          <a:xfrm>
            <a:off x="1610745" y="8048003"/>
            <a:ext cx="4594213" cy="289753"/>
            <a:chOff x="0" y="0"/>
            <a:chExt cx="1646462" cy="10384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610745" y="9435178"/>
            <a:ext cx="4594213" cy="289753"/>
            <a:chOff x="0" y="0"/>
            <a:chExt cx="1646462" cy="103841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646462" cy="103841"/>
            </a:xfrm>
            <a:custGeom>
              <a:avLst/>
              <a:gdLst/>
              <a:ahLst/>
              <a:cxnLst/>
              <a:rect l="l" t="t" r="r" b="b"/>
              <a:pathLst>
                <a:path w="1646462" h="103841">
                  <a:moveTo>
                    <a:pt x="51920" y="0"/>
                  </a:moveTo>
                  <a:lnTo>
                    <a:pt x="1594542" y="0"/>
                  </a:lnTo>
                  <a:cubicBezTo>
                    <a:pt x="1608312" y="0"/>
                    <a:pt x="1621518" y="5470"/>
                    <a:pt x="1631255" y="15207"/>
                  </a:cubicBezTo>
                  <a:cubicBezTo>
                    <a:pt x="1640992" y="24944"/>
                    <a:pt x="1646462" y="38150"/>
                    <a:pt x="1646462" y="51920"/>
                  </a:cubicBezTo>
                  <a:lnTo>
                    <a:pt x="1646462" y="51920"/>
                  </a:lnTo>
                  <a:cubicBezTo>
                    <a:pt x="1646462" y="65691"/>
                    <a:pt x="1640992" y="78897"/>
                    <a:pt x="1631255" y="88634"/>
                  </a:cubicBezTo>
                  <a:cubicBezTo>
                    <a:pt x="1621518" y="98371"/>
                    <a:pt x="1608312" y="103841"/>
                    <a:pt x="1594542" y="103841"/>
                  </a:cubicBezTo>
                  <a:lnTo>
                    <a:pt x="51920" y="103841"/>
                  </a:lnTo>
                  <a:cubicBezTo>
                    <a:pt x="38150" y="103841"/>
                    <a:pt x="24944" y="98371"/>
                    <a:pt x="15207" y="88634"/>
                  </a:cubicBezTo>
                  <a:cubicBezTo>
                    <a:pt x="5470" y="78897"/>
                    <a:pt x="0" y="65691"/>
                    <a:pt x="0" y="51920"/>
                  </a:cubicBezTo>
                  <a:lnTo>
                    <a:pt x="0" y="51920"/>
                  </a:lnTo>
                  <a:cubicBezTo>
                    <a:pt x="0" y="38150"/>
                    <a:pt x="5470" y="24944"/>
                    <a:pt x="15207" y="15207"/>
                  </a:cubicBezTo>
                  <a:cubicBezTo>
                    <a:pt x="24944" y="5470"/>
                    <a:pt x="38150" y="0"/>
                    <a:pt x="51920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1646462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70" name="Freeform 70"/>
          <p:cNvSpPr/>
          <p:nvPr/>
        </p:nvSpPr>
        <p:spPr>
          <a:xfrm>
            <a:off x="6257497" y="9357370"/>
            <a:ext cx="1093929" cy="1122160"/>
          </a:xfrm>
          <a:custGeom>
            <a:avLst/>
            <a:gdLst/>
            <a:ahLst/>
            <a:cxnLst/>
            <a:rect l="l" t="t" r="r" b="b"/>
            <a:pathLst>
              <a:path w="1093929" h="1122160">
                <a:moveTo>
                  <a:pt x="0" y="0"/>
                </a:moveTo>
                <a:lnTo>
                  <a:pt x="1093929" y="0"/>
                </a:lnTo>
                <a:lnTo>
                  <a:pt x="1093929" y="1122159"/>
                </a:lnTo>
                <a:lnTo>
                  <a:pt x="0" y="11221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1" name="TextBox 71"/>
          <p:cNvSpPr txBox="1"/>
          <p:nvPr/>
        </p:nvSpPr>
        <p:spPr>
          <a:xfrm>
            <a:off x="1871827" y="5754444"/>
            <a:ext cx="5564023" cy="76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照射前に炭酸泡洗顔をプラスすることで</a:t>
            </a:r>
            <a:endParaRPr lang="en-US" sz="1100" spc="154" dirty="0">
              <a:solidFill>
                <a:srgbClr val="000000"/>
              </a:solidFill>
              <a:ea typeface="AR Mincho Heavy"/>
            </a:endParaRPr>
          </a:p>
          <a:p>
            <a:pPr algn="l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latin typeface="AR Mincho Heavy"/>
                <a:ea typeface="AR Mincho Heavy"/>
              </a:rPr>
              <a:t>光の浸透率を上げ効果もＵＰ</a:t>
            </a:r>
            <a:r>
              <a:rPr lang="en-US" sz="1100" spc="154" dirty="0">
                <a:solidFill>
                  <a:srgbClr val="000000"/>
                </a:solidFill>
                <a:latin typeface="AR Mincho Heavy"/>
                <a:ea typeface="AR Mincho Heavy"/>
              </a:rPr>
              <a:t>↑</a:t>
            </a:r>
          </a:p>
          <a:p>
            <a:pPr algn="l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炭酸泡でリフトアップやリラクゼーション効果も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 spc="154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663579" y="3063393"/>
            <a:ext cx="3234234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spc="6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ニキビケア</a:t>
            </a:r>
            <a:endParaRPr lang="en-US" sz="4699" spc="65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Mincho Heavy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254122" y="3791740"/>
            <a:ext cx="4053149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47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光フェイシャル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645787" y="3627500"/>
            <a:ext cx="3445071" cy="81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spc="-39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１０</a:t>
            </a:r>
            <a:r>
              <a:rPr lang="en-US" sz="4899" spc="-39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,０00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631186" y="3966366"/>
            <a:ext cx="34746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円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528925" y="3801060"/>
            <a:ext cx="561933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(</a:t>
            </a:r>
            <a:r>
              <a:rPr lang="en-US" sz="1100" spc="15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税込</a:t>
            </a: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)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254012" y="3419025"/>
            <a:ext cx="270887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spc="30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【</a:t>
            </a:r>
            <a:r>
              <a:rPr lang="en-US" sz="2199" spc="30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プレミアムコース</a:t>
            </a:r>
            <a:r>
              <a:rPr lang="en-US" sz="2199" spc="30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】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871827" y="7134903"/>
            <a:ext cx="4563874" cy="62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ヒアルロン酸、コラーゲンがたっぷり入った美容ジェルを</a:t>
            </a:r>
            <a:endParaRPr lang="en-US" sz="1200" spc="168" dirty="0">
              <a:solidFill>
                <a:srgbClr val="000000"/>
              </a:solidFill>
              <a:ea typeface="AR Mincho Heavy"/>
            </a:endParaRPr>
          </a:p>
          <a:p>
            <a:pPr algn="l">
              <a:lnSpc>
                <a:spcPts val="1680"/>
              </a:lnSpc>
            </a:pPr>
            <a:r>
              <a:rPr lang="en-US" sz="1200" spc="168" dirty="0" err="1">
                <a:solidFill>
                  <a:srgbClr val="000000"/>
                </a:solidFill>
                <a:ea typeface="AR Mincho Heavy"/>
              </a:rPr>
              <a:t>お顔に塗布していきます</a:t>
            </a:r>
            <a:r>
              <a:rPr lang="en-US" sz="1200" spc="168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200" spc="168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1797050" y="8089057"/>
            <a:ext cx="2027008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latin typeface="AR Mincho Heavy"/>
                <a:ea typeface="AR Mincho Heavy"/>
              </a:rPr>
              <a:t>光フェイシャル照射Ⅰ・Ⅱ</a:t>
            </a:r>
            <a:endParaRPr lang="en-US" sz="1200" spc="168" dirty="0">
              <a:solidFill>
                <a:srgbClr val="FFFFFF"/>
              </a:solidFill>
              <a:latin typeface="AR Mincho Heavy"/>
              <a:ea typeface="AR Mincho Heavy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415620" y="9476232"/>
            <a:ext cx="2027008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68" dirty="0" err="1">
                <a:solidFill>
                  <a:srgbClr val="FFFFFF"/>
                </a:solidFill>
                <a:ea typeface="AR Mincho Heavy"/>
              </a:rPr>
              <a:t>炭酸美白パック</a:t>
            </a:r>
            <a:endParaRPr lang="en-US" sz="1200" spc="168" dirty="0">
              <a:solidFill>
                <a:srgbClr val="FFFFFF"/>
              </a:solidFill>
              <a:ea typeface="AR Mincho Heavy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875696" y="9925185"/>
            <a:ext cx="3002395" cy="572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炭酸美白パックのアフターケア付きコース</a:t>
            </a:r>
            <a:endParaRPr lang="en-US" sz="1100" spc="154" dirty="0">
              <a:solidFill>
                <a:srgbClr val="000000"/>
              </a:solidFill>
              <a:ea typeface="AR Mincho Heavy"/>
            </a:endParaRPr>
          </a:p>
          <a:p>
            <a:pPr algn="l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ニキビ跡までアプローチします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  <a:endParaRPr lang="en-US" sz="1100" spc="154" dirty="0">
              <a:solidFill>
                <a:srgbClr val="000000"/>
              </a:solidFill>
              <a:ea typeface="AR Mincho Heavy"/>
            </a:endParaRPr>
          </a:p>
        </p:txBody>
      </p:sp>
      <p:grpSp>
        <p:nvGrpSpPr>
          <p:cNvPr id="82" name="Group 82"/>
          <p:cNvGrpSpPr/>
          <p:nvPr/>
        </p:nvGrpSpPr>
        <p:grpSpPr>
          <a:xfrm>
            <a:off x="5028744" y="81763"/>
            <a:ext cx="2539780" cy="2374211"/>
            <a:chOff x="0" y="0"/>
            <a:chExt cx="3386374" cy="3165615"/>
          </a:xfrm>
        </p:grpSpPr>
        <p:grpSp>
          <p:nvGrpSpPr>
            <p:cNvPr id="83" name="Group 83"/>
            <p:cNvGrpSpPr/>
            <p:nvPr/>
          </p:nvGrpSpPr>
          <p:grpSpPr>
            <a:xfrm>
              <a:off x="0" y="0"/>
              <a:ext cx="2317731" cy="2317731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65902" t="-38102" r="-10783" b="-53449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568570" y="1347811"/>
              <a:ext cx="1817804" cy="1817804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9193" t="-32967" r="-122900" b="-34636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7" name="Freeform 87"/>
            <p:cNvSpPr/>
            <p:nvPr/>
          </p:nvSpPr>
          <p:spPr>
            <a:xfrm rot="3700755" flipH="1">
              <a:off x="517825" y="1872036"/>
              <a:ext cx="1256394" cy="751552"/>
            </a:xfrm>
            <a:custGeom>
              <a:avLst/>
              <a:gdLst/>
              <a:ahLst/>
              <a:cxnLst/>
              <a:rect l="l" t="t" r="r" b="b"/>
              <a:pathLst>
                <a:path w="1256394" h="751552">
                  <a:moveTo>
                    <a:pt x="1256394" y="0"/>
                  </a:moveTo>
                  <a:lnTo>
                    <a:pt x="0" y="0"/>
                  </a:lnTo>
                  <a:lnTo>
                    <a:pt x="0" y="751552"/>
                  </a:lnTo>
                  <a:lnTo>
                    <a:pt x="1256394" y="751552"/>
                  </a:lnTo>
                  <a:lnTo>
                    <a:pt x="125639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1866965" y="8470900"/>
            <a:ext cx="4143140" cy="572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最新マシーンの美肌効果の高い光を肌内部へ照射します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latin typeface="AR Mincho Heavy"/>
                <a:ea typeface="AR Mincho Heavy"/>
              </a:rPr>
              <a:t>Ⅰ.美肌フィルターでお肌を活性化させます</a:t>
            </a:r>
            <a:endParaRPr lang="en-US" sz="1100" spc="154" dirty="0">
              <a:solidFill>
                <a:srgbClr val="000000"/>
              </a:solidFill>
              <a:latin typeface="AR Mincho Heavy"/>
              <a:ea typeface="AR Mincho Heavy"/>
            </a:endParaRPr>
          </a:p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latin typeface="AR Mincho Heavy"/>
                <a:ea typeface="AR Mincho Heavy"/>
              </a:rPr>
              <a:t>Ⅱ.ニキビ特化フィルターでニキビのお悩みにアプローチ</a:t>
            </a:r>
            <a:endParaRPr lang="en-US" sz="1100" spc="154" dirty="0">
              <a:solidFill>
                <a:srgbClr val="000000"/>
              </a:solidFill>
              <a:latin typeface="AR Mincho Heavy"/>
              <a:ea typeface="AR Mincho Heavy"/>
            </a:endParaRPr>
          </a:p>
        </p:txBody>
      </p:sp>
      <p:sp>
        <p:nvSpPr>
          <p:cNvPr id="89" name="Freeform 89"/>
          <p:cNvSpPr/>
          <p:nvPr/>
        </p:nvSpPr>
        <p:spPr>
          <a:xfrm>
            <a:off x="6082105" y="8120003"/>
            <a:ext cx="1269321" cy="1072962"/>
          </a:xfrm>
          <a:custGeom>
            <a:avLst/>
            <a:gdLst/>
            <a:ahLst/>
            <a:cxnLst/>
            <a:rect l="l" t="t" r="r" b="b"/>
            <a:pathLst>
              <a:path w="1269321" h="1072962">
                <a:moveTo>
                  <a:pt x="0" y="0"/>
                </a:moveTo>
                <a:lnTo>
                  <a:pt x="1269321" y="0"/>
                </a:lnTo>
                <a:lnTo>
                  <a:pt x="1269321" y="1072962"/>
                </a:lnTo>
                <a:lnTo>
                  <a:pt x="0" y="10729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0" name="Group 7">
            <a:extLst>
              <a:ext uri="{FF2B5EF4-FFF2-40B4-BE49-F238E27FC236}">
                <a16:creationId xmlns:a16="http://schemas.microsoft.com/office/drawing/2014/main" id="{B92FC3BF-C1F7-0E5A-B26E-35FE5343010A}"/>
              </a:ext>
            </a:extLst>
          </p:cNvPr>
          <p:cNvGrpSpPr/>
          <p:nvPr/>
        </p:nvGrpSpPr>
        <p:grpSpPr>
          <a:xfrm>
            <a:off x="471551" y="5339303"/>
            <a:ext cx="1001641" cy="1001644"/>
            <a:chOff x="123069" y="40632"/>
            <a:chExt cx="1335522" cy="1335525"/>
          </a:xfrm>
        </p:grpSpPr>
        <p:grpSp>
          <p:nvGrpSpPr>
            <p:cNvPr id="91" name="Group 8">
              <a:extLst>
                <a:ext uri="{FF2B5EF4-FFF2-40B4-BE49-F238E27FC236}">
                  <a16:creationId xmlns:a16="http://schemas.microsoft.com/office/drawing/2014/main" id="{E4A7B876-FC3C-6DD1-5C46-3ADA4F89A492}"/>
                </a:ext>
              </a:extLst>
            </p:cNvPr>
            <p:cNvGrpSpPr/>
            <p:nvPr/>
          </p:nvGrpSpPr>
          <p:grpSpPr>
            <a:xfrm>
              <a:off x="123069" y="40632"/>
              <a:ext cx="1335522" cy="1335525"/>
              <a:chOff x="74898" y="24728"/>
              <a:chExt cx="812800" cy="812800"/>
            </a:xfrm>
          </p:grpSpPr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C234B7C5-9546-8A1A-E778-91F32402A885}"/>
                  </a:ext>
                </a:extLst>
              </p:cNvPr>
              <p:cNvSpPr/>
              <p:nvPr/>
            </p:nvSpPr>
            <p:spPr>
              <a:xfrm>
                <a:off x="74898" y="24728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TextBox 10">
                <a:extLst>
                  <a:ext uri="{FF2B5EF4-FFF2-40B4-BE49-F238E27FC236}">
                    <a16:creationId xmlns:a16="http://schemas.microsoft.com/office/drawing/2014/main" id="{EEE15B6F-AF38-C039-639F-C0420A2A593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92" name="TextBox 13">
              <a:extLst>
                <a:ext uri="{FF2B5EF4-FFF2-40B4-BE49-F238E27FC236}">
                  <a16:creationId xmlns:a16="http://schemas.microsoft.com/office/drawing/2014/main" id="{263A2AE9-1385-C61E-2527-6BCC132748DB}"/>
                </a:ext>
              </a:extLst>
            </p:cNvPr>
            <p:cNvSpPr txBox="1"/>
            <p:nvPr/>
          </p:nvSpPr>
          <p:spPr>
            <a:xfrm>
              <a:off x="221206" y="78253"/>
              <a:ext cx="1085114" cy="113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  <p:sp>
          <p:nvSpPr>
            <p:cNvPr id="93" name="TextBox 14">
              <a:extLst>
                <a:ext uri="{FF2B5EF4-FFF2-40B4-BE49-F238E27FC236}">
                  <a16:creationId xmlns:a16="http://schemas.microsoft.com/office/drawing/2014/main" id="{7C8BE20D-7D9B-9935-8924-BA09F09CC8AA}"/>
                </a:ext>
              </a:extLst>
            </p:cNvPr>
            <p:cNvSpPr txBox="1"/>
            <p:nvPr/>
          </p:nvSpPr>
          <p:spPr>
            <a:xfrm>
              <a:off x="492496" y="308853"/>
              <a:ext cx="747736" cy="2840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94" name="TextBox 15">
              <a:extLst>
                <a:ext uri="{FF2B5EF4-FFF2-40B4-BE49-F238E27FC236}">
                  <a16:creationId xmlns:a16="http://schemas.microsoft.com/office/drawing/2014/main" id="{BD070DC8-620F-8385-02F2-670FEC572CC9}"/>
                </a:ext>
              </a:extLst>
            </p:cNvPr>
            <p:cNvSpPr txBox="1"/>
            <p:nvPr/>
          </p:nvSpPr>
          <p:spPr>
            <a:xfrm>
              <a:off x="740943" y="605307"/>
              <a:ext cx="298185" cy="53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 dirty="0">
                  <a:solidFill>
                    <a:srgbClr val="FFFFFF"/>
                  </a:solidFill>
                  <a:ea typeface="AR Mincho Heavy"/>
                </a:rPr>
                <a:t>１</a:t>
              </a:r>
            </a:p>
          </p:txBody>
        </p:sp>
      </p:grpSp>
      <p:sp>
        <p:nvSpPr>
          <p:cNvPr id="97" name="Freeform 24">
            <a:extLst>
              <a:ext uri="{FF2B5EF4-FFF2-40B4-BE49-F238E27FC236}">
                <a16:creationId xmlns:a16="http://schemas.microsoft.com/office/drawing/2014/main" id="{AD162D7C-C9C7-AA94-5DF0-62BF7D8A70FA}"/>
              </a:ext>
            </a:extLst>
          </p:cNvPr>
          <p:cNvSpPr/>
          <p:nvPr/>
        </p:nvSpPr>
        <p:spPr>
          <a:xfrm>
            <a:off x="545154" y="5344066"/>
            <a:ext cx="1001644" cy="10016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92A3DE19-2E6A-A7D6-916A-782DBE94D1AB}"/>
              </a:ext>
            </a:extLst>
          </p:cNvPr>
          <p:cNvGrpSpPr/>
          <p:nvPr/>
        </p:nvGrpSpPr>
        <p:grpSpPr>
          <a:xfrm>
            <a:off x="494000" y="6632061"/>
            <a:ext cx="1073644" cy="1001644"/>
            <a:chOff x="469142" y="7299474"/>
            <a:chExt cx="1073644" cy="1001644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F7B4F11C-5CEF-59A5-DE26-029CD047170E}"/>
                </a:ext>
              </a:extLst>
            </p:cNvPr>
            <p:cNvGrpSpPr/>
            <p:nvPr/>
          </p:nvGrpSpPr>
          <p:grpSpPr>
            <a:xfrm>
              <a:off x="469142" y="7299474"/>
              <a:ext cx="1001644" cy="1001644"/>
              <a:chOff x="0" y="0"/>
              <a:chExt cx="812800" cy="812800"/>
            </a:xfrm>
          </p:grpSpPr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6C14A2EE-B342-AAD3-15A2-8CC40B496A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TextBox 22">
                <a:extLst>
                  <a:ext uri="{FF2B5EF4-FFF2-40B4-BE49-F238E27FC236}">
                    <a16:creationId xmlns:a16="http://schemas.microsoft.com/office/drawing/2014/main" id="{487A8711-1990-B21F-4CB1-96433463C51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100" name="Group 23">
              <a:extLst>
                <a:ext uri="{FF2B5EF4-FFF2-40B4-BE49-F238E27FC236}">
                  <a16:creationId xmlns:a16="http://schemas.microsoft.com/office/drawing/2014/main" id="{2FA5DB1B-2B06-D78A-BACA-5E4E21446245}"/>
                </a:ext>
              </a:extLst>
            </p:cNvPr>
            <p:cNvGrpSpPr/>
            <p:nvPr/>
          </p:nvGrpSpPr>
          <p:grpSpPr>
            <a:xfrm>
              <a:off x="541142" y="7299474"/>
              <a:ext cx="1001644" cy="1001644"/>
              <a:chOff x="0" y="0"/>
              <a:chExt cx="812800" cy="812800"/>
            </a:xfrm>
          </p:grpSpPr>
          <p:sp>
            <p:nvSpPr>
              <p:cNvPr id="103" name="Freeform 24">
                <a:extLst>
                  <a:ext uri="{FF2B5EF4-FFF2-40B4-BE49-F238E27FC236}">
                    <a16:creationId xmlns:a16="http://schemas.microsoft.com/office/drawing/2014/main" id="{401C553E-7F37-F85E-4509-6D32B61C7E7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TextBox 25">
                <a:extLst>
                  <a:ext uri="{FF2B5EF4-FFF2-40B4-BE49-F238E27FC236}">
                    <a16:creationId xmlns:a16="http://schemas.microsoft.com/office/drawing/2014/main" id="{D82C38AC-C60C-1502-0B3A-607CF76A2DF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01" name="TextBox 26">
              <a:extLst>
                <a:ext uri="{FF2B5EF4-FFF2-40B4-BE49-F238E27FC236}">
                  <a16:creationId xmlns:a16="http://schemas.microsoft.com/office/drawing/2014/main" id="{FFA8F8D6-DF1E-31C5-70E5-8F328605AB6B}"/>
                </a:ext>
              </a:extLst>
            </p:cNvPr>
            <p:cNvSpPr txBox="1"/>
            <p:nvPr/>
          </p:nvSpPr>
          <p:spPr>
            <a:xfrm>
              <a:off x="757369" y="7495893"/>
              <a:ext cx="533683" cy="21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102" name="TextBox 27">
              <a:extLst>
                <a:ext uri="{FF2B5EF4-FFF2-40B4-BE49-F238E27FC236}">
                  <a16:creationId xmlns:a16="http://schemas.microsoft.com/office/drawing/2014/main" id="{9CF10FD0-5F64-BB65-1363-386BFA960250}"/>
                </a:ext>
              </a:extLst>
            </p:cNvPr>
            <p:cNvSpPr txBox="1"/>
            <p:nvPr/>
          </p:nvSpPr>
          <p:spPr>
            <a:xfrm>
              <a:off x="930145" y="7708900"/>
              <a:ext cx="223639" cy="40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 dirty="0">
                  <a:solidFill>
                    <a:srgbClr val="FFFFFF"/>
                  </a:solidFill>
                  <a:ea typeface="AR Mincho Heavy"/>
                </a:rPr>
                <a:t>２</a:t>
              </a:r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109D7394-292D-E437-58DD-63DD58BDA48C}"/>
              </a:ext>
            </a:extLst>
          </p:cNvPr>
          <p:cNvGrpSpPr/>
          <p:nvPr/>
        </p:nvGrpSpPr>
        <p:grpSpPr>
          <a:xfrm>
            <a:off x="472751" y="8054542"/>
            <a:ext cx="1073644" cy="1001644"/>
            <a:chOff x="469142" y="9156063"/>
            <a:chExt cx="1073644" cy="1001644"/>
          </a:xfrm>
        </p:grpSpPr>
        <p:grpSp>
          <p:nvGrpSpPr>
            <p:cNvPr id="108" name="Group 33">
              <a:extLst>
                <a:ext uri="{FF2B5EF4-FFF2-40B4-BE49-F238E27FC236}">
                  <a16:creationId xmlns:a16="http://schemas.microsoft.com/office/drawing/2014/main" id="{D9390DAA-4E1E-1E7A-C5A8-AD5E57A258C3}"/>
                </a:ext>
              </a:extLst>
            </p:cNvPr>
            <p:cNvGrpSpPr/>
            <p:nvPr/>
          </p:nvGrpSpPr>
          <p:grpSpPr>
            <a:xfrm>
              <a:off x="469142" y="9156063"/>
              <a:ext cx="1001644" cy="1001644"/>
              <a:chOff x="0" y="0"/>
              <a:chExt cx="812800" cy="812800"/>
            </a:xfrm>
          </p:grpSpPr>
          <p:sp>
            <p:nvSpPr>
              <p:cNvPr id="114" name="Freeform 34">
                <a:extLst>
                  <a:ext uri="{FF2B5EF4-FFF2-40B4-BE49-F238E27FC236}">
                    <a16:creationId xmlns:a16="http://schemas.microsoft.com/office/drawing/2014/main" id="{A13BB729-39C6-220E-3064-DE252FC0C0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TextBox 35">
                <a:extLst>
                  <a:ext uri="{FF2B5EF4-FFF2-40B4-BE49-F238E27FC236}">
                    <a16:creationId xmlns:a16="http://schemas.microsoft.com/office/drawing/2014/main" id="{2CE85078-8AAF-43A3-AEDA-FC8E0C06C0F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109" name="Group 36">
              <a:extLst>
                <a:ext uri="{FF2B5EF4-FFF2-40B4-BE49-F238E27FC236}">
                  <a16:creationId xmlns:a16="http://schemas.microsoft.com/office/drawing/2014/main" id="{09289533-DE6D-CF30-4F98-94D17D44909D}"/>
                </a:ext>
              </a:extLst>
            </p:cNvPr>
            <p:cNvGrpSpPr/>
            <p:nvPr/>
          </p:nvGrpSpPr>
          <p:grpSpPr>
            <a:xfrm>
              <a:off x="541142" y="9156063"/>
              <a:ext cx="1001644" cy="1001644"/>
              <a:chOff x="0" y="0"/>
              <a:chExt cx="812800" cy="812800"/>
            </a:xfrm>
          </p:grpSpPr>
          <p:sp>
            <p:nvSpPr>
              <p:cNvPr id="112" name="Freeform 37">
                <a:extLst>
                  <a:ext uri="{FF2B5EF4-FFF2-40B4-BE49-F238E27FC236}">
                    <a16:creationId xmlns:a16="http://schemas.microsoft.com/office/drawing/2014/main" id="{96E185EB-1191-BB46-C11B-6425CC608E2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TextBox 38">
                <a:extLst>
                  <a:ext uri="{FF2B5EF4-FFF2-40B4-BE49-F238E27FC236}">
                    <a16:creationId xmlns:a16="http://schemas.microsoft.com/office/drawing/2014/main" id="{AAF76E05-19C0-B34E-1A31-BA57FF18385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10" name="TextBox 39">
              <a:extLst>
                <a:ext uri="{FF2B5EF4-FFF2-40B4-BE49-F238E27FC236}">
                  <a16:creationId xmlns:a16="http://schemas.microsoft.com/office/drawing/2014/main" id="{E22E03A0-6C0F-2BA9-3458-AA8F6C78C1E7}"/>
                </a:ext>
              </a:extLst>
            </p:cNvPr>
            <p:cNvSpPr txBox="1"/>
            <p:nvPr/>
          </p:nvSpPr>
          <p:spPr>
            <a:xfrm>
              <a:off x="696207" y="9343358"/>
              <a:ext cx="656006" cy="21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111" name="TextBox 40">
              <a:extLst>
                <a:ext uri="{FF2B5EF4-FFF2-40B4-BE49-F238E27FC236}">
                  <a16:creationId xmlns:a16="http://schemas.microsoft.com/office/drawing/2014/main" id="{70F1BFF0-7FFC-4DD6-D5EF-BAFA11CC971B}"/>
                </a:ext>
              </a:extLst>
            </p:cNvPr>
            <p:cNvSpPr txBox="1"/>
            <p:nvPr/>
          </p:nvSpPr>
          <p:spPr>
            <a:xfrm>
              <a:off x="930144" y="9556365"/>
              <a:ext cx="223639" cy="40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 dirty="0">
                  <a:solidFill>
                    <a:srgbClr val="FFFFFF"/>
                  </a:solidFill>
                  <a:ea typeface="AR Mincho Heavy"/>
                </a:rPr>
                <a:t>３</a:t>
              </a:r>
            </a:p>
          </p:txBody>
        </p:sp>
      </p:grpSp>
      <p:sp>
        <p:nvSpPr>
          <p:cNvPr id="116" name="Freeform 37">
            <a:extLst>
              <a:ext uri="{FF2B5EF4-FFF2-40B4-BE49-F238E27FC236}">
                <a16:creationId xmlns:a16="http://schemas.microsoft.com/office/drawing/2014/main" id="{EA51FB91-A37A-D80C-68B7-5A1E6B95E6DD}"/>
              </a:ext>
            </a:extLst>
          </p:cNvPr>
          <p:cNvSpPr/>
          <p:nvPr/>
        </p:nvSpPr>
        <p:spPr>
          <a:xfrm>
            <a:off x="573318" y="9417571"/>
            <a:ext cx="1001644" cy="10016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5040000"/>
          </a:xfrm>
          <a:custGeom>
            <a:avLst/>
            <a:gdLst/>
            <a:ahLst/>
            <a:cxnLst/>
            <a:rect l="l" t="t" r="r" b="b"/>
            <a:pathLst>
              <a:path w="7560000" h="5040000">
                <a:moveTo>
                  <a:pt x="0" y="0"/>
                </a:moveTo>
                <a:lnTo>
                  <a:pt x="7560000" y="0"/>
                </a:lnTo>
                <a:lnTo>
                  <a:pt x="7560000" y="5040000"/>
                </a:lnTo>
                <a:lnTo>
                  <a:pt x="0" y="50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65" t="-7765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469142" y="4474591"/>
            <a:ext cx="6621716" cy="460641"/>
          </a:xfrm>
          <a:custGeom>
            <a:avLst/>
            <a:gdLst/>
            <a:ahLst/>
            <a:cxnLst/>
            <a:rect l="l" t="t" r="r" b="b"/>
            <a:pathLst>
              <a:path w="6621716" h="460641">
                <a:moveTo>
                  <a:pt x="0" y="0"/>
                </a:moveTo>
                <a:lnTo>
                  <a:pt x="6621716" y="0"/>
                </a:lnTo>
                <a:lnTo>
                  <a:pt x="6621716" y="460642"/>
                </a:lnTo>
                <a:lnTo>
                  <a:pt x="0" y="460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249810" y="5489208"/>
            <a:ext cx="7060380" cy="2276540"/>
            <a:chOff x="0" y="0"/>
            <a:chExt cx="2530281" cy="8158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30281" cy="815861"/>
            </a:xfrm>
            <a:custGeom>
              <a:avLst/>
              <a:gdLst/>
              <a:ahLst/>
              <a:cxnLst/>
              <a:rect l="l" t="t" r="r" b="b"/>
              <a:pathLst>
                <a:path w="2530281" h="815861">
                  <a:moveTo>
                    <a:pt x="0" y="0"/>
                  </a:moveTo>
                  <a:lnTo>
                    <a:pt x="2530281" y="0"/>
                  </a:lnTo>
                  <a:lnTo>
                    <a:pt x="2530281" y="815861"/>
                  </a:lnTo>
                  <a:lnTo>
                    <a:pt x="0" y="81586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530281" cy="844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132770" y="6284245"/>
            <a:ext cx="1096480" cy="1481503"/>
          </a:xfrm>
          <a:custGeom>
            <a:avLst/>
            <a:gdLst/>
            <a:ahLst/>
            <a:cxnLst/>
            <a:rect l="l" t="t" r="r" b="b"/>
            <a:pathLst>
              <a:path w="1096480" h="1481503">
                <a:moveTo>
                  <a:pt x="0" y="0"/>
                </a:moveTo>
                <a:lnTo>
                  <a:pt x="1096479" y="0"/>
                </a:lnTo>
                <a:lnTo>
                  <a:pt x="1096479" y="1481503"/>
                </a:lnTo>
                <a:lnTo>
                  <a:pt x="0" y="1481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597350" y="5754375"/>
            <a:ext cx="4594213" cy="289753"/>
            <a:chOff x="0" y="0"/>
            <a:chExt cx="6125617" cy="38633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125617" cy="386337"/>
              <a:chOff x="0" y="0"/>
              <a:chExt cx="1646462" cy="10384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46462" cy="103841"/>
              </a:xfrm>
              <a:custGeom>
                <a:avLst/>
                <a:gdLst/>
                <a:ahLst/>
                <a:cxnLst/>
                <a:rect l="l" t="t" r="r" b="b"/>
                <a:pathLst>
                  <a:path w="1646462" h="103841">
                    <a:moveTo>
                      <a:pt x="51920" y="0"/>
                    </a:moveTo>
                    <a:lnTo>
                      <a:pt x="1594542" y="0"/>
                    </a:lnTo>
                    <a:cubicBezTo>
                      <a:pt x="1608312" y="0"/>
                      <a:pt x="1621518" y="5470"/>
                      <a:pt x="1631255" y="15207"/>
                    </a:cubicBezTo>
                    <a:cubicBezTo>
                      <a:pt x="1640992" y="24944"/>
                      <a:pt x="1646462" y="38150"/>
                      <a:pt x="1646462" y="51920"/>
                    </a:cubicBezTo>
                    <a:lnTo>
                      <a:pt x="1646462" y="51920"/>
                    </a:lnTo>
                    <a:cubicBezTo>
                      <a:pt x="1646462" y="65691"/>
                      <a:pt x="1640992" y="78897"/>
                      <a:pt x="1631255" y="88634"/>
                    </a:cubicBezTo>
                    <a:cubicBezTo>
                      <a:pt x="1621518" y="98371"/>
                      <a:pt x="1608312" y="103841"/>
                      <a:pt x="1594542" y="103841"/>
                    </a:cubicBezTo>
                    <a:lnTo>
                      <a:pt x="51920" y="103841"/>
                    </a:lnTo>
                    <a:cubicBezTo>
                      <a:pt x="38150" y="103841"/>
                      <a:pt x="24944" y="98371"/>
                      <a:pt x="15207" y="88634"/>
                    </a:cubicBezTo>
                    <a:cubicBezTo>
                      <a:pt x="5470" y="78897"/>
                      <a:pt x="0" y="65691"/>
                      <a:pt x="0" y="51920"/>
                    </a:cubicBezTo>
                    <a:lnTo>
                      <a:pt x="0" y="51920"/>
                    </a:lnTo>
                    <a:cubicBezTo>
                      <a:pt x="0" y="38150"/>
                      <a:pt x="5470" y="24944"/>
                      <a:pt x="15207" y="15207"/>
                    </a:cubicBezTo>
                    <a:cubicBezTo>
                      <a:pt x="24944" y="5470"/>
                      <a:pt x="38150" y="0"/>
                      <a:pt x="5192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646462" cy="132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20029" y="57617"/>
              <a:ext cx="1773437" cy="2711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68" dirty="0" err="1">
                  <a:solidFill>
                    <a:srgbClr val="FFFFFF"/>
                  </a:solidFill>
                  <a:ea typeface="AR Mincho Heavy"/>
                </a:rPr>
                <a:t>美容ジェル塗布</a:t>
              </a:r>
              <a:endParaRPr lang="en-US" sz="1200" spc="168" dirty="0">
                <a:solidFill>
                  <a:srgbClr val="FFFFFF"/>
                </a:solidFill>
                <a:ea typeface="AR Mincho Heavy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63579" y="3063393"/>
            <a:ext cx="3234234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spc="6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ニキビケア</a:t>
            </a:r>
            <a:endParaRPr lang="en-US" sz="4699" spc="65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Mincho Heavy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4122" y="3791740"/>
            <a:ext cx="4053149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47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光フェイシャル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45787" y="3627500"/>
            <a:ext cx="3445071" cy="81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spc="-39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</a:rPr>
              <a:t>1,500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56536" y="3935046"/>
            <a:ext cx="34746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3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円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73688" y="3801061"/>
            <a:ext cx="519233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(</a:t>
            </a:r>
            <a:r>
              <a:rPr lang="en-US" sz="1100" spc="15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税込</a:t>
            </a:r>
            <a:r>
              <a:rPr lang="en-US" sz="1100" spc="15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81376" y="6582410"/>
            <a:ext cx="4563874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spc="196" dirty="0" err="1">
                <a:solidFill>
                  <a:srgbClr val="000000"/>
                </a:solidFill>
                <a:ea typeface="AR Mincho Heavy"/>
              </a:rPr>
              <a:t>ヒアルロン酸、コラーゲンがたっぷり入った</a:t>
            </a:r>
            <a:endParaRPr lang="en-US" sz="1400" spc="196" dirty="0">
              <a:solidFill>
                <a:srgbClr val="000000"/>
              </a:solidFill>
              <a:ea typeface="AR Mincho Heavy"/>
            </a:endParaRPr>
          </a:p>
          <a:p>
            <a:pPr algn="l">
              <a:lnSpc>
                <a:spcPts val="1960"/>
              </a:lnSpc>
            </a:pPr>
            <a:r>
              <a:rPr lang="en-US" sz="1400" spc="196" dirty="0" err="1">
                <a:solidFill>
                  <a:srgbClr val="000000"/>
                </a:solidFill>
                <a:ea typeface="AR Mincho Heavy"/>
              </a:rPr>
              <a:t>美容ジェルをお顔に塗布していきます</a:t>
            </a:r>
            <a:r>
              <a:rPr lang="en-US" sz="1400" spc="196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 spc="196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428048" y="3391876"/>
            <a:ext cx="2550601" cy="348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【</a:t>
            </a:r>
            <a:r>
              <a:rPr lang="en-US" sz="2100" spc="29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クイックコース</a:t>
            </a:r>
            <a:r>
              <a:rPr lang="en-US" sz="2100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】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54122" y="7989878"/>
            <a:ext cx="7060380" cy="2276540"/>
            <a:chOff x="0" y="0"/>
            <a:chExt cx="2530281" cy="8158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30281" cy="815861"/>
            </a:xfrm>
            <a:custGeom>
              <a:avLst/>
              <a:gdLst/>
              <a:ahLst/>
              <a:cxnLst/>
              <a:rect l="l" t="t" r="r" b="b"/>
              <a:pathLst>
                <a:path w="2530281" h="815861">
                  <a:moveTo>
                    <a:pt x="0" y="0"/>
                  </a:moveTo>
                  <a:lnTo>
                    <a:pt x="2530281" y="0"/>
                  </a:lnTo>
                  <a:lnTo>
                    <a:pt x="2530281" y="815861"/>
                  </a:lnTo>
                  <a:lnTo>
                    <a:pt x="0" y="81586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2530281" cy="844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69142" y="8324492"/>
            <a:ext cx="1073644" cy="1001644"/>
            <a:chOff x="0" y="0"/>
            <a:chExt cx="1431525" cy="1335525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335525" cy="1335525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96000" y="0"/>
              <a:ext cx="1335525" cy="1335525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57763" y="235940"/>
              <a:ext cx="738117" cy="2840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4670" y="555586"/>
              <a:ext cx="298185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>
                  <a:solidFill>
                    <a:srgbClr val="FFFFFF"/>
                  </a:solidFill>
                  <a:ea typeface="AR Mincho Heavy"/>
                </a:rPr>
                <a:t>２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618310" y="8318198"/>
            <a:ext cx="4594213" cy="289753"/>
            <a:chOff x="0" y="0"/>
            <a:chExt cx="6125617" cy="386337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6125617" cy="386337"/>
              <a:chOff x="0" y="0"/>
              <a:chExt cx="1646462" cy="10384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646462" cy="103841"/>
              </a:xfrm>
              <a:custGeom>
                <a:avLst/>
                <a:gdLst/>
                <a:ahLst/>
                <a:cxnLst/>
                <a:rect l="l" t="t" r="r" b="b"/>
                <a:pathLst>
                  <a:path w="1646462" h="103841">
                    <a:moveTo>
                      <a:pt x="51920" y="0"/>
                    </a:moveTo>
                    <a:lnTo>
                      <a:pt x="1594542" y="0"/>
                    </a:lnTo>
                    <a:cubicBezTo>
                      <a:pt x="1608312" y="0"/>
                      <a:pt x="1621518" y="5470"/>
                      <a:pt x="1631255" y="15207"/>
                    </a:cubicBezTo>
                    <a:cubicBezTo>
                      <a:pt x="1640992" y="24944"/>
                      <a:pt x="1646462" y="38150"/>
                      <a:pt x="1646462" y="51920"/>
                    </a:cubicBezTo>
                    <a:lnTo>
                      <a:pt x="1646462" y="51920"/>
                    </a:lnTo>
                    <a:cubicBezTo>
                      <a:pt x="1646462" y="65691"/>
                      <a:pt x="1640992" y="78897"/>
                      <a:pt x="1631255" y="88634"/>
                    </a:cubicBezTo>
                    <a:cubicBezTo>
                      <a:pt x="1621518" y="98371"/>
                      <a:pt x="1608312" y="103841"/>
                      <a:pt x="1594542" y="103841"/>
                    </a:cubicBezTo>
                    <a:lnTo>
                      <a:pt x="51920" y="103841"/>
                    </a:lnTo>
                    <a:cubicBezTo>
                      <a:pt x="38150" y="103841"/>
                      <a:pt x="24944" y="98371"/>
                      <a:pt x="15207" y="88634"/>
                    </a:cubicBezTo>
                    <a:cubicBezTo>
                      <a:pt x="5470" y="78897"/>
                      <a:pt x="0" y="65691"/>
                      <a:pt x="0" y="51920"/>
                    </a:cubicBezTo>
                    <a:lnTo>
                      <a:pt x="0" y="51920"/>
                    </a:lnTo>
                    <a:cubicBezTo>
                      <a:pt x="0" y="38150"/>
                      <a:pt x="5470" y="24944"/>
                      <a:pt x="15207" y="15207"/>
                    </a:cubicBezTo>
                    <a:cubicBezTo>
                      <a:pt x="24944" y="5470"/>
                      <a:pt x="38150" y="0"/>
                      <a:pt x="5192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1646462" cy="132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220029" y="45214"/>
              <a:ext cx="2876484" cy="267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68">
                  <a:solidFill>
                    <a:srgbClr val="FFFFFF"/>
                  </a:solidFill>
                  <a:ea typeface="AR Mincho Heavy"/>
                </a:rPr>
                <a:t>光フェイシャルポイント照射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846263" y="9080500"/>
            <a:ext cx="4370387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spc="196" dirty="0" err="1">
                <a:solidFill>
                  <a:srgbClr val="000000"/>
                </a:solidFill>
                <a:ea typeface="AR Mincho Heavy"/>
              </a:rPr>
              <a:t>ニキビ特化フィルターでポイントケア</a:t>
            </a:r>
            <a:r>
              <a:rPr lang="en-US" sz="1400" spc="196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just">
              <a:lnSpc>
                <a:spcPts val="1960"/>
              </a:lnSpc>
            </a:pPr>
            <a:r>
              <a:rPr lang="en-US" sz="1400" spc="196" dirty="0" err="1">
                <a:solidFill>
                  <a:srgbClr val="000000"/>
                </a:solidFill>
                <a:ea typeface="AR Mincho Heavy"/>
              </a:rPr>
              <a:t>お時間のない方へオススメのコースになります</a:t>
            </a:r>
            <a:r>
              <a:rPr lang="en-US" sz="1400" spc="196" dirty="0">
                <a:solidFill>
                  <a:srgbClr val="000000"/>
                </a:solidFill>
                <a:ea typeface="AR Mincho Heavy"/>
              </a:rPr>
              <a:t>。</a:t>
            </a:r>
          </a:p>
          <a:p>
            <a:pPr algn="just">
              <a:lnSpc>
                <a:spcPts val="1960"/>
              </a:lnSpc>
              <a:spcBef>
                <a:spcPct val="0"/>
              </a:spcBef>
            </a:pPr>
            <a:endParaRPr lang="en-US" sz="1400" spc="196" dirty="0">
              <a:solidFill>
                <a:srgbClr val="000000"/>
              </a:solidFill>
              <a:ea typeface="AR Mincho Heavy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5028744" y="81763"/>
            <a:ext cx="2539780" cy="2374211"/>
            <a:chOff x="0" y="0"/>
            <a:chExt cx="3386374" cy="3165615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2317731" cy="2317731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5902" t="-38102" r="-10783" b="-53449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568570" y="1347811"/>
              <a:ext cx="1817804" cy="1817804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9193" t="-32967" r="-122900" b="-34636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2" name="Freeform 52"/>
            <p:cNvSpPr/>
            <p:nvPr/>
          </p:nvSpPr>
          <p:spPr>
            <a:xfrm rot="3700755" flipH="1">
              <a:off x="517825" y="1872036"/>
              <a:ext cx="1256394" cy="751552"/>
            </a:xfrm>
            <a:custGeom>
              <a:avLst/>
              <a:gdLst/>
              <a:ahLst/>
              <a:cxnLst/>
              <a:rect l="l" t="t" r="r" b="b"/>
              <a:pathLst>
                <a:path w="1256394" h="751552">
                  <a:moveTo>
                    <a:pt x="1256394" y="0"/>
                  </a:moveTo>
                  <a:lnTo>
                    <a:pt x="0" y="0"/>
                  </a:lnTo>
                  <a:lnTo>
                    <a:pt x="0" y="751552"/>
                  </a:lnTo>
                  <a:lnTo>
                    <a:pt x="1256394" y="751552"/>
                  </a:lnTo>
                  <a:lnTo>
                    <a:pt x="12563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5961992" y="9093726"/>
            <a:ext cx="1348198" cy="1139637"/>
          </a:xfrm>
          <a:custGeom>
            <a:avLst/>
            <a:gdLst/>
            <a:ahLst/>
            <a:cxnLst/>
            <a:rect l="l" t="t" r="r" b="b"/>
            <a:pathLst>
              <a:path w="1348198" h="1139637">
                <a:moveTo>
                  <a:pt x="0" y="0"/>
                </a:moveTo>
                <a:lnTo>
                  <a:pt x="1348198" y="0"/>
                </a:lnTo>
                <a:lnTo>
                  <a:pt x="1348198" y="1139637"/>
                </a:lnTo>
                <a:lnTo>
                  <a:pt x="0" y="11396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22445C78-DD6F-9F1C-23F0-530044AD375E}"/>
              </a:ext>
            </a:extLst>
          </p:cNvPr>
          <p:cNvGrpSpPr/>
          <p:nvPr/>
        </p:nvGrpSpPr>
        <p:grpSpPr>
          <a:xfrm>
            <a:off x="467539" y="5792825"/>
            <a:ext cx="1001641" cy="1001644"/>
            <a:chOff x="123069" y="40632"/>
            <a:chExt cx="1335522" cy="1335525"/>
          </a:xfrm>
        </p:grpSpPr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2F23615F-0DD1-AA2A-3F28-68B0A6AD8F31}"/>
                </a:ext>
              </a:extLst>
            </p:cNvPr>
            <p:cNvGrpSpPr/>
            <p:nvPr/>
          </p:nvGrpSpPr>
          <p:grpSpPr>
            <a:xfrm>
              <a:off x="123069" y="40632"/>
              <a:ext cx="1335522" cy="1335525"/>
              <a:chOff x="74898" y="24728"/>
              <a:chExt cx="812800" cy="812800"/>
            </a:xfrm>
          </p:grpSpPr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3D1EC347-34C2-9BA2-BAC2-13724F0340ED}"/>
                  </a:ext>
                </a:extLst>
              </p:cNvPr>
              <p:cNvSpPr/>
              <p:nvPr/>
            </p:nvSpPr>
            <p:spPr>
              <a:xfrm>
                <a:off x="74898" y="24728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B9379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TextBox 10">
                <a:extLst>
                  <a:ext uri="{FF2B5EF4-FFF2-40B4-BE49-F238E27FC236}">
                    <a16:creationId xmlns:a16="http://schemas.microsoft.com/office/drawing/2014/main" id="{95E7A123-D5B9-D748-64FE-48385DA229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6" name="TextBox 13">
              <a:extLst>
                <a:ext uri="{FF2B5EF4-FFF2-40B4-BE49-F238E27FC236}">
                  <a16:creationId xmlns:a16="http://schemas.microsoft.com/office/drawing/2014/main" id="{66EAA7C4-E5B3-611D-79DA-7B621F07F629}"/>
                </a:ext>
              </a:extLst>
            </p:cNvPr>
            <p:cNvSpPr txBox="1"/>
            <p:nvPr/>
          </p:nvSpPr>
          <p:spPr>
            <a:xfrm>
              <a:off x="221206" y="78253"/>
              <a:ext cx="1085114" cy="113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  <p:sp>
          <p:nvSpPr>
            <p:cNvPr id="57" name="TextBox 14">
              <a:extLst>
                <a:ext uri="{FF2B5EF4-FFF2-40B4-BE49-F238E27FC236}">
                  <a16:creationId xmlns:a16="http://schemas.microsoft.com/office/drawing/2014/main" id="{4F2B0DE0-5021-AD2D-3F53-BA4E3935B881}"/>
                </a:ext>
              </a:extLst>
            </p:cNvPr>
            <p:cNvSpPr txBox="1"/>
            <p:nvPr/>
          </p:nvSpPr>
          <p:spPr>
            <a:xfrm>
              <a:off x="492496" y="308853"/>
              <a:ext cx="747736" cy="2840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spc="182" dirty="0">
                  <a:solidFill>
                    <a:srgbClr val="FFFFFF"/>
                  </a:solidFill>
                  <a:latin typeface="AR Mincho Heavy"/>
                </a:rPr>
                <a:t>Step</a:t>
              </a:r>
            </a:p>
          </p:txBody>
        </p: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FE732A5B-12FE-3B0F-1D46-CA27110F3027}"/>
                </a:ext>
              </a:extLst>
            </p:cNvPr>
            <p:cNvSpPr txBox="1"/>
            <p:nvPr/>
          </p:nvSpPr>
          <p:spPr>
            <a:xfrm>
              <a:off x="740943" y="605307"/>
              <a:ext cx="298185" cy="53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335" dirty="0">
                  <a:solidFill>
                    <a:srgbClr val="FFFFFF"/>
                  </a:solidFill>
                  <a:ea typeface="AR Mincho Heavy"/>
                </a:rPr>
                <a:t>１</a:t>
              </a:r>
            </a:p>
          </p:txBody>
        </p:sp>
      </p:grpSp>
      <p:sp>
        <p:nvSpPr>
          <p:cNvPr id="61" name="Freeform 24">
            <a:extLst>
              <a:ext uri="{FF2B5EF4-FFF2-40B4-BE49-F238E27FC236}">
                <a16:creationId xmlns:a16="http://schemas.microsoft.com/office/drawing/2014/main" id="{A01B8814-2A3F-CEE7-3EDD-1A22EA051162}"/>
              </a:ext>
            </a:extLst>
          </p:cNvPr>
          <p:cNvSpPr/>
          <p:nvPr/>
        </p:nvSpPr>
        <p:spPr>
          <a:xfrm>
            <a:off x="541142" y="5797588"/>
            <a:ext cx="1001644" cy="10016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5040000"/>
          </a:xfrm>
          <a:custGeom>
            <a:avLst/>
            <a:gdLst/>
            <a:ahLst/>
            <a:cxnLst/>
            <a:rect l="l" t="t" r="r" b="b"/>
            <a:pathLst>
              <a:path w="7560000" h="5040000">
                <a:moveTo>
                  <a:pt x="0" y="0"/>
                </a:moveTo>
                <a:lnTo>
                  <a:pt x="7560000" y="0"/>
                </a:lnTo>
                <a:lnTo>
                  <a:pt x="7560000" y="5040000"/>
                </a:lnTo>
                <a:lnTo>
                  <a:pt x="0" y="50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65" t="-7765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469142" y="4474591"/>
            <a:ext cx="6621716" cy="460641"/>
          </a:xfrm>
          <a:custGeom>
            <a:avLst/>
            <a:gdLst/>
            <a:ahLst/>
            <a:cxnLst/>
            <a:rect l="l" t="t" r="r" b="b"/>
            <a:pathLst>
              <a:path w="6621716" h="460641">
                <a:moveTo>
                  <a:pt x="0" y="0"/>
                </a:moveTo>
                <a:lnTo>
                  <a:pt x="6621716" y="0"/>
                </a:lnTo>
                <a:lnTo>
                  <a:pt x="6621716" y="460642"/>
                </a:lnTo>
                <a:lnTo>
                  <a:pt x="0" y="460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138535" y="5489208"/>
            <a:ext cx="3530190" cy="2276540"/>
            <a:chOff x="0" y="0"/>
            <a:chExt cx="1265140" cy="8158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65140" cy="815861"/>
            </a:xfrm>
            <a:custGeom>
              <a:avLst/>
              <a:gdLst/>
              <a:ahLst/>
              <a:cxnLst/>
              <a:rect l="l" t="t" r="r" b="b"/>
              <a:pathLst>
                <a:path w="1265140" h="815861">
                  <a:moveTo>
                    <a:pt x="0" y="0"/>
                  </a:moveTo>
                  <a:lnTo>
                    <a:pt x="1265140" y="0"/>
                  </a:lnTo>
                  <a:lnTo>
                    <a:pt x="1265140" y="815861"/>
                  </a:lnTo>
                  <a:lnTo>
                    <a:pt x="0" y="81586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265140" cy="844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8535" y="8005833"/>
            <a:ext cx="3530190" cy="2276540"/>
            <a:chOff x="0" y="0"/>
            <a:chExt cx="1265140" cy="8158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5140" cy="815861"/>
            </a:xfrm>
            <a:custGeom>
              <a:avLst/>
              <a:gdLst/>
              <a:ahLst/>
              <a:cxnLst/>
              <a:rect l="l" t="t" r="r" b="b"/>
              <a:pathLst>
                <a:path w="1265140" h="815861">
                  <a:moveTo>
                    <a:pt x="0" y="0"/>
                  </a:moveTo>
                  <a:lnTo>
                    <a:pt x="1265140" y="0"/>
                  </a:lnTo>
                  <a:lnTo>
                    <a:pt x="1265140" y="815861"/>
                  </a:lnTo>
                  <a:lnTo>
                    <a:pt x="0" y="81586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65140" cy="844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67651" y="8005833"/>
            <a:ext cx="3530190" cy="2276540"/>
            <a:chOff x="0" y="0"/>
            <a:chExt cx="1265140" cy="8158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5140" cy="815861"/>
            </a:xfrm>
            <a:custGeom>
              <a:avLst/>
              <a:gdLst/>
              <a:ahLst/>
              <a:cxnLst/>
              <a:rect l="l" t="t" r="r" b="b"/>
              <a:pathLst>
                <a:path w="1265140" h="815861">
                  <a:moveTo>
                    <a:pt x="0" y="0"/>
                  </a:moveTo>
                  <a:lnTo>
                    <a:pt x="1265140" y="0"/>
                  </a:lnTo>
                  <a:lnTo>
                    <a:pt x="1265140" y="815861"/>
                  </a:lnTo>
                  <a:lnTo>
                    <a:pt x="0" y="81586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265140" cy="844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2520" y="5641274"/>
            <a:ext cx="3122221" cy="366532"/>
            <a:chOff x="0" y="0"/>
            <a:chExt cx="1118933" cy="1313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18933" cy="131357"/>
            </a:xfrm>
            <a:custGeom>
              <a:avLst/>
              <a:gdLst/>
              <a:ahLst/>
              <a:cxnLst/>
              <a:rect l="l" t="t" r="r" b="b"/>
              <a:pathLst>
                <a:path w="1118933" h="131357">
                  <a:moveTo>
                    <a:pt x="65678" y="0"/>
                  </a:moveTo>
                  <a:lnTo>
                    <a:pt x="1053255" y="0"/>
                  </a:lnTo>
                  <a:cubicBezTo>
                    <a:pt x="1070674" y="0"/>
                    <a:pt x="1087380" y="6920"/>
                    <a:pt x="1099697" y="19237"/>
                  </a:cubicBezTo>
                  <a:cubicBezTo>
                    <a:pt x="1112014" y="31554"/>
                    <a:pt x="1118933" y="48259"/>
                    <a:pt x="1118933" y="65678"/>
                  </a:cubicBezTo>
                  <a:lnTo>
                    <a:pt x="1118933" y="65678"/>
                  </a:lnTo>
                  <a:cubicBezTo>
                    <a:pt x="1118933" y="83097"/>
                    <a:pt x="1112014" y="99803"/>
                    <a:pt x="1099697" y="112120"/>
                  </a:cubicBezTo>
                  <a:cubicBezTo>
                    <a:pt x="1087380" y="124437"/>
                    <a:pt x="1070674" y="131357"/>
                    <a:pt x="1053255" y="131357"/>
                  </a:cubicBezTo>
                  <a:lnTo>
                    <a:pt x="65678" y="131357"/>
                  </a:lnTo>
                  <a:cubicBezTo>
                    <a:pt x="48259" y="131357"/>
                    <a:pt x="31554" y="124437"/>
                    <a:pt x="19237" y="112120"/>
                  </a:cubicBezTo>
                  <a:cubicBezTo>
                    <a:pt x="6920" y="99803"/>
                    <a:pt x="0" y="83097"/>
                    <a:pt x="0" y="65678"/>
                  </a:cubicBezTo>
                  <a:lnTo>
                    <a:pt x="0" y="65678"/>
                  </a:lnTo>
                  <a:cubicBezTo>
                    <a:pt x="0" y="48259"/>
                    <a:pt x="6920" y="31554"/>
                    <a:pt x="19237" y="19237"/>
                  </a:cubicBezTo>
                  <a:cubicBezTo>
                    <a:pt x="31554" y="6920"/>
                    <a:pt x="48259" y="0"/>
                    <a:pt x="65678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118933" cy="15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43264" y="5641274"/>
            <a:ext cx="3122221" cy="366532"/>
            <a:chOff x="0" y="0"/>
            <a:chExt cx="1118933" cy="1313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18933" cy="131357"/>
            </a:xfrm>
            <a:custGeom>
              <a:avLst/>
              <a:gdLst/>
              <a:ahLst/>
              <a:cxnLst/>
              <a:rect l="l" t="t" r="r" b="b"/>
              <a:pathLst>
                <a:path w="1118933" h="131357">
                  <a:moveTo>
                    <a:pt x="65678" y="0"/>
                  </a:moveTo>
                  <a:lnTo>
                    <a:pt x="1053255" y="0"/>
                  </a:lnTo>
                  <a:cubicBezTo>
                    <a:pt x="1070674" y="0"/>
                    <a:pt x="1087380" y="6920"/>
                    <a:pt x="1099697" y="19237"/>
                  </a:cubicBezTo>
                  <a:cubicBezTo>
                    <a:pt x="1112014" y="31554"/>
                    <a:pt x="1118933" y="48259"/>
                    <a:pt x="1118933" y="65678"/>
                  </a:cubicBezTo>
                  <a:lnTo>
                    <a:pt x="1118933" y="65678"/>
                  </a:lnTo>
                  <a:cubicBezTo>
                    <a:pt x="1118933" y="83097"/>
                    <a:pt x="1112014" y="99803"/>
                    <a:pt x="1099697" y="112120"/>
                  </a:cubicBezTo>
                  <a:cubicBezTo>
                    <a:pt x="1087380" y="124437"/>
                    <a:pt x="1070674" y="131357"/>
                    <a:pt x="1053255" y="131357"/>
                  </a:cubicBezTo>
                  <a:lnTo>
                    <a:pt x="65678" y="131357"/>
                  </a:lnTo>
                  <a:cubicBezTo>
                    <a:pt x="48259" y="131357"/>
                    <a:pt x="31554" y="124437"/>
                    <a:pt x="19237" y="112120"/>
                  </a:cubicBezTo>
                  <a:cubicBezTo>
                    <a:pt x="6920" y="99803"/>
                    <a:pt x="0" y="83097"/>
                    <a:pt x="0" y="65678"/>
                  </a:cubicBezTo>
                  <a:lnTo>
                    <a:pt x="0" y="65678"/>
                  </a:lnTo>
                  <a:cubicBezTo>
                    <a:pt x="0" y="48259"/>
                    <a:pt x="6920" y="31554"/>
                    <a:pt x="19237" y="19237"/>
                  </a:cubicBezTo>
                  <a:cubicBezTo>
                    <a:pt x="31554" y="6920"/>
                    <a:pt x="48259" y="0"/>
                    <a:pt x="65678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118933" cy="15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38303" y="5680395"/>
            <a:ext cx="2165697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96">
                <a:solidFill>
                  <a:srgbClr val="FFFFFF"/>
                </a:solidFill>
                <a:ea typeface="AR Mincho Heavy"/>
              </a:rPr>
              <a:t>ハイスタンダードコース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071636" y="8160758"/>
            <a:ext cx="3122221" cy="366532"/>
            <a:chOff x="0" y="0"/>
            <a:chExt cx="1118933" cy="1313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18933" cy="131357"/>
            </a:xfrm>
            <a:custGeom>
              <a:avLst/>
              <a:gdLst/>
              <a:ahLst/>
              <a:cxnLst/>
              <a:rect l="l" t="t" r="r" b="b"/>
              <a:pathLst>
                <a:path w="1118933" h="131357">
                  <a:moveTo>
                    <a:pt x="65678" y="0"/>
                  </a:moveTo>
                  <a:lnTo>
                    <a:pt x="1053255" y="0"/>
                  </a:lnTo>
                  <a:cubicBezTo>
                    <a:pt x="1070674" y="0"/>
                    <a:pt x="1087380" y="6920"/>
                    <a:pt x="1099697" y="19237"/>
                  </a:cubicBezTo>
                  <a:cubicBezTo>
                    <a:pt x="1112014" y="31554"/>
                    <a:pt x="1118933" y="48259"/>
                    <a:pt x="1118933" y="65678"/>
                  </a:cubicBezTo>
                  <a:lnTo>
                    <a:pt x="1118933" y="65678"/>
                  </a:lnTo>
                  <a:cubicBezTo>
                    <a:pt x="1118933" y="83097"/>
                    <a:pt x="1112014" y="99803"/>
                    <a:pt x="1099697" y="112120"/>
                  </a:cubicBezTo>
                  <a:cubicBezTo>
                    <a:pt x="1087380" y="124437"/>
                    <a:pt x="1070674" y="131357"/>
                    <a:pt x="1053255" y="131357"/>
                  </a:cubicBezTo>
                  <a:lnTo>
                    <a:pt x="65678" y="131357"/>
                  </a:lnTo>
                  <a:cubicBezTo>
                    <a:pt x="48259" y="131357"/>
                    <a:pt x="31554" y="124437"/>
                    <a:pt x="19237" y="112120"/>
                  </a:cubicBezTo>
                  <a:cubicBezTo>
                    <a:pt x="6920" y="99803"/>
                    <a:pt x="0" y="83097"/>
                    <a:pt x="0" y="65678"/>
                  </a:cubicBezTo>
                  <a:lnTo>
                    <a:pt x="0" y="65678"/>
                  </a:lnTo>
                  <a:cubicBezTo>
                    <a:pt x="0" y="48259"/>
                    <a:pt x="6920" y="31554"/>
                    <a:pt x="19237" y="19237"/>
                  </a:cubicBezTo>
                  <a:cubicBezTo>
                    <a:pt x="31554" y="6920"/>
                    <a:pt x="48259" y="0"/>
                    <a:pt x="65678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118933" cy="15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2520" y="8160758"/>
            <a:ext cx="3122221" cy="366532"/>
            <a:chOff x="0" y="0"/>
            <a:chExt cx="1118933" cy="13135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18933" cy="131357"/>
            </a:xfrm>
            <a:custGeom>
              <a:avLst/>
              <a:gdLst/>
              <a:ahLst/>
              <a:cxnLst/>
              <a:rect l="l" t="t" r="r" b="b"/>
              <a:pathLst>
                <a:path w="1118933" h="131357">
                  <a:moveTo>
                    <a:pt x="65678" y="0"/>
                  </a:moveTo>
                  <a:lnTo>
                    <a:pt x="1053255" y="0"/>
                  </a:lnTo>
                  <a:cubicBezTo>
                    <a:pt x="1070674" y="0"/>
                    <a:pt x="1087380" y="6920"/>
                    <a:pt x="1099697" y="19237"/>
                  </a:cubicBezTo>
                  <a:cubicBezTo>
                    <a:pt x="1112014" y="31554"/>
                    <a:pt x="1118933" y="48259"/>
                    <a:pt x="1118933" y="65678"/>
                  </a:cubicBezTo>
                  <a:lnTo>
                    <a:pt x="1118933" y="65678"/>
                  </a:lnTo>
                  <a:cubicBezTo>
                    <a:pt x="1118933" y="83097"/>
                    <a:pt x="1112014" y="99803"/>
                    <a:pt x="1099697" y="112120"/>
                  </a:cubicBezTo>
                  <a:cubicBezTo>
                    <a:pt x="1087380" y="124437"/>
                    <a:pt x="1070674" y="131357"/>
                    <a:pt x="1053255" y="131357"/>
                  </a:cubicBezTo>
                  <a:lnTo>
                    <a:pt x="65678" y="131357"/>
                  </a:lnTo>
                  <a:cubicBezTo>
                    <a:pt x="48259" y="131357"/>
                    <a:pt x="31554" y="124437"/>
                    <a:pt x="19237" y="112120"/>
                  </a:cubicBezTo>
                  <a:cubicBezTo>
                    <a:pt x="6920" y="99803"/>
                    <a:pt x="0" y="83097"/>
                    <a:pt x="0" y="65678"/>
                  </a:cubicBezTo>
                  <a:lnTo>
                    <a:pt x="0" y="65678"/>
                  </a:lnTo>
                  <a:cubicBezTo>
                    <a:pt x="0" y="48259"/>
                    <a:pt x="6920" y="31554"/>
                    <a:pt x="19237" y="19237"/>
                  </a:cubicBezTo>
                  <a:cubicBezTo>
                    <a:pt x="31554" y="6920"/>
                    <a:pt x="48259" y="0"/>
                    <a:pt x="65678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118933" cy="15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67651" y="5489208"/>
            <a:ext cx="3530190" cy="2276540"/>
            <a:chOff x="0" y="0"/>
            <a:chExt cx="1265140" cy="8158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65140" cy="815861"/>
            </a:xfrm>
            <a:custGeom>
              <a:avLst/>
              <a:gdLst/>
              <a:ahLst/>
              <a:cxnLst/>
              <a:rect l="l" t="t" r="r" b="b"/>
              <a:pathLst>
                <a:path w="1265140" h="815861">
                  <a:moveTo>
                    <a:pt x="0" y="0"/>
                  </a:moveTo>
                  <a:lnTo>
                    <a:pt x="1265140" y="0"/>
                  </a:lnTo>
                  <a:lnTo>
                    <a:pt x="1265140" y="815861"/>
                  </a:lnTo>
                  <a:lnTo>
                    <a:pt x="0" y="815861"/>
                  </a:lnTo>
                  <a:close/>
                </a:path>
              </a:pathLst>
            </a:custGeom>
            <a:solidFill>
              <a:srgbClr val="D8CAB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265140" cy="844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56000" y="7103181"/>
            <a:ext cx="3445071" cy="570866"/>
            <a:chOff x="0" y="-76200"/>
            <a:chExt cx="4593428" cy="761154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76200"/>
              <a:ext cx="4593428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spc="-27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 Mincho Heavy"/>
                </a:rPr>
                <a:t>６</a:t>
              </a:r>
              <a:r>
                <a:rPr lang="en-US" sz="3399" spc="-27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Mincho Heavy"/>
                  <a:ea typeface="AR Mincho Heavy"/>
                </a:rPr>
                <a:t>,０00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236184" y="173359"/>
              <a:ext cx="463285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 spc="266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 Mincho Heavy"/>
                </a:rPr>
                <a:t>円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125721" y="64767"/>
              <a:ext cx="684212" cy="127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"/>
                </a:lnSpc>
                <a:spcBef>
                  <a:spcPct val="0"/>
                </a:spcBef>
              </a:pPr>
              <a:r>
                <a:rPr lang="en-US" sz="600" spc="84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Mincho Heavy"/>
                  <a:ea typeface="AR Mincho Heavy"/>
                </a:rPr>
                <a:t>(税込)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52775" y="9602942"/>
            <a:ext cx="3445071" cy="56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-27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１０</a:t>
            </a:r>
            <a:r>
              <a:rPr lang="en-US" sz="3399" spc="-27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,０00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489988" y="9575041"/>
            <a:ext cx="3445071" cy="570866"/>
            <a:chOff x="0" y="-76200"/>
            <a:chExt cx="4593428" cy="761154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76200"/>
              <a:ext cx="4593428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spc="-27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 Mincho Heavy"/>
                </a:rPr>
                <a:t>１</a:t>
              </a:r>
              <a:r>
                <a:rPr lang="en-US" sz="3399" spc="-27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Mincho Heavy"/>
                  <a:ea typeface="AR Mincho Heavy"/>
                </a:rPr>
                <a:t>,５00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36184" y="173359"/>
              <a:ext cx="463285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 spc="266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 Mincho Heavy"/>
                </a:rPr>
                <a:t>円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125721" y="64767"/>
              <a:ext cx="684212" cy="127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"/>
                </a:lnSpc>
                <a:spcBef>
                  <a:spcPct val="0"/>
                </a:spcBef>
              </a:pPr>
              <a:r>
                <a:rPr lang="en-US" sz="600" spc="84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Mincho Heavy"/>
                  <a:ea typeface="AR Mincho Heavy"/>
                </a:rPr>
                <a:t>(税込)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107636" y="5641274"/>
            <a:ext cx="3122221" cy="366532"/>
            <a:chOff x="0" y="0"/>
            <a:chExt cx="1118933" cy="13135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18933" cy="131357"/>
            </a:xfrm>
            <a:custGeom>
              <a:avLst/>
              <a:gdLst/>
              <a:ahLst/>
              <a:cxnLst/>
              <a:rect l="l" t="t" r="r" b="b"/>
              <a:pathLst>
                <a:path w="1118933" h="131357">
                  <a:moveTo>
                    <a:pt x="65678" y="0"/>
                  </a:moveTo>
                  <a:lnTo>
                    <a:pt x="1053255" y="0"/>
                  </a:lnTo>
                  <a:cubicBezTo>
                    <a:pt x="1070674" y="0"/>
                    <a:pt x="1087380" y="6920"/>
                    <a:pt x="1099697" y="19237"/>
                  </a:cubicBezTo>
                  <a:cubicBezTo>
                    <a:pt x="1112014" y="31554"/>
                    <a:pt x="1118933" y="48259"/>
                    <a:pt x="1118933" y="65678"/>
                  </a:cubicBezTo>
                  <a:lnTo>
                    <a:pt x="1118933" y="65678"/>
                  </a:lnTo>
                  <a:cubicBezTo>
                    <a:pt x="1118933" y="83097"/>
                    <a:pt x="1112014" y="99803"/>
                    <a:pt x="1099697" y="112120"/>
                  </a:cubicBezTo>
                  <a:cubicBezTo>
                    <a:pt x="1087380" y="124437"/>
                    <a:pt x="1070674" y="131357"/>
                    <a:pt x="1053255" y="131357"/>
                  </a:cubicBezTo>
                  <a:lnTo>
                    <a:pt x="65678" y="131357"/>
                  </a:lnTo>
                  <a:cubicBezTo>
                    <a:pt x="48259" y="131357"/>
                    <a:pt x="31554" y="124437"/>
                    <a:pt x="19237" y="112120"/>
                  </a:cubicBezTo>
                  <a:cubicBezTo>
                    <a:pt x="6920" y="99803"/>
                    <a:pt x="0" y="83097"/>
                    <a:pt x="0" y="65678"/>
                  </a:cubicBezTo>
                  <a:lnTo>
                    <a:pt x="0" y="65678"/>
                  </a:lnTo>
                  <a:cubicBezTo>
                    <a:pt x="0" y="48259"/>
                    <a:pt x="6920" y="31554"/>
                    <a:pt x="19237" y="19237"/>
                  </a:cubicBezTo>
                  <a:cubicBezTo>
                    <a:pt x="31554" y="6920"/>
                    <a:pt x="48259" y="0"/>
                    <a:pt x="65678" y="0"/>
                  </a:cubicBezTo>
                  <a:close/>
                </a:path>
              </a:pathLst>
            </a:custGeom>
            <a:solidFill>
              <a:srgbClr val="AB937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1118933" cy="15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479346" y="6208059"/>
            <a:ext cx="2836397" cy="953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専用モードと専用フィルターで</a:t>
            </a:r>
            <a:endParaRPr lang="en-US" sz="1100" spc="154" dirty="0">
              <a:solidFill>
                <a:srgbClr val="000000"/>
              </a:solidFill>
              <a:ea typeface="AR Mincho Heavy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お悩みにアプローチします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>
                <a:solidFill>
                  <a:srgbClr val="000000"/>
                </a:solidFill>
                <a:latin typeface="AR Mincho Heavy"/>
                <a:ea typeface="AR Mincho Heavy"/>
              </a:rPr>
              <a:t>↓2種のフィルター↓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u="sng" spc="154" dirty="0" err="1">
                <a:solidFill>
                  <a:srgbClr val="000000"/>
                </a:solidFill>
                <a:ea typeface="AR Mincho Heavy"/>
              </a:rPr>
              <a:t>美肌フィルタ</a:t>
            </a:r>
            <a:r>
              <a:rPr lang="en-US" sz="1100" u="sng" spc="154" dirty="0">
                <a:solidFill>
                  <a:srgbClr val="000000"/>
                </a:solidFill>
                <a:ea typeface="AR Mincho Heavy"/>
              </a:rPr>
              <a:t>ー＋</a:t>
            </a:r>
            <a:r>
              <a:rPr lang="en-US" sz="1100" u="sng" spc="154" dirty="0" err="1">
                <a:solidFill>
                  <a:srgbClr val="000000"/>
                </a:solidFill>
                <a:ea typeface="AR Mincho Heavy"/>
              </a:rPr>
              <a:t>ニキビ特化フィルタ</a:t>
            </a:r>
            <a:r>
              <a:rPr lang="en-US" sz="1100" u="sng" spc="154" dirty="0">
                <a:solidFill>
                  <a:srgbClr val="000000"/>
                </a:solidFill>
                <a:ea typeface="AR Mincho Heavy"/>
              </a:rPr>
              <a:t>ー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 u="sng" spc="154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903651" y="6369122"/>
            <a:ext cx="3530190" cy="57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>
                <a:solidFill>
                  <a:srgbClr val="000000"/>
                </a:solidFill>
                <a:ea typeface="AR Mincho Heavy"/>
              </a:rPr>
              <a:t>照射前に炭酸泡洗顔をプラス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>
                <a:solidFill>
                  <a:srgbClr val="000000"/>
                </a:solidFill>
                <a:ea typeface="AR Mincho Heavy"/>
              </a:rPr>
              <a:t>光の浸透率を上げ効果もＵＰ◎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u="sng" spc="154">
                <a:solidFill>
                  <a:srgbClr val="000000"/>
                </a:solidFill>
                <a:latin typeface="AR Mincho Heavy"/>
                <a:ea typeface="AR Mincho Heavy"/>
              </a:rPr>
              <a:t>洗顔＋2種のフィルター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20208" y="8689646"/>
            <a:ext cx="2554672" cy="953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照射前には炭酸泡洗顔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、</a:t>
            </a:r>
          </a:p>
          <a:p>
            <a:pPr algn="ctr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照射後には炭酸美白パックで</a:t>
            </a:r>
            <a:endParaRPr lang="en-US" sz="1100" spc="154" dirty="0">
              <a:solidFill>
                <a:srgbClr val="000000"/>
              </a:solidFill>
              <a:ea typeface="AR Mincho Heavy"/>
            </a:endParaRPr>
          </a:p>
          <a:p>
            <a:pPr algn="ctr">
              <a:lnSpc>
                <a:spcPts val="1540"/>
              </a:lnSpc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ニキビ跡までアプローチします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ctr">
              <a:lnSpc>
                <a:spcPts val="1540"/>
              </a:lnSpc>
            </a:pPr>
            <a:r>
              <a:rPr lang="en-US" sz="1100" u="sng" spc="154" dirty="0">
                <a:solidFill>
                  <a:srgbClr val="000000"/>
                </a:solidFill>
                <a:latin typeface="AR Mincho Heavy"/>
                <a:ea typeface="AR Mincho Heavy"/>
              </a:rPr>
              <a:t>洗顔＋2種のフィルター＋</a:t>
            </a:r>
            <a:r>
              <a:rPr lang="en-US" sz="1100" u="sng" spc="154" dirty="0" err="1">
                <a:solidFill>
                  <a:srgbClr val="000000"/>
                </a:solidFill>
                <a:latin typeface="AR Mincho Heavy"/>
                <a:ea typeface="AR Mincho Heavy"/>
              </a:rPr>
              <a:t>パック</a:t>
            </a:r>
            <a:endParaRPr lang="en-US" sz="1100" u="sng" spc="154" dirty="0">
              <a:solidFill>
                <a:srgbClr val="000000"/>
              </a:solidFill>
              <a:latin typeface="AR Mincho Heavy"/>
              <a:ea typeface="AR Mincho Heavy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 u="sng" spc="154" dirty="0">
              <a:solidFill>
                <a:srgbClr val="000000"/>
              </a:solidFill>
              <a:latin typeface="AR Mincho Heavy"/>
              <a:ea typeface="AR Mincho Heavy"/>
            </a:endParaRPr>
          </a:p>
        </p:txBody>
      </p:sp>
      <p:grpSp>
        <p:nvGrpSpPr>
          <p:cNvPr id="44" name="Group 44"/>
          <p:cNvGrpSpPr/>
          <p:nvPr/>
        </p:nvGrpSpPr>
        <p:grpSpPr>
          <a:xfrm>
            <a:off x="5028744" y="81763"/>
            <a:ext cx="2539780" cy="2374211"/>
            <a:chOff x="0" y="0"/>
            <a:chExt cx="3386374" cy="3165615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2317731" cy="2317731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65902" t="-38102" r="-10783" b="-53449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568570" y="1347811"/>
              <a:ext cx="1817804" cy="181780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9193" t="-32967" r="-122900" b="-34636"/>
                </a:stretch>
              </a:blipFill>
              <a:ln w="28575" cap="sq">
                <a:solidFill>
                  <a:srgbClr val="F7F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9" name="Freeform 49"/>
            <p:cNvSpPr/>
            <p:nvPr/>
          </p:nvSpPr>
          <p:spPr>
            <a:xfrm rot="3700755" flipH="1">
              <a:off x="517825" y="1872036"/>
              <a:ext cx="1256394" cy="751552"/>
            </a:xfrm>
            <a:custGeom>
              <a:avLst/>
              <a:gdLst/>
              <a:ahLst/>
              <a:cxnLst/>
              <a:rect l="l" t="t" r="r" b="b"/>
              <a:pathLst>
                <a:path w="1256394" h="751552">
                  <a:moveTo>
                    <a:pt x="1256394" y="0"/>
                  </a:moveTo>
                  <a:lnTo>
                    <a:pt x="0" y="0"/>
                  </a:lnTo>
                  <a:lnTo>
                    <a:pt x="0" y="751552"/>
                  </a:lnTo>
                  <a:lnTo>
                    <a:pt x="1256394" y="751552"/>
                  </a:lnTo>
                  <a:lnTo>
                    <a:pt x="125639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0" name="Freeform 50"/>
          <p:cNvSpPr/>
          <p:nvPr/>
        </p:nvSpPr>
        <p:spPr>
          <a:xfrm>
            <a:off x="254122" y="9512923"/>
            <a:ext cx="824867" cy="846154"/>
          </a:xfrm>
          <a:custGeom>
            <a:avLst/>
            <a:gdLst/>
            <a:ahLst/>
            <a:cxnLst/>
            <a:rect l="l" t="t" r="r" b="b"/>
            <a:pathLst>
              <a:path w="824867" h="846154">
                <a:moveTo>
                  <a:pt x="0" y="0"/>
                </a:moveTo>
                <a:lnTo>
                  <a:pt x="824867" y="0"/>
                </a:lnTo>
                <a:lnTo>
                  <a:pt x="824867" y="846154"/>
                </a:lnTo>
                <a:lnTo>
                  <a:pt x="0" y="8461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51" name="Group 51"/>
          <p:cNvGrpSpPr/>
          <p:nvPr/>
        </p:nvGrpSpPr>
        <p:grpSpPr>
          <a:xfrm>
            <a:off x="4024561" y="6595555"/>
            <a:ext cx="713778" cy="1129553"/>
            <a:chOff x="0" y="0"/>
            <a:chExt cx="951703" cy="1506071"/>
          </a:xfrm>
        </p:grpSpPr>
        <p:sp>
          <p:nvSpPr>
            <p:cNvPr id="52" name="Freeform 52"/>
            <p:cNvSpPr/>
            <p:nvPr/>
          </p:nvSpPr>
          <p:spPr>
            <a:xfrm flipH="1">
              <a:off x="289435" y="810188"/>
              <a:ext cx="662269" cy="612983"/>
            </a:xfrm>
            <a:custGeom>
              <a:avLst/>
              <a:gdLst/>
              <a:ahLst/>
              <a:cxnLst/>
              <a:rect l="l" t="t" r="r" b="b"/>
              <a:pathLst>
                <a:path w="662269" h="612983">
                  <a:moveTo>
                    <a:pt x="662268" y="0"/>
                  </a:moveTo>
                  <a:lnTo>
                    <a:pt x="0" y="0"/>
                  </a:lnTo>
                  <a:lnTo>
                    <a:pt x="0" y="612984"/>
                  </a:lnTo>
                  <a:lnTo>
                    <a:pt x="662268" y="612984"/>
                  </a:lnTo>
                  <a:lnTo>
                    <a:pt x="662268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470693" cy="1506071"/>
            </a:xfrm>
            <a:custGeom>
              <a:avLst/>
              <a:gdLst/>
              <a:ahLst/>
              <a:cxnLst/>
              <a:rect l="l" t="t" r="r" b="b"/>
              <a:pathLst>
                <a:path w="470693" h="1506071">
                  <a:moveTo>
                    <a:pt x="0" y="0"/>
                  </a:moveTo>
                  <a:lnTo>
                    <a:pt x="470693" y="0"/>
                  </a:lnTo>
                  <a:lnTo>
                    <a:pt x="470693" y="1506071"/>
                  </a:lnTo>
                  <a:lnTo>
                    <a:pt x="0" y="1506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663579" y="3063393"/>
            <a:ext cx="3234234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spc="65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ニキビケア</a:t>
            </a:r>
            <a:endParaRPr lang="en-US" sz="4699" spc="65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Mincho Heavy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254122" y="3791740"/>
            <a:ext cx="4053149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47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光フェイシャル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014300" y="3554474"/>
            <a:ext cx="654447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6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４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704374" y="3959381"/>
            <a:ext cx="101629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349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コース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3048" y="5693481"/>
            <a:ext cx="1788994" cy="238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96" dirty="0" err="1">
                <a:solidFill>
                  <a:srgbClr val="FFFFFF"/>
                </a:solidFill>
                <a:ea typeface="AR Mincho Heavy"/>
              </a:rPr>
              <a:t>スタンダードコース</a:t>
            </a:r>
            <a:endParaRPr lang="en-US" sz="1400" spc="196" dirty="0">
              <a:solidFill>
                <a:srgbClr val="FFFFFF"/>
              </a:solidFill>
              <a:ea typeface="AR Mincho Heavy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074856" y="8199880"/>
            <a:ext cx="1657549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96">
                <a:solidFill>
                  <a:srgbClr val="FFFFFF"/>
                </a:solidFill>
                <a:ea typeface="AR Mincho Heavy"/>
              </a:rPr>
              <a:t>プレミアムコース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03972" y="8199880"/>
            <a:ext cx="1657549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96">
                <a:solidFill>
                  <a:srgbClr val="FFFFFF"/>
                </a:solidFill>
                <a:ea typeface="AR Mincho Heavy"/>
              </a:rPr>
              <a:t>クイックコース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4489988" y="7103181"/>
            <a:ext cx="3445071" cy="570866"/>
            <a:chOff x="0" y="-76200"/>
            <a:chExt cx="4593428" cy="761154"/>
          </a:xfrm>
        </p:grpSpPr>
        <p:sp>
          <p:nvSpPr>
            <p:cNvPr id="62" name="TextBox 62"/>
            <p:cNvSpPr txBox="1"/>
            <p:nvPr/>
          </p:nvSpPr>
          <p:spPr>
            <a:xfrm>
              <a:off x="0" y="-76200"/>
              <a:ext cx="4593428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spc="-27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 Mincho Heavy"/>
                </a:rPr>
                <a:t>８</a:t>
              </a:r>
              <a:r>
                <a:rPr lang="en-US" sz="3399" spc="-27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Mincho Heavy"/>
                  <a:ea typeface="AR Mincho Heavy"/>
                </a:rPr>
                <a:t>,０00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236184" y="173359"/>
              <a:ext cx="463285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 spc="266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 Mincho Heavy"/>
                </a:rPr>
                <a:t>円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125721" y="64767"/>
              <a:ext cx="684212" cy="127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"/>
                </a:lnSpc>
                <a:spcBef>
                  <a:spcPct val="0"/>
                </a:spcBef>
              </a:pPr>
              <a:r>
                <a:rPr lang="en-US" sz="600" spc="84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Mincho Heavy"/>
                  <a:ea typeface="AR Mincho Heavy"/>
                </a:rPr>
                <a:t>(税込)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3183138" y="9797255"/>
            <a:ext cx="347464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spc="266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Mincho Heavy"/>
              </a:rPr>
              <a:t>円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100291" y="9722955"/>
            <a:ext cx="513159" cy="9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"/>
              </a:lnSpc>
              <a:spcBef>
                <a:spcPct val="0"/>
              </a:spcBef>
            </a:pPr>
            <a:r>
              <a:rPr lang="en-US" sz="600" spc="84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incho Heavy"/>
                <a:ea typeface="AR Mincho Heavy"/>
              </a:rPr>
              <a:t>(税込)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462046" y="5680395"/>
            <a:ext cx="2413401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96">
                <a:solidFill>
                  <a:srgbClr val="FFFFFF"/>
                </a:solidFill>
                <a:ea typeface="AR Mincho Heavy"/>
              </a:rPr>
              <a:t>ハイスタンダードコース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313752" y="8775700"/>
            <a:ext cx="2814797" cy="572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ニキビ特化フィルターでポイントケア</a:t>
            </a:r>
            <a:r>
              <a:rPr lang="en-US" sz="1100" spc="154" dirty="0">
                <a:solidFill>
                  <a:srgbClr val="000000"/>
                </a:solidFill>
                <a:ea typeface="AR Mincho Heavy"/>
              </a:rPr>
              <a:t>◎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お時間のない方へ</a:t>
            </a:r>
            <a:endParaRPr lang="en-US" sz="1100" spc="154" dirty="0">
              <a:solidFill>
                <a:srgbClr val="000000"/>
              </a:solidFill>
              <a:ea typeface="AR Mincho Heavy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spc="154" dirty="0" err="1">
                <a:solidFill>
                  <a:srgbClr val="000000"/>
                </a:solidFill>
                <a:ea typeface="AR Mincho Heavy"/>
              </a:rPr>
              <a:t>オススメのコースになります</a:t>
            </a:r>
            <a:endParaRPr lang="en-US" sz="1100" spc="154" dirty="0">
              <a:solidFill>
                <a:srgbClr val="000000"/>
              </a:solidFill>
              <a:ea typeface="AR Mincho Heavy"/>
            </a:endParaRPr>
          </a:p>
        </p:txBody>
      </p:sp>
      <p:sp>
        <p:nvSpPr>
          <p:cNvPr id="69" name="Freeform 69"/>
          <p:cNvSpPr/>
          <p:nvPr/>
        </p:nvSpPr>
        <p:spPr>
          <a:xfrm flipH="1">
            <a:off x="3867651" y="9369570"/>
            <a:ext cx="1132054" cy="956930"/>
          </a:xfrm>
          <a:custGeom>
            <a:avLst/>
            <a:gdLst/>
            <a:ahLst/>
            <a:cxnLst/>
            <a:rect l="l" t="t" r="r" b="b"/>
            <a:pathLst>
              <a:path w="1132054" h="956930">
                <a:moveTo>
                  <a:pt x="1132054" y="0"/>
                </a:moveTo>
                <a:lnTo>
                  <a:pt x="0" y="0"/>
                </a:lnTo>
                <a:lnTo>
                  <a:pt x="0" y="956929"/>
                </a:lnTo>
                <a:lnTo>
                  <a:pt x="1132054" y="956929"/>
                </a:lnTo>
                <a:lnTo>
                  <a:pt x="1132054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0" name="Freeform 70"/>
          <p:cNvSpPr/>
          <p:nvPr/>
        </p:nvSpPr>
        <p:spPr>
          <a:xfrm>
            <a:off x="209613" y="7063521"/>
            <a:ext cx="865243" cy="661587"/>
          </a:xfrm>
          <a:custGeom>
            <a:avLst/>
            <a:gdLst/>
            <a:ahLst/>
            <a:cxnLst/>
            <a:rect l="l" t="t" r="r" b="b"/>
            <a:pathLst>
              <a:path w="865243" h="661587">
                <a:moveTo>
                  <a:pt x="0" y="0"/>
                </a:moveTo>
                <a:lnTo>
                  <a:pt x="865243" y="0"/>
                </a:lnTo>
                <a:lnTo>
                  <a:pt x="865243" y="661587"/>
                </a:lnTo>
                <a:lnTo>
                  <a:pt x="0" y="6615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210</Words>
  <Application>Microsoft Office PowerPoint</Application>
  <PresentationFormat>ユーザー設定</PresentationFormat>
  <Paragraphs>124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 Mincho Heavy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お肌悩みのある方へ</dc:title>
  <dc:creator>user</dc:creator>
  <cp:lastModifiedBy>【営業】共有アカウント</cp:lastModifiedBy>
  <cp:revision>5</cp:revision>
  <dcterms:created xsi:type="dcterms:W3CDTF">2006-08-16T00:00:00Z</dcterms:created>
  <dcterms:modified xsi:type="dcterms:W3CDTF">2024-06-28T06:42:45Z</dcterms:modified>
  <dc:identifier>DAGJMMZYWeQ</dc:identifier>
</cp:coreProperties>
</file>