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7556500" cy="10693400"/>
  <p:notesSz cx="6858000" cy="9144000"/>
  <p:embeddedFontLst>
    <p:embeddedFont>
      <p:font typeface="IPAex 明朝" charset="1" panose="02020400000000000000"/>
      <p:regular r:id="rId8"/>
    </p:embeddedFont>
    <p:embeddedFont>
      <p:font typeface="RoxboroughCF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B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400479" y="-107653"/>
            <a:ext cx="16360958" cy="10907305"/>
          </a:xfrm>
          <a:custGeom>
            <a:avLst/>
            <a:gdLst/>
            <a:ahLst/>
            <a:cxnLst/>
            <a:rect r="r" b="b" t="t" l="l"/>
            <a:pathLst>
              <a:path h="10907305" w="16360958">
                <a:moveTo>
                  <a:pt x="0" y="0"/>
                </a:moveTo>
                <a:lnTo>
                  <a:pt x="16360958" y="0"/>
                </a:lnTo>
                <a:lnTo>
                  <a:pt x="16360958" y="10907306"/>
                </a:lnTo>
                <a:lnTo>
                  <a:pt x="0" y="1090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249" r="0" b="-6249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14057" y="150311"/>
            <a:ext cx="5731885" cy="11373408"/>
            <a:chOff x="0" y="0"/>
            <a:chExt cx="3165983" cy="62820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318" y="4318"/>
              <a:ext cx="3157347" cy="6273419"/>
            </a:xfrm>
            <a:custGeom>
              <a:avLst/>
              <a:gdLst/>
              <a:ahLst/>
              <a:cxnLst/>
              <a:rect r="r" b="b" t="t" l="l"/>
              <a:pathLst>
                <a:path h="6273419" w="3157347">
                  <a:moveTo>
                    <a:pt x="3049651" y="6273419"/>
                  </a:moveTo>
                  <a:lnTo>
                    <a:pt x="107696" y="6273419"/>
                  </a:lnTo>
                  <a:cubicBezTo>
                    <a:pt x="48260" y="6273419"/>
                    <a:pt x="0" y="6225286"/>
                    <a:pt x="0" y="6165723"/>
                  </a:cubicBezTo>
                  <a:lnTo>
                    <a:pt x="0" y="1578737"/>
                  </a:lnTo>
                  <a:cubicBezTo>
                    <a:pt x="0" y="706882"/>
                    <a:pt x="706882" y="0"/>
                    <a:pt x="1578737" y="0"/>
                  </a:cubicBezTo>
                  <a:lnTo>
                    <a:pt x="1578737" y="0"/>
                  </a:lnTo>
                  <a:cubicBezTo>
                    <a:pt x="2450592" y="0"/>
                    <a:pt x="3157347" y="706755"/>
                    <a:pt x="3157347" y="1578610"/>
                  </a:cubicBezTo>
                  <a:lnTo>
                    <a:pt x="3157347" y="6165723"/>
                  </a:lnTo>
                  <a:cubicBezTo>
                    <a:pt x="3157347" y="6225286"/>
                    <a:pt x="3109087" y="6273419"/>
                    <a:pt x="3049651" y="6273419"/>
                  </a:cubicBezTo>
                  <a:close/>
                </a:path>
              </a:pathLst>
            </a:custGeom>
            <a:solidFill>
              <a:srgbClr val="F0F0F0"/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66110" cy="6282055"/>
            </a:xfrm>
            <a:custGeom>
              <a:avLst/>
              <a:gdLst/>
              <a:ahLst/>
              <a:cxnLst/>
              <a:rect r="r" b="b" t="t" l="l"/>
              <a:pathLst>
                <a:path h="6282055" w="3166110">
                  <a:moveTo>
                    <a:pt x="3053969" y="6282055"/>
                  </a:moveTo>
                  <a:lnTo>
                    <a:pt x="112014" y="6282055"/>
                  </a:lnTo>
                  <a:cubicBezTo>
                    <a:pt x="50292" y="6282055"/>
                    <a:pt x="0" y="6231763"/>
                    <a:pt x="0" y="6170041"/>
                  </a:cubicBezTo>
                  <a:lnTo>
                    <a:pt x="0" y="1583055"/>
                  </a:lnTo>
                  <a:cubicBezTo>
                    <a:pt x="0" y="1369314"/>
                    <a:pt x="41910" y="1162050"/>
                    <a:pt x="124460" y="966851"/>
                  </a:cubicBezTo>
                  <a:cubicBezTo>
                    <a:pt x="204216" y="778383"/>
                    <a:pt x="318389" y="609092"/>
                    <a:pt x="463677" y="463677"/>
                  </a:cubicBezTo>
                  <a:cubicBezTo>
                    <a:pt x="608965" y="318262"/>
                    <a:pt x="778256" y="204089"/>
                    <a:pt x="966851" y="124460"/>
                  </a:cubicBezTo>
                  <a:cubicBezTo>
                    <a:pt x="1161923" y="41910"/>
                    <a:pt x="1369314" y="0"/>
                    <a:pt x="1583055" y="0"/>
                  </a:cubicBezTo>
                  <a:cubicBezTo>
                    <a:pt x="1796796" y="0"/>
                    <a:pt x="2004060" y="41910"/>
                    <a:pt x="2199259" y="124460"/>
                  </a:cubicBezTo>
                  <a:cubicBezTo>
                    <a:pt x="2387727" y="204216"/>
                    <a:pt x="2557018" y="318389"/>
                    <a:pt x="2702433" y="463677"/>
                  </a:cubicBezTo>
                  <a:cubicBezTo>
                    <a:pt x="2847848" y="609092"/>
                    <a:pt x="2961894" y="778383"/>
                    <a:pt x="3041650" y="966851"/>
                  </a:cubicBezTo>
                  <a:cubicBezTo>
                    <a:pt x="3124200" y="1162050"/>
                    <a:pt x="3166110" y="1369314"/>
                    <a:pt x="3166110" y="1583055"/>
                  </a:cubicBezTo>
                  <a:lnTo>
                    <a:pt x="3166110" y="6170168"/>
                  </a:lnTo>
                  <a:cubicBezTo>
                    <a:pt x="3165983" y="6231890"/>
                    <a:pt x="3115818" y="6282055"/>
                    <a:pt x="3053969" y="6282055"/>
                  </a:cubicBezTo>
                  <a:close/>
                  <a:moveTo>
                    <a:pt x="1583055" y="8763"/>
                  </a:moveTo>
                  <a:cubicBezTo>
                    <a:pt x="1370584" y="8763"/>
                    <a:pt x="1164336" y="50419"/>
                    <a:pt x="970280" y="132461"/>
                  </a:cubicBezTo>
                  <a:cubicBezTo>
                    <a:pt x="782828" y="211709"/>
                    <a:pt x="614426" y="325247"/>
                    <a:pt x="469900" y="469900"/>
                  </a:cubicBezTo>
                  <a:cubicBezTo>
                    <a:pt x="325374" y="614553"/>
                    <a:pt x="211709" y="782701"/>
                    <a:pt x="132461" y="970280"/>
                  </a:cubicBezTo>
                  <a:cubicBezTo>
                    <a:pt x="50419" y="1164336"/>
                    <a:pt x="8763" y="1370584"/>
                    <a:pt x="8763" y="1583055"/>
                  </a:cubicBezTo>
                  <a:lnTo>
                    <a:pt x="8763" y="6170168"/>
                  </a:lnTo>
                  <a:cubicBezTo>
                    <a:pt x="8763" y="6227064"/>
                    <a:pt x="55118" y="6273419"/>
                    <a:pt x="112014" y="6273419"/>
                  </a:cubicBezTo>
                  <a:lnTo>
                    <a:pt x="3053969" y="6273419"/>
                  </a:lnTo>
                  <a:cubicBezTo>
                    <a:pt x="3110865" y="6273419"/>
                    <a:pt x="3157220" y="6227064"/>
                    <a:pt x="3157220" y="6170168"/>
                  </a:cubicBezTo>
                  <a:lnTo>
                    <a:pt x="3157220" y="1583055"/>
                  </a:lnTo>
                  <a:cubicBezTo>
                    <a:pt x="3157220" y="1370584"/>
                    <a:pt x="3115564" y="1164336"/>
                    <a:pt x="3033522" y="970280"/>
                  </a:cubicBezTo>
                  <a:cubicBezTo>
                    <a:pt x="2954274" y="782828"/>
                    <a:pt x="2840736" y="614426"/>
                    <a:pt x="2696083" y="469900"/>
                  </a:cubicBezTo>
                  <a:cubicBezTo>
                    <a:pt x="2551557" y="325374"/>
                    <a:pt x="2383155" y="211836"/>
                    <a:pt x="2195703" y="132461"/>
                  </a:cubicBezTo>
                  <a:cubicBezTo>
                    <a:pt x="2001647" y="50292"/>
                    <a:pt x="1795526" y="8763"/>
                    <a:pt x="1583055" y="8763"/>
                  </a:cubicBezTo>
                  <a:close/>
                </a:path>
              </a:pathLst>
            </a:custGeom>
            <a:solidFill>
              <a:srgbClr val="F0F0F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7966" y="3075010"/>
            <a:ext cx="5382299" cy="2253896"/>
            <a:chOff x="0" y="0"/>
            <a:chExt cx="7176399" cy="300519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304550" y="1083050"/>
              <a:ext cx="6567299" cy="1922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【メニュー内容】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①クレンジング＆洗顔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②フラッシュクリームによる光フェイシャル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③ニキビフィルター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④整肌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59802" y="6350"/>
              <a:ext cx="7116597" cy="0"/>
            </a:xfrm>
            <a:prstGeom prst="line">
              <a:avLst/>
            </a:prstGeom>
            <a:ln cap="rnd" w="12700">
              <a:solidFill>
                <a:srgbClr val="59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0" y="953671"/>
              <a:ext cx="7116597" cy="0"/>
            </a:xfrm>
            <a:prstGeom prst="line">
              <a:avLst/>
            </a:prstGeom>
            <a:ln cap="rnd" w="12700">
              <a:solidFill>
                <a:srgbClr val="59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0" id="10"/>
            <p:cNvSpPr txBox="true"/>
            <p:nvPr/>
          </p:nvSpPr>
          <p:spPr>
            <a:xfrm rot="0">
              <a:off x="247201" y="100059"/>
              <a:ext cx="6622196" cy="374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700" spc="37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ニキビ集中ケア光プラズマフェイシャル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47201" y="435087"/>
              <a:ext cx="6622196" cy="374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79"/>
                </a:lnSpc>
              </a:pPr>
              <a:r>
                <a:rPr lang="en-US" sz="1699" spc="37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45分￥13,000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67966" y="5607037"/>
            <a:ext cx="5382299" cy="2249730"/>
            <a:chOff x="0" y="0"/>
            <a:chExt cx="7176399" cy="2999641"/>
          </a:xfrm>
        </p:grpSpPr>
        <p:sp>
          <p:nvSpPr>
            <p:cNvPr name="AutoShape 13" id="13"/>
            <p:cNvSpPr/>
            <p:nvPr/>
          </p:nvSpPr>
          <p:spPr>
            <a:xfrm>
              <a:off x="59802" y="6350"/>
              <a:ext cx="7116597" cy="0"/>
            </a:xfrm>
            <a:prstGeom prst="line">
              <a:avLst/>
            </a:prstGeom>
            <a:ln cap="rnd" w="12700">
              <a:solidFill>
                <a:srgbClr val="59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>
              <a:off x="0" y="953671"/>
              <a:ext cx="7116597" cy="0"/>
            </a:xfrm>
            <a:prstGeom prst="line">
              <a:avLst/>
            </a:prstGeom>
            <a:ln cap="rnd" w="12700">
              <a:solidFill>
                <a:srgbClr val="59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5" id="15"/>
            <p:cNvSpPr txBox="true"/>
            <p:nvPr/>
          </p:nvSpPr>
          <p:spPr>
            <a:xfrm rot="0">
              <a:off x="247201" y="100059"/>
              <a:ext cx="6622196" cy="374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700" spc="37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揺らぎ肌ケア光プラズマフェイシャル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47201" y="435087"/>
              <a:ext cx="6622196" cy="374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79"/>
                </a:lnSpc>
              </a:pPr>
              <a:r>
                <a:rPr lang="en-US" sz="1699" spc="37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45分￥13,000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88229" y="1077496"/>
              <a:ext cx="6567299" cy="1922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【メニュー内容】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①クレンジング＆洗顔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②フラッシュクリームによる光フェイシャル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③パック「バイオセルロースモイストマスク＋」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④整肌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78665" y="8131315"/>
            <a:ext cx="5382299" cy="2249730"/>
            <a:chOff x="0" y="0"/>
            <a:chExt cx="7176399" cy="2999641"/>
          </a:xfrm>
        </p:grpSpPr>
        <p:sp>
          <p:nvSpPr>
            <p:cNvPr name="AutoShape 19" id="19"/>
            <p:cNvSpPr/>
            <p:nvPr/>
          </p:nvSpPr>
          <p:spPr>
            <a:xfrm>
              <a:off x="59802" y="6350"/>
              <a:ext cx="7116597" cy="0"/>
            </a:xfrm>
            <a:prstGeom prst="line">
              <a:avLst/>
            </a:prstGeom>
            <a:ln cap="rnd" w="12700">
              <a:solidFill>
                <a:srgbClr val="59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0" id="20"/>
            <p:cNvSpPr/>
            <p:nvPr/>
          </p:nvSpPr>
          <p:spPr>
            <a:xfrm>
              <a:off x="0" y="953671"/>
              <a:ext cx="7116597" cy="0"/>
            </a:xfrm>
            <a:prstGeom prst="line">
              <a:avLst/>
            </a:prstGeom>
            <a:ln cap="rnd" w="12700">
              <a:solidFill>
                <a:srgbClr val="59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1" id="21"/>
            <p:cNvSpPr txBox="true"/>
            <p:nvPr/>
          </p:nvSpPr>
          <p:spPr>
            <a:xfrm rot="0">
              <a:off x="247201" y="100059"/>
              <a:ext cx="6622196" cy="374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700" spc="37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エイジングケア光プラズマフェイシャル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247201" y="435087"/>
              <a:ext cx="6622196" cy="374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79"/>
                </a:lnSpc>
              </a:pPr>
              <a:r>
                <a:rPr lang="en-US" sz="1699" spc="37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45分￥13,000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04550" y="1077496"/>
              <a:ext cx="6567299" cy="1922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【メニュー内容】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①クレンジング＆洗顔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②フラッシュクリームによる光フェイシャル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③シミフィルター</a:t>
              </a:r>
            </a:p>
            <a:p>
              <a:pPr algn="l">
                <a:lnSpc>
                  <a:spcPts val="2340"/>
                </a:lnSpc>
              </a:pPr>
              <a:r>
                <a:rPr lang="en-US" sz="1300" spc="210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④整肌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4000067" y="10448355"/>
            <a:ext cx="2483323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</a:pPr>
            <a:r>
              <a:rPr lang="en-US" sz="1100" spc="239">
                <a:solidFill>
                  <a:srgbClr val="595454"/>
                </a:solidFill>
                <a:latin typeface="IPAex 明朝"/>
                <a:ea typeface="IPAex 明朝"/>
                <a:cs typeface="IPAex 明朝"/>
                <a:sym typeface="IPAex 明朝"/>
              </a:rPr>
              <a:t>※すべて税込価格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89878" y="1027008"/>
            <a:ext cx="5359874" cy="450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2"/>
              </a:lnSpc>
            </a:pPr>
            <a:r>
              <a:rPr lang="en-US" sz="3100" spc="350">
                <a:solidFill>
                  <a:srgbClr val="595454"/>
                </a:solidFill>
                <a:latin typeface="RoxboroughCF"/>
                <a:ea typeface="RoxboroughCF"/>
                <a:cs typeface="RoxboroughCF"/>
                <a:sym typeface="RoxboroughCF"/>
              </a:rPr>
              <a:t>PLASMA FACIAL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99549" y="1496654"/>
            <a:ext cx="5359874" cy="450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2"/>
              </a:lnSpc>
            </a:pPr>
            <a:r>
              <a:rPr lang="en-US" sz="3100" spc="350">
                <a:solidFill>
                  <a:srgbClr val="595454"/>
                </a:solidFill>
                <a:latin typeface="RoxboroughCF"/>
                <a:ea typeface="RoxboroughCF"/>
                <a:cs typeface="RoxboroughCF"/>
                <a:sym typeface="RoxboroughCF"/>
              </a:rPr>
              <a:t>PRICE LIST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59981" y="2080600"/>
            <a:ext cx="5240038" cy="80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400" spc="226">
                <a:solidFill>
                  <a:srgbClr val="595454"/>
                </a:solidFill>
                <a:latin typeface="IPAex 明朝"/>
                <a:ea typeface="IPAex 明朝"/>
                <a:cs typeface="IPAex 明朝"/>
                <a:sym typeface="IPAex 明朝"/>
              </a:rPr>
              <a:t>【光プラズマフェイシャルとは？】</a:t>
            </a:r>
          </a:p>
          <a:p>
            <a:pPr algn="just">
              <a:lnSpc>
                <a:spcPts val="2100"/>
              </a:lnSpc>
            </a:pPr>
            <a:r>
              <a:rPr lang="en-US" sz="1400" spc="226">
                <a:solidFill>
                  <a:srgbClr val="595454"/>
                </a:solidFill>
                <a:latin typeface="IPAex 明朝"/>
                <a:ea typeface="IPAex 明朝"/>
                <a:cs typeface="IPAex 明朝"/>
                <a:sym typeface="IPAex 明朝"/>
              </a:rPr>
              <a:t>　・THR光とフラッシュクリームが合わさることで</a:t>
            </a:r>
          </a:p>
          <a:p>
            <a:pPr algn="just">
              <a:lnSpc>
                <a:spcPts val="2100"/>
              </a:lnSpc>
            </a:pPr>
            <a:r>
              <a:rPr lang="en-US" sz="1400" spc="226">
                <a:solidFill>
                  <a:srgbClr val="595454"/>
                </a:solidFill>
                <a:latin typeface="IPAex 明朝"/>
                <a:ea typeface="IPAex 明朝"/>
                <a:cs typeface="IPAex 明朝"/>
                <a:sym typeface="IPAex 明朝"/>
              </a:rPr>
              <a:t>　　プラズマが発生し、さらなる美肌効果期待✨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B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400479" y="-107653"/>
            <a:ext cx="16360958" cy="10907305"/>
          </a:xfrm>
          <a:custGeom>
            <a:avLst/>
            <a:gdLst/>
            <a:ahLst/>
            <a:cxnLst/>
            <a:rect r="r" b="b" t="t" l="l"/>
            <a:pathLst>
              <a:path h="10907305" w="16360958">
                <a:moveTo>
                  <a:pt x="0" y="0"/>
                </a:moveTo>
                <a:lnTo>
                  <a:pt x="16360958" y="0"/>
                </a:lnTo>
                <a:lnTo>
                  <a:pt x="16360958" y="10907306"/>
                </a:lnTo>
                <a:lnTo>
                  <a:pt x="0" y="1090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249" r="0" b="-6249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14057" y="150311"/>
            <a:ext cx="5731885" cy="11373408"/>
            <a:chOff x="0" y="0"/>
            <a:chExt cx="3165983" cy="62820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318" y="4318"/>
              <a:ext cx="3157347" cy="6273419"/>
            </a:xfrm>
            <a:custGeom>
              <a:avLst/>
              <a:gdLst/>
              <a:ahLst/>
              <a:cxnLst/>
              <a:rect r="r" b="b" t="t" l="l"/>
              <a:pathLst>
                <a:path h="6273419" w="3157347">
                  <a:moveTo>
                    <a:pt x="3049651" y="6273419"/>
                  </a:moveTo>
                  <a:lnTo>
                    <a:pt x="107696" y="6273419"/>
                  </a:lnTo>
                  <a:cubicBezTo>
                    <a:pt x="48260" y="6273419"/>
                    <a:pt x="0" y="6225286"/>
                    <a:pt x="0" y="6165723"/>
                  </a:cubicBezTo>
                  <a:lnTo>
                    <a:pt x="0" y="1578737"/>
                  </a:lnTo>
                  <a:cubicBezTo>
                    <a:pt x="0" y="706882"/>
                    <a:pt x="706882" y="0"/>
                    <a:pt x="1578737" y="0"/>
                  </a:cubicBezTo>
                  <a:lnTo>
                    <a:pt x="1578737" y="0"/>
                  </a:lnTo>
                  <a:cubicBezTo>
                    <a:pt x="2450592" y="0"/>
                    <a:pt x="3157347" y="706755"/>
                    <a:pt x="3157347" y="1578610"/>
                  </a:cubicBezTo>
                  <a:lnTo>
                    <a:pt x="3157347" y="6165723"/>
                  </a:lnTo>
                  <a:cubicBezTo>
                    <a:pt x="3157347" y="6225286"/>
                    <a:pt x="3109087" y="6273419"/>
                    <a:pt x="3049651" y="6273419"/>
                  </a:cubicBezTo>
                  <a:close/>
                </a:path>
              </a:pathLst>
            </a:custGeom>
            <a:solidFill>
              <a:srgbClr val="F0F0F0"/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66110" cy="6282055"/>
            </a:xfrm>
            <a:custGeom>
              <a:avLst/>
              <a:gdLst/>
              <a:ahLst/>
              <a:cxnLst/>
              <a:rect r="r" b="b" t="t" l="l"/>
              <a:pathLst>
                <a:path h="6282055" w="3166110">
                  <a:moveTo>
                    <a:pt x="3053969" y="6282055"/>
                  </a:moveTo>
                  <a:lnTo>
                    <a:pt x="112014" y="6282055"/>
                  </a:lnTo>
                  <a:cubicBezTo>
                    <a:pt x="50292" y="6282055"/>
                    <a:pt x="0" y="6231763"/>
                    <a:pt x="0" y="6170041"/>
                  </a:cubicBezTo>
                  <a:lnTo>
                    <a:pt x="0" y="1583055"/>
                  </a:lnTo>
                  <a:cubicBezTo>
                    <a:pt x="0" y="1369314"/>
                    <a:pt x="41910" y="1162050"/>
                    <a:pt x="124460" y="966851"/>
                  </a:cubicBezTo>
                  <a:cubicBezTo>
                    <a:pt x="204216" y="778383"/>
                    <a:pt x="318389" y="609092"/>
                    <a:pt x="463677" y="463677"/>
                  </a:cubicBezTo>
                  <a:cubicBezTo>
                    <a:pt x="608965" y="318262"/>
                    <a:pt x="778256" y="204089"/>
                    <a:pt x="966851" y="124460"/>
                  </a:cubicBezTo>
                  <a:cubicBezTo>
                    <a:pt x="1161923" y="41910"/>
                    <a:pt x="1369314" y="0"/>
                    <a:pt x="1583055" y="0"/>
                  </a:cubicBezTo>
                  <a:cubicBezTo>
                    <a:pt x="1796796" y="0"/>
                    <a:pt x="2004060" y="41910"/>
                    <a:pt x="2199259" y="124460"/>
                  </a:cubicBezTo>
                  <a:cubicBezTo>
                    <a:pt x="2387727" y="204216"/>
                    <a:pt x="2557018" y="318389"/>
                    <a:pt x="2702433" y="463677"/>
                  </a:cubicBezTo>
                  <a:cubicBezTo>
                    <a:pt x="2847848" y="609092"/>
                    <a:pt x="2961894" y="778383"/>
                    <a:pt x="3041650" y="966851"/>
                  </a:cubicBezTo>
                  <a:cubicBezTo>
                    <a:pt x="3124200" y="1162050"/>
                    <a:pt x="3166110" y="1369314"/>
                    <a:pt x="3166110" y="1583055"/>
                  </a:cubicBezTo>
                  <a:lnTo>
                    <a:pt x="3166110" y="6170168"/>
                  </a:lnTo>
                  <a:cubicBezTo>
                    <a:pt x="3165983" y="6231890"/>
                    <a:pt x="3115818" y="6282055"/>
                    <a:pt x="3053969" y="6282055"/>
                  </a:cubicBezTo>
                  <a:close/>
                  <a:moveTo>
                    <a:pt x="1583055" y="8763"/>
                  </a:moveTo>
                  <a:cubicBezTo>
                    <a:pt x="1370584" y="8763"/>
                    <a:pt x="1164336" y="50419"/>
                    <a:pt x="970280" y="132461"/>
                  </a:cubicBezTo>
                  <a:cubicBezTo>
                    <a:pt x="782828" y="211709"/>
                    <a:pt x="614426" y="325247"/>
                    <a:pt x="469900" y="469900"/>
                  </a:cubicBezTo>
                  <a:cubicBezTo>
                    <a:pt x="325374" y="614553"/>
                    <a:pt x="211709" y="782701"/>
                    <a:pt x="132461" y="970280"/>
                  </a:cubicBezTo>
                  <a:cubicBezTo>
                    <a:pt x="50419" y="1164336"/>
                    <a:pt x="8763" y="1370584"/>
                    <a:pt x="8763" y="1583055"/>
                  </a:cubicBezTo>
                  <a:lnTo>
                    <a:pt x="8763" y="6170168"/>
                  </a:lnTo>
                  <a:cubicBezTo>
                    <a:pt x="8763" y="6227064"/>
                    <a:pt x="55118" y="6273419"/>
                    <a:pt x="112014" y="6273419"/>
                  </a:cubicBezTo>
                  <a:lnTo>
                    <a:pt x="3053969" y="6273419"/>
                  </a:lnTo>
                  <a:cubicBezTo>
                    <a:pt x="3110865" y="6273419"/>
                    <a:pt x="3157220" y="6227064"/>
                    <a:pt x="3157220" y="6170168"/>
                  </a:cubicBezTo>
                  <a:lnTo>
                    <a:pt x="3157220" y="1583055"/>
                  </a:lnTo>
                  <a:cubicBezTo>
                    <a:pt x="3157220" y="1370584"/>
                    <a:pt x="3115564" y="1164336"/>
                    <a:pt x="3033522" y="970280"/>
                  </a:cubicBezTo>
                  <a:cubicBezTo>
                    <a:pt x="2954274" y="782828"/>
                    <a:pt x="2840736" y="614426"/>
                    <a:pt x="2696083" y="469900"/>
                  </a:cubicBezTo>
                  <a:cubicBezTo>
                    <a:pt x="2551557" y="325374"/>
                    <a:pt x="2383155" y="211836"/>
                    <a:pt x="2195703" y="132461"/>
                  </a:cubicBezTo>
                  <a:cubicBezTo>
                    <a:pt x="2001647" y="50292"/>
                    <a:pt x="1795526" y="8763"/>
                    <a:pt x="1583055" y="8763"/>
                  </a:cubicBezTo>
                  <a:close/>
                </a:path>
              </a:pathLst>
            </a:custGeom>
            <a:solidFill>
              <a:srgbClr val="F0F0F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63085" y="2923721"/>
            <a:ext cx="5382299" cy="615241"/>
            <a:chOff x="0" y="0"/>
            <a:chExt cx="7176399" cy="820321"/>
          </a:xfrm>
        </p:grpSpPr>
        <p:sp>
          <p:nvSpPr>
            <p:cNvPr name="AutoShape 7" id="7"/>
            <p:cNvSpPr/>
            <p:nvPr/>
          </p:nvSpPr>
          <p:spPr>
            <a:xfrm>
              <a:off x="59802" y="6350"/>
              <a:ext cx="7116597" cy="0"/>
            </a:xfrm>
            <a:prstGeom prst="line">
              <a:avLst/>
            </a:prstGeom>
            <a:ln cap="rnd" w="12700">
              <a:solidFill>
                <a:srgbClr val="59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0" y="813971"/>
              <a:ext cx="7116597" cy="0"/>
            </a:xfrm>
            <a:prstGeom prst="line">
              <a:avLst/>
            </a:prstGeom>
            <a:ln cap="rnd" w="12700">
              <a:solidFill>
                <a:srgbClr val="59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9" id="9"/>
            <p:cNvSpPr txBox="true"/>
            <p:nvPr/>
          </p:nvSpPr>
          <p:spPr>
            <a:xfrm rot="0">
              <a:off x="189682" y="108062"/>
              <a:ext cx="4517682" cy="547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spc="544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光ピーリング脱毛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677051" y="507266"/>
              <a:ext cx="3311098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0"/>
                </a:lnSpc>
              </a:pPr>
              <a:r>
                <a:rPr lang="en-US" sz="1200" spc="261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※すべて税込価格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63085" y="3664459"/>
            <a:ext cx="5382299" cy="1730448"/>
            <a:chOff x="0" y="0"/>
            <a:chExt cx="7176399" cy="2307264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7176399" cy="2307264"/>
              <a:chOff x="0" y="0"/>
              <a:chExt cx="1928895" cy="620153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28895" cy="620153"/>
              </a:xfrm>
              <a:custGeom>
                <a:avLst/>
                <a:gdLst/>
                <a:ahLst/>
                <a:cxnLst/>
                <a:rect r="r" b="b" t="t" l="l"/>
                <a:pathLst>
                  <a:path h="620153" w="1928895">
                    <a:moveTo>
                      <a:pt x="53221" y="0"/>
                    </a:moveTo>
                    <a:lnTo>
                      <a:pt x="1875674" y="0"/>
                    </a:lnTo>
                    <a:cubicBezTo>
                      <a:pt x="1905067" y="0"/>
                      <a:pt x="1928895" y="23828"/>
                      <a:pt x="1928895" y="53221"/>
                    </a:cubicBezTo>
                    <a:lnTo>
                      <a:pt x="1928895" y="566932"/>
                    </a:lnTo>
                    <a:cubicBezTo>
                      <a:pt x="1928895" y="596326"/>
                      <a:pt x="1905067" y="620153"/>
                      <a:pt x="1875674" y="620153"/>
                    </a:cubicBezTo>
                    <a:lnTo>
                      <a:pt x="53221" y="620153"/>
                    </a:lnTo>
                    <a:cubicBezTo>
                      <a:pt x="23828" y="620153"/>
                      <a:pt x="0" y="596326"/>
                      <a:pt x="0" y="566932"/>
                    </a:cubicBezTo>
                    <a:lnTo>
                      <a:pt x="0" y="53221"/>
                    </a:lnTo>
                    <a:cubicBezTo>
                      <a:pt x="0" y="23828"/>
                      <a:pt x="23828" y="0"/>
                      <a:pt x="53221" y="0"/>
                    </a:cubicBezTo>
                    <a:close/>
                  </a:path>
                </a:pathLst>
              </a:custGeom>
              <a:solidFill>
                <a:srgbClr val="BBBBBB">
                  <a:alpha val="14118"/>
                </a:srgbClr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85725"/>
                <a:ext cx="1928895" cy="7058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94841" y="-36993"/>
              <a:ext cx="6986717" cy="2219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50"/>
                </a:lnSpc>
              </a:pPr>
              <a:r>
                <a:rPr lang="en-US" sz="1500" spc="242">
                  <a:solidFill>
                    <a:srgbClr val="000000">
                      <a:alpha val="60000"/>
                    </a:srgbClr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【光ピーリング脱毛とは？】</a:t>
              </a:r>
            </a:p>
            <a:p>
              <a:pPr algn="l">
                <a:lnSpc>
                  <a:spcPts val="3450"/>
                </a:lnSpc>
              </a:pPr>
              <a:r>
                <a:rPr lang="en-US" sz="1500" spc="242">
                  <a:solidFill>
                    <a:srgbClr val="000000">
                      <a:alpha val="60000"/>
                    </a:srgbClr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・通常の脱毛ジェルを</a:t>
              </a:r>
              <a:r>
                <a:rPr lang="en-US" sz="1500" spc="242">
                  <a:solidFill>
                    <a:srgbClr val="000000">
                      <a:alpha val="60000"/>
                    </a:srgbClr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フラッシュクリームへ変更</a:t>
              </a:r>
            </a:p>
            <a:p>
              <a:pPr algn="l">
                <a:lnSpc>
                  <a:spcPts val="3450"/>
                </a:lnSpc>
              </a:pPr>
              <a:r>
                <a:rPr lang="en-US" sz="1500" spc="242">
                  <a:solidFill>
                    <a:srgbClr val="000000">
                      <a:alpha val="60000"/>
                    </a:srgbClr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　</a:t>
              </a:r>
              <a:r>
                <a:rPr lang="en-US" sz="1500" spc="242">
                  <a:solidFill>
                    <a:srgbClr val="000000">
                      <a:alpha val="60000"/>
                    </a:srgbClr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→THR光とフラッシュクリームが合わさることで</a:t>
              </a:r>
            </a:p>
            <a:p>
              <a:pPr algn="l">
                <a:lnSpc>
                  <a:spcPts val="3450"/>
                </a:lnSpc>
              </a:pPr>
              <a:r>
                <a:rPr lang="en-US" sz="1500" spc="242">
                  <a:solidFill>
                    <a:srgbClr val="000000">
                      <a:alpha val="60000"/>
                    </a:srgbClr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　　プラズマが発生し、さらなる美肌効果期待✨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49997" y="5690182"/>
            <a:ext cx="4608474" cy="3451312"/>
            <a:chOff x="0" y="0"/>
            <a:chExt cx="6144632" cy="4601749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38100"/>
              <a:ext cx="3329871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・ワキ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2776185" y="-38100"/>
              <a:ext cx="3368447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15分￥3,000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971238"/>
              <a:ext cx="3370900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・VIO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2745372" y="971238"/>
              <a:ext cx="3383854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30分￥9,000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2034653"/>
              <a:ext cx="3370900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・ひじ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2745372" y="2034653"/>
              <a:ext cx="3383854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20分￥5,000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3098067"/>
              <a:ext cx="3370900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・ひざ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2745372" y="3098067"/>
              <a:ext cx="3383854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30分￥6,000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4161482"/>
              <a:ext cx="4437299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・その他部位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218649" y="4161482"/>
              <a:ext cx="3910576" cy="4402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799"/>
                </a:lnSpc>
              </a:pPr>
              <a:r>
                <a:rPr lang="en-US" sz="1999" spc="435">
                  <a:solidFill>
                    <a:srgbClr val="595454"/>
                  </a:solidFill>
                  <a:latin typeface="IPAex 明朝"/>
                  <a:ea typeface="IPAex 明朝"/>
                  <a:cs typeface="IPAex 明朝"/>
                  <a:sym typeface="IPAex 明朝"/>
                </a:rPr>
                <a:t>1部位￥1,000～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134216" y="1184182"/>
            <a:ext cx="5360901" cy="1444107"/>
            <a:chOff x="0" y="0"/>
            <a:chExt cx="7147868" cy="1925475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1370" y="19050"/>
              <a:ext cx="7146498" cy="1270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6"/>
                </a:lnSpc>
              </a:pPr>
              <a:r>
                <a:rPr lang="en-US" sz="3300" spc="372">
                  <a:solidFill>
                    <a:srgbClr val="595454"/>
                  </a:solidFill>
                  <a:latin typeface="RoxboroughCF"/>
                  <a:ea typeface="RoxboroughCF"/>
                  <a:cs typeface="RoxboroughCF"/>
                  <a:sym typeface="RoxboroughCF"/>
                </a:rPr>
                <a:t>PEELING</a:t>
              </a:r>
            </a:p>
            <a:p>
              <a:pPr algn="ctr">
                <a:lnSpc>
                  <a:spcPts val="3696"/>
                </a:lnSpc>
              </a:pPr>
              <a:r>
                <a:rPr lang="en-US" sz="3300" spc="372">
                  <a:solidFill>
                    <a:srgbClr val="595454"/>
                  </a:solidFill>
                  <a:latin typeface="RoxboroughCF"/>
                  <a:ea typeface="RoxboroughCF"/>
                  <a:cs typeface="RoxboroughCF"/>
                  <a:sym typeface="RoxboroughCF"/>
                </a:rPr>
                <a:t>HAIR REMOVAL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1385895"/>
              <a:ext cx="7146498" cy="539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36"/>
                </a:lnSpc>
              </a:pPr>
              <a:r>
                <a:rPr lang="en-US" sz="2800" spc="316">
                  <a:solidFill>
                    <a:srgbClr val="595454"/>
                  </a:solidFill>
                  <a:latin typeface="RoxboroughCF"/>
                  <a:ea typeface="RoxboroughCF"/>
                  <a:cs typeface="RoxboroughCF"/>
                  <a:sym typeface="RoxboroughCF"/>
                </a:rPr>
                <a:t>PRICE LIST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510429" y="9389144"/>
            <a:ext cx="4608474" cy="74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50"/>
              </a:lnSpc>
            </a:pPr>
            <a:r>
              <a:rPr lang="en-US" sz="1300" spc="283">
                <a:solidFill>
                  <a:srgbClr val="595454"/>
                </a:solidFill>
                <a:latin typeface="IPAex 明朝"/>
                <a:ea typeface="IPAex 明朝"/>
                <a:cs typeface="IPAex 明朝"/>
                <a:sym typeface="IPAex 明朝"/>
              </a:rPr>
              <a:t>※美肌ひじ脱毛、美肌ひざ脱毛は、ひじとひざ部分のみフラッシュクリーム使用。それ以外の部位は通常ジェル使用。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DAGc_9Bp3UU</dc:identifier>
  <dcterms:modified xsi:type="dcterms:W3CDTF">2011-08-01T06:04:30Z</dcterms:modified>
  <cp:revision>1</cp:revision>
  <dc:title>フラッシュクリームメニュー表</dc:title>
</cp:coreProperties>
</file>