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0287000" cy="18288000"/>
  <p:notesSz cx="6858000" cy="9144000"/>
  <p:embeddedFontLst>
    <p:embeddedFont>
      <p:font typeface="Source Han Sans JP" panose="020B0600070205080204" charset="-128"/>
      <p:regular r:id="rId3"/>
    </p:embeddedFont>
    <p:embeddedFont>
      <p:font typeface="Source Han Serif JP Medium" panose="020B0600070205080204" charset="-128"/>
      <p:regular r:id="rId4"/>
    </p:embeddedFont>
    <p:embeddedFont>
      <p:font typeface="Source Han Serif JP Semi-Bold" panose="020B0600070205080204" charset="-128"/>
      <p:regular r:id="rId5"/>
    </p:embeddedFont>
    <p:embeddedFont>
      <p:font typeface="ヒカリ角ゴ Semi-Bold" panose="020B0600070205080204" charset="-128"/>
      <p:regular r:id="rId6"/>
    </p:embeddedFont>
    <p:embeddedFont>
      <p:font typeface="筑紫Aオールド明朝（N仕様） Bold" panose="020B0600070205080204" charset="-128"/>
      <p:regular r:id="rId7"/>
    </p:embeddedFont>
    <p:embeddedFont>
      <p:font typeface="The Seasons" panose="020B060007020508020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9" d="100"/>
          <a:sy n="29" d="100"/>
        </p:scale>
        <p:origin x="2909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heme" Target="theme/theme1.xml"/><Relationship Id="rId5" Type="http://schemas.openxmlformats.org/officeDocument/2006/relationships/font" Target="fonts/font3.fntdata"/><Relationship Id="rId10" Type="http://schemas.openxmlformats.org/officeDocument/2006/relationships/viewProps" Target="viewProps.xml"/><Relationship Id="rId4" Type="http://schemas.openxmlformats.org/officeDocument/2006/relationships/font" Target="fonts/font2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1770" y="-32780"/>
            <a:ext cx="8671378" cy="11737261"/>
          </a:xfrm>
          <a:custGeom>
            <a:avLst/>
            <a:gdLst/>
            <a:ahLst/>
            <a:cxnLst/>
            <a:rect l="l" t="t" r="r" b="b"/>
            <a:pathLst>
              <a:path w="8671378" h="11737261">
                <a:moveTo>
                  <a:pt x="0" y="0"/>
                </a:moveTo>
                <a:lnTo>
                  <a:pt x="8671377" y="0"/>
                </a:lnTo>
                <a:lnTo>
                  <a:pt x="8671377" y="11737261"/>
                </a:lnTo>
                <a:lnTo>
                  <a:pt x="0" y="117372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265" r="-33209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3" name="Group 13"/>
          <p:cNvGrpSpPr/>
          <p:nvPr/>
        </p:nvGrpSpPr>
        <p:grpSpPr>
          <a:xfrm>
            <a:off x="-151250" y="11737261"/>
            <a:ext cx="10589500" cy="6887190"/>
            <a:chOff x="0" y="0"/>
            <a:chExt cx="2789004" cy="18139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89004" cy="1813910"/>
            </a:xfrm>
            <a:custGeom>
              <a:avLst/>
              <a:gdLst/>
              <a:ahLst/>
              <a:cxnLst/>
              <a:rect l="l" t="t" r="r" b="b"/>
              <a:pathLst>
                <a:path w="2789004" h="1813910">
                  <a:moveTo>
                    <a:pt x="0" y="0"/>
                  </a:moveTo>
                  <a:lnTo>
                    <a:pt x="2789004" y="0"/>
                  </a:lnTo>
                  <a:lnTo>
                    <a:pt x="2789004" y="1813910"/>
                  </a:lnTo>
                  <a:lnTo>
                    <a:pt x="0" y="1813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95275"/>
              <a:ext cx="2789004" cy="2109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1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4635" y="5571376"/>
            <a:ext cx="6592966" cy="5594073"/>
            <a:chOff x="0" y="0"/>
            <a:chExt cx="7938508" cy="6735753"/>
          </a:xfrm>
        </p:grpSpPr>
        <p:grpSp>
          <p:nvGrpSpPr>
            <p:cNvPr id="17" name="Group 17"/>
            <p:cNvGrpSpPr/>
            <p:nvPr/>
          </p:nvGrpSpPr>
          <p:grpSpPr>
            <a:xfrm>
              <a:off x="3949893" y="2747137"/>
              <a:ext cx="3988615" cy="3988615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gradFill>
                  <a:gsLst>
                    <a:gs pos="0">
                      <a:srgbClr val="F6E5B3">
                        <a:alpha val="100000"/>
                      </a:srgbClr>
                    </a:gs>
                    <a:gs pos="100000">
                      <a:srgbClr val="956C33">
                        <a:alpha val="10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46903" y="62458"/>
                <a:ext cx="717483" cy="708025"/>
              </a:xfrm>
              <a:prstGeom prst="rect">
                <a:avLst/>
              </a:prstGeom>
            </p:spPr>
            <p:txBody>
              <a:bodyPr lIns="62798" tIns="62798" rIns="62798" bIns="62798" rtlCol="0" anchor="ctr"/>
              <a:lstStyle/>
              <a:p>
                <a:pPr marL="0" lvl="0" indent="0" algn="ctr">
                  <a:lnSpc>
                    <a:spcPts val="3911"/>
                  </a:lnSpc>
                  <a:spcBef>
                    <a:spcPct val="0"/>
                  </a:spcBef>
                </a:pPr>
                <a:r>
                  <a:rPr lang="ja-JP" altLang="en-US" sz="2800" b="1" dirty="0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美容成分</a:t>
                </a:r>
                <a:endParaRPr lang="en-US" altLang="ja-JP" sz="2800" b="1" dirty="0">
                  <a:solidFill>
                    <a:srgbClr val="000000"/>
                  </a:solidFill>
                  <a:latin typeface="ヒカリ角ゴ Semi-Bold"/>
                  <a:ea typeface="ヒカリ角ゴ Semi-Bold"/>
                  <a:cs typeface="ヒカリ角ゴ Semi-Bold"/>
                  <a:sym typeface="ヒカリ角ゴ Semi-Bold"/>
                </a:endParaRPr>
              </a:p>
              <a:p>
                <a:pPr marL="0" lvl="0" indent="0" algn="ctr">
                  <a:lnSpc>
                    <a:spcPts val="3911"/>
                  </a:lnSpc>
                  <a:spcBef>
                    <a:spcPct val="0"/>
                  </a:spcBef>
                </a:pPr>
                <a:r>
                  <a:rPr lang="en-US" sz="2800" b="1" dirty="0" err="1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浸透率UP</a:t>
                </a:r>
                <a:endParaRPr lang="en-US" sz="2800" b="1" dirty="0">
                  <a:solidFill>
                    <a:srgbClr val="000000"/>
                  </a:solidFill>
                  <a:latin typeface="ヒカリ角ゴ Semi-Bold"/>
                  <a:ea typeface="ヒカリ角ゴ Semi-Bold"/>
                  <a:cs typeface="ヒカリ角ゴ Semi-Bold"/>
                  <a:sym typeface="ヒカリ角ゴ Semi-Bold"/>
                </a:endParaRPr>
              </a:p>
              <a:p>
                <a:pPr marL="0" lvl="0" indent="0" algn="ctr">
                  <a:lnSpc>
                    <a:spcPts val="3911"/>
                  </a:lnSpc>
                  <a:spcBef>
                    <a:spcPct val="0"/>
                  </a:spcBef>
                </a:pPr>
                <a:r>
                  <a:rPr lang="en-US" altLang="ja-JP" sz="2400" b="1" dirty="0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(</a:t>
                </a:r>
                <a:r>
                  <a:rPr lang="ja-JP" altLang="en-US" sz="2400" b="1" dirty="0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蒸れ・潤いケア</a:t>
                </a:r>
                <a:r>
                  <a:rPr lang="en-US" altLang="ja-JP" sz="2400" b="1" dirty="0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)</a:t>
                </a:r>
                <a:endParaRPr lang="en-US" sz="2400" b="1" dirty="0">
                  <a:solidFill>
                    <a:srgbClr val="000000"/>
                  </a:solidFill>
                  <a:latin typeface="ヒカリ角ゴ Semi-Bold"/>
                  <a:ea typeface="ヒカリ角ゴ Semi-Bold"/>
                  <a:cs typeface="ヒカリ角ゴ Semi-Bold"/>
                  <a:sym typeface="ヒカリ角ゴ Semi-Bold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0" y="2848151"/>
              <a:ext cx="3887602" cy="3887602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gradFill>
                  <a:gsLst>
                    <a:gs pos="0">
                      <a:srgbClr val="F6E5B3">
                        <a:alpha val="100000"/>
                      </a:srgbClr>
                    </a:gs>
                    <a:gs pos="100000">
                      <a:srgbClr val="956C33">
                        <a:alpha val="10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62798" tIns="62798" rIns="62798" bIns="62798" rtlCol="0" anchor="ctr"/>
              <a:lstStyle/>
              <a:p>
                <a:pPr algn="ctr">
                  <a:lnSpc>
                    <a:spcPts val="3911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美白効果</a:t>
                </a:r>
                <a:endParaRPr lang="en-US" sz="2800" b="1" dirty="0">
                  <a:solidFill>
                    <a:srgbClr val="000000"/>
                  </a:solidFill>
                  <a:latin typeface="ヒカリ角ゴ Semi-Bold"/>
                  <a:ea typeface="ヒカリ角ゴ Semi-Bold"/>
                  <a:cs typeface="ヒカリ角ゴ Semi-Bold"/>
                  <a:sym typeface="ヒカリ角ゴ Semi-Bold"/>
                </a:endParaRPr>
              </a:p>
              <a:p>
                <a:pPr marL="0" lvl="0" indent="0" algn="ctr">
                  <a:lnSpc>
                    <a:spcPts val="3911"/>
                  </a:lnSpc>
                  <a:spcBef>
                    <a:spcPct val="0"/>
                  </a:spcBef>
                </a:pPr>
                <a:r>
                  <a:rPr lang="en-US" sz="2400" b="1" dirty="0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(</a:t>
                </a:r>
                <a:r>
                  <a:rPr lang="en-US" sz="2400" b="1" dirty="0" err="1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くすみケア</a:t>
                </a:r>
                <a:r>
                  <a:rPr lang="en-US" sz="2400" b="1" dirty="0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)</a:t>
                </a: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943801" y="0"/>
              <a:ext cx="3887602" cy="3887602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gradFill>
                  <a:gsLst>
                    <a:gs pos="0">
                      <a:srgbClr val="F6E5B3">
                        <a:alpha val="100000"/>
                      </a:srgbClr>
                    </a:gs>
                    <a:gs pos="100000">
                      <a:srgbClr val="956C33">
                        <a:alpha val="100000"/>
                      </a:srgbClr>
                    </a:gs>
                  </a:gsLst>
                  <a:lin ang="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38100" y="53891"/>
                <a:ext cx="736600" cy="708025"/>
              </a:xfrm>
              <a:prstGeom prst="rect">
                <a:avLst/>
              </a:prstGeom>
            </p:spPr>
            <p:txBody>
              <a:bodyPr lIns="62798" tIns="62798" rIns="62798" bIns="62798" rtlCol="0" anchor="ctr"/>
              <a:lstStyle/>
              <a:p>
                <a:pPr algn="ctr">
                  <a:lnSpc>
                    <a:spcPts val="3911"/>
                  </a:lnSpc>
                </a:pPr>
                <a:r>
                  <a:rPr lang="en-US" sz="2800" b="1" dirty="0" err="1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ピーリング</a:t>
                </a:r>
                <a:endParaRPr lang="en-US" sz="2800" b="1" dirty="0">
                  <a:solidFill>
                    <a:srgbClr val="000000"/>
                  </a:solidFill>
                  <a:latin typeface="ヒカリ角ゴ Semi-Bold"/>
                  <a:ea typeface="ヒカリ角ゴ Semi-Bold"/>
                  <a:cs typeface="ヒカリ角ゴ Semi-Bold"/>
                  <a:sym typeface="ヒカリ角ゴ Semi-Bold"/>
                </a:endParaRPr>
              </a:p>
              <a:p>
                <a:pPr marL="0" lvl="0" indent="0" algn="ctr">
                  <a:lnSpc>
                    <a:spcPts val="3911"/>
                  </a:lnSpc>
                  <a:spcBef>
                    <a:spcPct val="0"/>
                  </a:spcBef>
                </a:pPr>
                <a:r>
                  <a:rPr lang="en-US" sz="2800" b="1" dirty="0" err="1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効果</a:t>
                </a:r>
                <a:endParaRPr lang="en-US" sz="2800" b="1" dirty="0">
                  <a:solidFill>
                    <a:srgbClr val="000000"/>
                  </a:solidFill>
                  <a:latin typeface="ヒカリ角ゴ Semi-Bold"/>
                  <a:ea typeface="ヒカリ角ゴ Semi-Bold"/>
                  <a:cs typeface="ヒカリ角ゴ Semi-Bold"/>
                  <a:sym typeface="ヒカリ角ゴ Semi-Bold"/>
                </a:endParaRPr>
              </a:p>
              <a:p>
                <a:pPr marL="0" lvl="0" indent="0" algn="ctr">
                  <a:lnSpc>
                    <a:spcPts val="3911"/>
                  </a:lnSpc>
                  <a:spcBef>
                    <a:spcPct val="0"/>
                  </a:spcBef>
                </a:pPr>
                <a:r>
                  <a:rPr lang="en-US" altLang="ja-JP" sz="2400" b="1" dirty="0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(</a:t>
                </a:r>
                <a:r>
                  <a:rPr lang="ja-JP" altLang="en-US" sz="2400" b="1" dirty="0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ざらつきケア</a:t>
                </a:r>
                <a:r>
                  <a:rPr lang="en-US" altLang="ja-JP" sz="2400" b="1" dirty="0">
                    <a:solidFill>
                      <a:srgbClr val="000000"/>
                    </a:solidFill>
                    <a:latin typeface="ヒカリ角ゴ Semi-Bold"/>
                    <a:ea typeface="ヒカリ角ゴ Semi-Bold"/>
                    <a:cs typeface="ヒカリ角ゴ Semi-Bold"/>
                    <a:sym typeface="ヒカリ角ゴ Semi-Bold"/>
                  </a:rPr>
                  <a:t>)</a:t>
                </a:r>
                <a:endParaRPr lang="en-US" sz="2400" b="1" dirty="0">
                  <a:solidFill>
                    <a:srgbClr val="000000"/>
                  </a:solidFill>
                  <a:latin typeface="ヒカリ角ゴ Semi-Bold"/>
                  <a:ea typeface="ヒカリ角ゴ Semi-Bold"/>
                  <a:cs typeface="ヒカリ角ゴ Semi-Bold"/>
                  <a:sym typeface="ヒカリ角ゴ Semi-Bold"/>
                </a:endParaRPr>
              </a:p>
            </p:txBody>
          </p:sp>
        </p:grpSp>
      </p:grpSp>
      <p:sp>
        <p:nvSpPr>
          <p:cNvPr id="26" name="Freeform 26"/>
          <p:cNvSpPr/>
          <p:nvPr/>
        </p:nvSpPr>
        <p:spPr>
          <a:xfrm>
            <a:off x="-824921" y="-537595"/>
            <a:ext cx="2633047" cy="3338281"/>
          </a:xfrm>
          <a:custGeom>
            <a:avLst/>
            <a:gdLst/>
            <a:ahLst/>
            <a:cxnLst/>
            <a:rect l="l" t="t" r="r" b="b"/>
            <a:pathLst>
              <a:path w="2633047" h="3338281">
                <a:moveTo>
                  <a:pt x="0" y="0"/>
                </a:moveTo>
                <a:lnTo>
                  <a:pt x="2633047" y="0"/>
                </a:lnTo>
                <a:lnTo>
                  <a:pt x="2633047" y="3338281"/>
                </a:lnTo>
                <a:lnTo>
                  <a:pt x="0" y="3338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6942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7" name="Group 27"/>
          <p:cNvGrpSpPr/>
          <p:nvPr/>
        </p:nvGrpSpPr>
        <p:grpSpPr>
          <a:xfrm>
            <a:off x="2169593" y="16313224"/>
            <a:ext cx="5947815" cy="946076"/>
            <a:chOff x="0" y="0"/>
            <a:chExt cx="7930420" cy="1261434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7930420" cy="1261434"/>
              <a:chOff x="0" y="0"/>
              <a:chExt cx="1566503" cy="249172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566503" cy="249172"/>
              </a:xfrm>
              <a:custGeom>
                <a:avLst/>
                <a:gdLst/>
                <a:ahLst/>
                <a:cxnLst/>
                <a:rect l="l" t="t" r="r" b="b"/>
                <a:pathLst>
                  <a:path w="1566503" h="249172">
                    <a:moveTo>
                      <a:pt x="22128" y="0"/>
                    </a:moveTo>
                    <a:lnTo>
                      <a:pt x="1544375" y="0"/>
                    </a:lnTo>
                    <a:cubicBezTo>
                      <a:pt x="1556596" y="0"/>
                      <a:pt x="1566503" y="9907"/>
                      <a:pt x="1566503" y="22128"/>
                    </a:cubicBezTo>
                    <a:lnTo>
                      <a:pt x="1566503" y="227044"/>
                    </a:lnTo>
                    <a:cubicBezTo>
                      <a:pt x="1566503" y="239265"/>
                      <a:pt x="1556596" y="249172"/>
                      <a:pt x="1544375" y="249172"/>
                    </a:cubicBezTo>
                    <a:lnTo>
                      <a:pt x="22128" y="249172"/>
                    </a:lnTo>
                    <a:cubicBezTo>
                      <a:pt x="9907" y="249172"/>
                      <a:pt x="0" y="239265"/>
                      <a:pt x="0" y="227044"/>
                    </a:cubicBezTo>
                    <a:lnTo>
                      <a:pt x="0" y="22128"/>
                    </a:lnTo>
                    <a:cubicBezTo>
                      <a:pt x="0" y="9907"/>
                      <a:pt x="9907" y="0"/>
                      <a:pt x="221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7D7D7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1566503" cy="2777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127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635733" y="307603"/>
              <a:ext cx="6658499" cy="658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49"/>
                </a:lnSpc>
                <a:spcBef>
                  <a:spcPct val="0"/>
                </a:spcBef>
              </a:pPr>
              <a:r>
                <a:rPr lang="en-US" sz="2964" spc="358" dirty="0" err="1">
                  <a:solidFill>
                    <a:srgbClr val="474646"/>
                  </a:solidFill>
                  <a:latin typeface="Source Han Sans JP"/>
                  <a:ea typeface="Source Han Sans JP"/>
                  <a:cs typeface="Source Han Sans JP"/>
                  <a:sym typeface="Source Han Sans JP"/>
                </a:rPr>
                <a:t>ご予約は</a:t>
              </a:r>
              <a:r>
                <a:rPr lang="ja-JP" altLang="en-US" sz="2964" spc="358" dirty="0">
                  <a:solidFill>
                    <a:srgbClr val="474646"/>
                  </a:solidFill>
                  <a:latin typeface="Source Han Sans JP"/>
                  <a:ea typeface="Source Han Sans JP"/>
                  <a:cs typeface="Source Han Sans JP"/>
                  <a:sym typeface="Source Han Sans JP"/>
                </a:rPr>
                <a:t>スタッフまで</a:t>
              </a:r>
              <a:r>
                <a:rPr lang="en-US" sz="2964" spc="358" dirty="0">
                  <a:solidFill>
                    <a:srgbClr val="474646"/>
                  </a:solidFill>
                  <a:latin typeface="Source Han Sans JP"/>
                  <a:ea typeface="Source Han Sans JP"/>
                  <a:cs typeface="Source Han Sans JP"/>
                  <a:sym typeface="Source Han Sans JP"/>
                </a:rPr>
                <a:t>！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30630" y="12605661"/>
            <a:ext cx="7047284" cy="2789158"/>
            <a:chOff x="0" y="-66675"/>
            <a:chExt cx="9396379" cy="3718877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1084525"/>
              <a:ext cx="2289260" cy="2352624"/>
              <a:chOff x="0" y="0"/>
              <a:chExt cx="421734" cy="433407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421734" cy="433407"/>
              </a:xfrm>
              <a:custGeom>
                <a:avLst/>
                <a:gdLst/>
                <a:ahLst/>
                <a:cxnLst/>
                <a:rect l="l" t="t" r="r" b="b"/>
                <a:pathLst>
                  <a:path w="421734" h="433407">
                    <a:moveTo>
                      <a:pt x="0" y="0"/>
                    </a:moveTo>
                    <a:lnTo>
                      <a:pt x="421734" y="0"/>
                    </a:lnTo>
                    <a:lnTo>
                      <a:pt x="421734" y="433407"/>
                    </a:lnTo>
                    <a:lnTo>
                      <a:pt x="0" y="433407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474646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95275"/>
                <a:ext cx="421734" cy="7286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31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952541" y="713050"/>
              <a:ext cx="6016078" cy="2939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7699"/>
                </a:lnSpc>
                <a:spcBef>
                  <a:spcPct val="0"/>
                </a:spcBef>
              </a:pPr>
              <a:r>
                <a:rPr lang="en-US" sz="12642" spc="-202">
                  <a:solidFill>
                    <a:srgbClr val="474646"/>
                  </a:solidFill>
                  <a:latin typeface="The Seasons"/>
                  <a:ea typeface="The Seasons"/>
                  <a:cs typeface="The Seasons"/>
                  <a:sym typeface="The Seasons"/>
                </a:rPr>
                <a:t>7,700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292027" y="1788812"/>
              <a:ext cx="1009443" cy="1352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203"/>
                </a:lnSpc>
                <a:spcBef>
                  <a:spcPct val="0"/>
                </a:spcBef>
              </a:pPr>
              <a:r>
                <a:rPr lang="en-US" sz="5859" b="1" dirty="0">
                  <a:solidFill>
                    <a:srgbClr val="474646"/>
                  </a:solidFill>
                  <a:latin typeface="筑紫Aオールド明朝（N仕様） Bold"/>
                  <a:ea typeface="筑紫Aオールド明朝（N仕様） Bold"/>
                  <a:cs typeface="筑紫Aオールド明朝（N仕様） Bold"/>
                  <a:sym typeface="筑紫Aオールド明朝（N仕様） Bold"/>
                </a:rPr>
                <a:t>円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8197118" y="1383948"/>
              <a:ext cx="1199261" cy="478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97"/>
                </a:lnSpc>
                <a:spcBef>
                  <a:spcPct val="0"/>
                </a:spcBef>
              </a:pPr>
              <a:r>
                <a:rPr lang="en-US" sz="2069" b="1" dirty="0">
                  <a:solidFill>
                    <a:srgbClr val="474646"/>
                  </a:solidFill>
                  <a:latin typeface="筑紫Aオールド明朝（N仕様） Bold"/>
                  <a:ea typeface="筑紫Aオールド明朝（N仕様） Bold"/>
                  <a:cs typeface="筑紫Aオールド明朝（N仕様） Bold"/>
                  <a:sym typeface="筑紫Aオールド明朝（N仕様） Bold"/>
                </a:rPr>
                <a:t>(</a:t>
              </a:r>
              <a:r>
                <a:rPr lang="en-US" sz="2069" b="1" dirty="0" err="1">
                  <a:solidFill>
                    <a:srgbClr val="474646"/>
                  </a:solidFill>
                  <a:latin typeface="筑紫Aオールド明朝（N仕様） Bold"/>
                  <a:ea typeface="筑紫Aオールド明朝（N仕様） Bold"/>
                  <a:cs typeface="筑紫Aオールド明朝（N仕様） Bold"/>
                  <a:sym typeface="筑紫Aオールド明朝（N仕様） Bold"/>
                </a:rPr>
                <a:t>税込</a:t>
              </a:r>
              <a:r>
                <a:rPr lang="en-US" sz="2069" b="1" dirty="0">
                  <a:solidFill>
                    <a:srgbClr val="474646"/>
                  </a:solidFill>
                  <a:latin typeface="筑紫Aオールド明朝（N仕様） Bold"/>
                  <a:ea typeface="筑紫Aオールド明朝（N仕様） Bold"/>
                  <a:cs typeface="筑紫Aオールド明朝（N仕様） Bold"/>
                  <a:sym typeface="筑紫Aオールド明朝（N仕様） Bold"/>
                </a:rPr>
                <a:t>)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353944" y="-66675"/>
              <a:ext cx="7834615" cy="688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362"/>
                </a:lnSpc>
                <a:spcBef>
                  <a:spcPct val="0"/>
                </a:spcBef>
              </a:pPr>
              <a:r>
                <a:rPr lang="en-US" sz="3115" b="1" spc="152">
                  <a:solidFill>
                    <a:srgbClr val="474646"/>
                  </a:solidFill>
                  <a:latin typeface="Source Han Serif JP Semi-Bold"/>
                  <a:ea typeface="Source Han Serif JP Semi-Bold"/>
                  <a:cs typeface="Source Han Serif JP Semi-Bold"/>
                  <a:sym typeface="Source Han Serif JP Semi-Bold"/>
                </a:rPr>
                <a:t>通常料金8,800円のところ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04501" y="1409230"/>
              <a:ext cx="2080259" cy="16270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92"/>
                </a:lnSpc>
              </a:pPr>
              <a:r>
                <a:rPr lang="en-US" sz="3780" b="1" spc="162">
                  <a:solidFill>
                    <a:srgbClr val="474646"/>
                  </a:solidFill>
                  <a:latin typeface="ヒカリ角ゴ Semi-Bold"/>
                  <a:ea typeface="ヒカリ角ゴ Semi-Bold"/>
                  <a:cs typeface="ヒカリ角ゴ Semi-Bold"/>
                  <a:sym typeface="ヒカリ角ゴ Semi-Bold"/>
                </a:rPr>
                <a:t>初回</a:t>
              </a:r>
            </a:p>
            <a:p>
              <a:pPr marL="0" lvl="0" indent="0" algn="ctr">
                <a:lnSpc>
                  <a:spcPts val="4120"/>
                </a:lnSpc>
              </a:pPr>
              <a:r>
                <a:rPr lang="en-US" sz="3780" b="1" spc="162">
                  <a:solidFill>
                    <a:srgbClr val="474646"/>
                  </a:solidFill>
                  <a:latin typeface="ヒカリ角ゴ Semi-Bold"/>
                  <a:ea typeface="ヒカリ角ゴ Semi-Bold"/>
                  <a:cs typeface="ヒカリ角ゴ Semi-Bold"/>
                  <a:sym typeface="ヒカリ角ゴ Semi-Bold"/>
                </a:rPr>
                <a:t>限定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778915" y="3992931"/>
            <a:ext cx="6424407" cy="1161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4800" spc="611" dirty="0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DELICATEZONE</a:t>
            </a:r>
          </a:p>
          <a:p>
            <a:pPr algn="l">
              <a:lnSpc>
                <a:spcPts val="4479"/>
              </a:lnSpc>
            </a:pPr>
            <a:r>
              <a:rPr lang="en-US" sz="4800" spc="611" dirty="0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TREATMENT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769778" y="1419747"/>
            <a:ext cx="8991602" cy="4691987"/>
            <a:chOff x="0" y="-47624"/>
            <a:chExt cx="11988803" cy="6255982"/>
          </a:xfrm>
        </p:grpSpPr>
        <p:grpSp>
          <p:nvGrpSpPr>
            <p:cNvPr id="4" name="Group 4"/>
            <p:cNvGrpSpPr/>
            <p:nvPr/>
          </p:nvGrpSpPr>
          <p:grpSpPr>
            <a:xfrm rot="-10800000">
              <a:off x="7330" y="869662"/>
              <a:ext cx="11981473" cy="3238811"/>
              <a:chOff x="-662802" y="-295275"/>
              <a:chExt cx="2522098" cy="68176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662802" y="-38493"/>
                <a:ext cx="2522098" cy="424987"/>
              </a:xfrm>
              <a:custGeom>
                <a:avLst/>
                <a:gdLst/>
                <a:ahLst/>
                <a:cxnLst/>
                <a:rect l="l" t="t" r="r" b="b"/>
                <a:pathLst>
                  <a:path w="1859296" h="386493">
                    <a:moveTo>
                      <a:pt x="0" y="0"/>
                    </a:moveTo>
                    <a:lnTo>
                      <a:pt x="1859296" y="0"/>
                    </a:lnTo>
                    <a:lnTo>
                      <a:pt x="1859296" y="386493"/>
                    </a:lnTo>
                    <a:lnTo>
                      <a:pt x="0" y="386493"/>
                    </a:lnTo>
                    <a:close/>
                  </a:path>
                </a:pathLst>
              </a:custGeom>
              <a:solidFill>
                <a:srgbClr val="FCFFFF">
                  <a:alpha val="69804"/>
                </a:srgbClr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95275"/>
                <a:ext cx="1859296" cy="6817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31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 rot="10800000">
              <a:off x="0" y="2969551"/>
              <a:ext cx="7443005" cy="32388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1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4720" y="956455"/>
              <a:ext cx="11293366" cy="1781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638"/>
                </a:lnSpc>
              </a:pPr>
              <a:r>
                <a:rPr lang="en-US" sz="7200" b="1" spc="-690" dirty="0" err="1">
                  <a:solidFill>
                    <a:srgbClr val="474646"/>
                  </a:solidFill>
                  <a:latin typeface="Source Han Serif JP Medium"/>
                  <a:ea typeface="Source Han Serif JP Medium"/>
                  <a:cs typeface="Source Han Serif JP Medium"/>
                  <a:sym typeface="Source Han Serif JP Medium"/>
                </a:rPr>
                <a:t>VIO光ピーリング</a:t>
              </a:r>
              <a:r>
                <a:rPr lang="ja-JP" altLang="en-US" sz="7200" b="1" spc="-690" dirty="0">
                  <a:solidFill>
                    <a:srgbClr val="474646"/>
                  </a:solidFill>
                  <a:latin typeface="Source Han Serif JP Medium"/>
                  <a:ea typeface="Source Han Serif JP Medium"/>
                  <a:cs typeface="Source Han Serif JP Medium"/>
                  <a:sym typeface="Source Han Serif JP Medium"/>
                </a:rPr>
                <a:t>脱毛</a:t>
              </a:r>
              <a:endParaRPr lang="en-US" sz="7200" b="1" spc="-690" dirty="0">
                <a:solidFill>
                  <a:srgbClr val="474646"/>
                </a:solidFill>
                <a:latin typeface="Source Han Serif JP Medium"/>
                <a:ea typeface="Source Han Serif JP Medium"/>
                <a:cs typeface="Source Han Serif JP Medium"/>
                <a:sym typeface="Source Han Serif JP Medium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4"/>
              <a:ext cx="10769600" cy="6152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949"/>
                </a:lnSpc>
                <a:spcBef>
                  <a:spcPct val="0"/>
                </a:spcBef>
              </a:pPr>
              <a:r>
                <a:rPr lang="en-US" sz="2820" b="1" spc="375" dirty="0" err="1">
                  <a:solidFill>
                    <a:srgbClr val="474646"/>
                  </a:solidFill>
                  <a:latin typeface="Source Han Serif JP Semi-Bold"/>
                  <a:ea typeface="Source Han Serif JP Semi-Bold"/>
                  <a:cs typeface="Source Han Serif JP Semi-Bold"/>
                  <a:sym typeface="Source Han Serif JP Semi-Bold"/>
                </a:rPr>
                <a:t>デリケートゾーンの黒ずみが気になる方へ</a:t>
              </a:r>
              <a:endParaRPr lang="en-US" sz="2820" b="1" spc="375" dirty="0">
                <a:solidFill>
                  <a:srgbClr val="474646"/>
                </a:solidFill>
                <a:latin typeface="Source Han Serif JP Semi-Bold"/>
                <a:ea typeface="Source Han Serif JP Semi-Bold"/>
                <a:cs typeface="Source Han Serif JP Semi-Bold"/>
                <a:sym typeface="Source Han Serif JP Semi-Bold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40</Words>
  <Application>Microsoft Office PowerPoint</Application>
  <PresentationFormat>ユーザー設定</PresentationFormat>
  <Paragraphs>19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ヒカリ角ゴ Semi-Bold</vt:lpstr>
      <vt:lpstr>Source Han Serif JP Medium</vt:lpstr>
      <vt:lpstr>Calibri</vt:lpstr>
      <vt:lpstr>Source Han Sans JP</vt:lpstr>
      <vt:lpstr>Arial</vt:lpstr>
      <vt:lpstr>The Seasons</vt:lpstr>
      <vt:lpstr>筑紫Aオールド明朝（N仕様） Bold</vt:lpstr>
      <vt:lpstr>Source Han Serif JP Semi-Bold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光ピーリングVIO脱毛＿メニュー表</dc:title>
  <dc:creator>NBS</dc:creator>
  <cp:lastModifiedBy>営業部 共有アカウント</cp:lastModifiedBy>
  <cp:revision>5</cp:revision>
  <dcterms:created xsi:type="dcterms:W3CDTF">2006-08-16T00:00:00Z</dcterms:created>
  <dcterms:modified xsi:type="dcterms:W3CDTF">2025-08-12T02:26:43Z</dcterms:modified>
  <dc:identifier>DAGumW1p8lI</dc:identifier>
</cp:coreProperties>
</file>