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95"/>
    <a:srgbClr val="FFFFFF"/>
    <a:srgbClr val="F3E3BB"/>
    <a:srgbClr val="D4C189"/>
    <a:srgbClr val="E0CA82"/>
    <a:srgbClr val="E9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2048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45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0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0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3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9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5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84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5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6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A1C3-11AF-48C8-82C3-6C564AA00681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214D-CFB3-41D7-877F-4180AD8CB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2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AD1529-2F4C-3410-F83E-B6C98F4D2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EAD6F1-9746-2994-F20D-93F88A51B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4D4469B7-C8FD-46E3-597B-E28E4DC0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3"/>
          <a:stretch/>
        </p:blipFill>
        <p:spPr>
          <a:xfrm>
            <a:off x="3906" y="0"/>
            <a:ext cx="6858001" cy="99060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40BB644-6B3E-29F1-AAC6-B2DF47B1942A}"/>
              </a:ext>
            </a:extLst>
          </p:cNvPr>
          <p:cNvGrpSpPr/>
          <p:nvPr/>
        </p:nvGrpSpPr>
        <p:grpSpPr>
          <a:xfrm>
            <a:off x="214073" y="3451868"/>
            <a:ext cx="3214927" cy="1017287"/>
            <a:chOff x="214073" y="3367078"/>
            <a:chExt cx="3214927" cy="101728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9078982-18E9-92D4-15D3-F8901083CB84}"/>
                </a:ext>
              </a:extLst>
            </p:cNvPr>
            <p:cNvSpPr txBox="1"/>
            <p:nvPr/>
          </p:nvSpPr>
          <p:spPr>
            <a:xfrm>
              <a:off x="214073" y="3367078"/>
              <a:ext cx="3214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0" dirty="0">
                  <a:latin typeface="Bahnschrift Light SemiCondensed" panose="020B0502040204020203" pitchFamily="34" charset="0"/>
                </a:rPr>
                <a:t>One</a:t>
              </a:r>
              <a:r>
                <a:rPr kumimoji="1" lang="ja-JP" altLang="en-US" sz="4000" dirty="0">
                  <a:latin typeface="Bahnschrift Light SemiCondensed" panose="020B0502040204020203" pitchFamily="34" charset="0"/>
                </a:rPr>
                <a:t> </a:t>
              </a:r>
              <a:r>
                <a:rPr kumimoji="1" lang="en-US" altLang="ja-JP" sz="4000" dirty="0">
                  <a:latin typeface="Bahnschrift Light SemiCondensed" panose="020B0502040204020203" pitchFamily="34" charset="0"/>
                </a:rPr>
                <a:t>Drop</a:t>
              </a:r>
              <a:r>
                <a:rPr kumimoji="1" lang="ja-JP" altLang="en-US" sz="4000" dirty="0">
                  <a:latin typeface="Bahnschrift Light SemiCondensed" panose="020B0502040204020203" pitchFamily="34" charset="0"/>
                </a:rPr>
                <a:t> </a:t>
              </a:r>
              <a:r>
                <a:rPr kumimoji="1" lang="en-US" altLang="ja-JP" sz="4000" dirty="0">
                  <a:latin typeface="Bahnschrift Light SemiCondensed" panose="020B0502040204020203" pitchFamily="34" charset="0"/>
                </a:rPr>
                <a:t>GEL+</a:t>
              </a:r>
              <a:endParaRPr kumimoji="1" lang="ja-JP" altLang="en-US" sz="4000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826AA5E-4557-920B-D73F-3F8656B9339A}"/>
                </a:ext>
              </a:extLst>
            </p:cNvPr>
            <p:cNvSpPr txBox="1"/>
            <p:nvPr/>
          </p:nvSpPr>
          <p:spPr>
            <a:xfrm>
              <a:off x="710740" y="4045811"/>
              <a:ext cx="2221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/>
                <a:t>〈</a:t>
              </a:r>
              <a:r>
                <a:rPr kumimoji="1" lang="ja-JP" altLang="en-US" sz="1600" dirty="0"/>
                <a:t>高濃度炭酸パック</a:t>
              </a:r>
              <a:r>
                <a:rPr kumimoji="1" lang="en-US" altLang="ja-JP" sz="1600" dirty="0"/>
                <a:t>〉</a:t>
              </a:r>
              <a:endParaRPr kumimoji="1" lang="ja-JP" altLang="en-US" sz="1600" dirty="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F2D341D-FB86-3716-3D8A-61259DA9E7F4}"/>
              </a:ext>
            </a:extLst>
          </p:cNvPr>
          <p:cNvGrpSpPr/>
          <p:nvPr/>
        </p:nvGrpSpPr>
        <p:grpSpPr>
          <a:xfrm>
            <a:off x="785696" y="8271149"/>
            <a:ext cx="5286608" cy="905399"/>
            <a:chOff x="263888" y="7776194"/>
            <a:chExt cx="5286608" cy="90539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50CF20E-C31C-52FD-583A-50269F78306F}"/>
                </a:ext>
              </a:extLst>
            </p:cNvPr>
            <p:cNvSpPr/>
            <p:nvPr/>
          </p:nvSpPr>
          <p:spPr>
            <a:xfrm>
              <a:off x="263888" y="7776194"/>
              <a:ext cx="1570371" cy="905399"/>
            </a:xfrm>
            <a:prstGeom prst="rect">
              <a:avLst/>
            </a:prstGeom>
            <a:solidFill>
              <a:srgbClr val="E0CB95"/>
            </a:solidFill>
            <a:ln w="6350">
              <a:solidFill>
                <a:srgbClr val="E0CB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ysClr val="windowText" lastClr="000000"/>
                  </a:solidFill>
                </a:rPr>
                <a:t>6</a:t>
              </a:r>
              <a:r>
                <a:rPr kumimoji="1" lang="ja-JP" altLang="en-US" dirty="0">
                  <a:solidFill>
                    <a:sysClr val="windowText" lastClr="000000"/>
                  </a:solidFill>
                </a:rPr>
                <a:t>種のフリー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4E215F8-D373-F8EB-CD9C-9430E69F99E2}"/>
                </a:ext>
              </a:extLst>
            </p:cNvPr>
            <p:cNvSpPr/>
            <p:nvPr/>
          </p:nvSpPr>
          <p:spPr>
            <a:xfrm>
              <a:off x="1899684" y="7776194"/>
              <a:ext cx="1176670" cy="42607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合成</a:t>
              </a:r>
              <a:endParaRPr kumimoji="1" lang="en-US" altLang="ja-JP" sz="1200" dirty="0"/>
            </a:p>
            <a:p>
              <a:pPr algn="ctr"/>
              <a:r>
                <a:rPr kumimoji="1" lang="ja-JP" altLang="en-US" sz="1200" dirty="0"/>
                <a:t>着色料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238A2FD-213F-7D4C-D537-922BCA0777DD}"/>
                </a:ext>
              </a:extLst>
            </p:cNvPr>
            <p:cNvSpPr/>
            <p:nvPr/>
          </p:nvSpPr>
          <p:spPr>
            <a:xfrm>
              <a:off x="3136755" y="7778100"/>
              <a:ext cx="1176670" cy="42607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石油系</a:t>
              </a:r>
              <a:endParaRPr kumimoji="1" lang="en-US" altLang="ja-JP" sz="1200" dirty="0"/>
            </a:p>
            <a:p>
              <a:pPr algn="ctr"/>
              <a:r>
                <a:rPr kumimoji="1" lang="ja-JP" altLang="en-US" sz="1200" dirty="0"/>
                <a:t>界面活性剤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DC8474B-8419-AF89-29E1-3C650D69651D}"/>
                </a:ext>
              </a:extLst>
            </p:cNvPr>
            <p:cNvSpPr/>
            <p:nvPr/>
          </p:nvSpPr>
          <p:spPr>
            <a:xfrm>
              <a:off x="1901089" y="8255516"/>
              <a:ext cx="1175265" cy="42607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合成香料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4BA268C-3EE8-A130-7D00-10D120A54FAE}"/>
                </a:ext>
              </a:extLst>
            </p:cNvPr>
            <p:cNvSpPr/>
            <p:nvPr/>
          </p:nvSpPr>
          <p:spPr>
            <a:xfrm>
              <a:off x="4373826" y="7776195"/>
              <a:ext cx="1176670" cy="42607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パラベン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42079D2-82A1-DC72-3FCE-6ACDDB88106C}"/>
                </a:ext>
              </a:extLst>
            </p:cNvPr>
            <p:cNvSpPr/>
            <p:nvPr/>
          </p:nvSpPr>
          <p:spPr>
            <a:xfrm>
              <a:off x="3136755" y="8255516"/>
              <a:ext cx="1176669" cy="42607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鉱物油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F9C2DE7-CE31-F19A-E086-BBD4F5439474}"/>
                </a:ext>
              </a:extLst>
            </p:cNvPr>
            <p:cNvSpPr/>
            <p:nvPr/>
          </p:nvSpPr>
          <p:spPr>
            <a:xfrm>
              <a:off x="4373825" y="8255516"/>
              <a:ext cx="1176671" cy="42607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紫外線</a:t>
              </a:r>
              <a:endParaRPr kumimoji="1" lang="en-US" altLang="ja-JP" sz="1200" dirty="0"/>
            </a:p>
            <a:p>
              <a:pPr algn="ctr"/>
              <a:r>
                <a:rPr kumimoji="1" lang="ja-JP" altLang="en-US" sz="1200" dirty="0"/>
                <a:t>吸収剤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D7C98CC-15B5-66BD-BCDE-8037F68F5CCF}"/>
              </a:ext>
            </a:extLst>
          </p:cNvPr>
          <p:cNvGrpSpPr/>
          <p:nvPr/>
        </p:nvGrpSpPr>
        <p:grpSpPr>
          <a:xfrm>
            <a:off x="269039" y="4764359"/>
            <a:ext cx="2703796" cy="1522883"/>
            <a:chOff x="167729" y="4700615"/>
            <a:chExt cx="2703796" cy="1522883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768E329-DB2E-9CC9-45D4-3BFC019CF1CD}"/>
                </a:ext>
              </a:extLst>
            </p:cNvPr>
            <p:cNvSpPr txBox="1"/>
            <p:nvPr/>
          </p:nvSpPr>
          <p:spPr>
            <a:xfrm>
              <a:off x="167729" y="4700615"/>
              <a:ext cx="27033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dirty="0"/>
                <a:t>・炭酸効果で血流アップ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438F8DD-01E8-D9F0-D271-A10222A56AD4}"/>
                </a:ext>
              </a:extLst>
            </p:cNvPr>
            <p:cNvSpPr txBox="1"/>
            <p:nvPr/>
          </p:nvSpPr>
          <p:spPr>
            <a:xfrm>
              <a:off x="168141" y="5100521"/>
              <a:ext cx="27033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dirty="0"/>
                <a:t>・豊富な美容成分導入</a:t>
              </a:r>
              <a:endParaRPr kumimoji="1" lang="en-US" altLang="ja-JP" sz="1500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07237BB-7925-FFD0-FBA3-A1A274703A94}"/>
                </a:ext>
              </a:extLst>
            </p:cNvPr>
            <p:cNvSpPr txBox="1"/>
            <p:nvPr/>
          </p:nvSpPr>
          <p:spPr>
            <a:xfrm>
              <a:off x="168004" y="5500427"/>
              <a:ext cx="27033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dirty="0"/>
                <a:t>・シミ予防発想</a:t>
              </a:r>
              <a:endParaRPr kumimoji="1" lang="en-US" altLang="ja-JP" sz="15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964E005-636A-9C56-1CAC-6DC32FEF6D26}"/>
                </a:ext>
              </a:extLst>
            </p:cNvPr>
            <p:cNvSpPr txBox="1"/>
            <p:nvPr/>
          </p:nvSpPr>
          <p:spPr>
            <a:xfrm>
              <a:off x="167866" y="5900333"/>
              <a:ext cx="27033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dirty="0"/>
                <a:t>・泡と炭酸で毛穴ケア</a:t>
              </a:r>
              <a:endParaRPr kumimoji="1" lang="en-US" altLang="ja-JP" sz="1500" dirty="0"/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6B7695A-B564-3956-3ED4-C1E5F2556EF1}"/>
              </a:ext>
            </a:extLst>
          </p:cNvPr>
          <p:cNvSpPr/>
          <p:nvPr/>
        </p:nvSpPr>
        <p:spPr>
          <a:xfrm>
            <a:off x="310896" y="6877363"/>
            <a:ext cx="1054808" cy="3707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ysClr val="windowText" lastClr="000000"/>
                </a:solidFill>
              </a:rPr>
              <a:t>10g×8</a:t>
            </a:r>
            <a:r>
              <a:rPr kumimoji="1" lang="ja-JP" altLang="en-US" sz="1100" dirty="0">
                <a:solidFill>
                  <a:sysClr val="windowText" lastClr="000000"/>
                </a:solidFill>
              </a:rPr>
              <a:t>包入り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DB0501F-5859-4512-AC56-69336D320F37}"/>
              </a:ext>
            </a:extLst>
          </p:cNvPr>
          <p:cNvSpPr txBox="1"/>
          <p:nvPr/>
        </p:nvSpPr>
        <p:spPr>
          <a:xfrm>
            <a:off x="1272191" y="6648999"/>
            <a:ext cx="2251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￥</a:t>
            </a:r>
            <a:r>
              <a:rPr kumimoji="1" lang="en-US" altLang="ja-JP" sz="4400" dirty="0"/>
              <a:t>8,800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税込</a:t>
            </a:r>
            <a:r>
              <a:rPr kumimoji="1" lang="en-US" altLang="ja-JP" sz="1100" dirty="0"/>
              <a:t>)</a:t>
            </a:r>
            <a:endParaRPr kumimoji="1" lang="ja-JP" altLang="en-US" dirty="0"/>
          </a:p>
        </p:txBody>
      </p:sp>
      <p:pic>
        <p:nvPicPr>
          <p:cNvPr id="14" name="図 13" descr="ロゴ, 会社名&#10;&#10;自動的に生成された説明">
            <a:extLst>
              <a:ext uri="{FF2B5EF4-FFF2-40B4-BE49-F238E27FC236}">
                <a16:creationId xmlns:a16="http://schemas.microsoft.com/office/drawing/2014/main" id="{0A6856F9-3AE3-534B-2B7A-9B5E28548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0" b="21274"/>
          <a:stretch/>
        </p:blipFill>
        <p:spPr>
          <a:xfrm>
            <a:off x="-84028" y="4903"/>
            <a:ext cx="1828800" cy="852555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873CF15-FDD1-98F3-A26C-0FC16D39013D}"/>
              </a:ext>
            </a:extLst>
          </p:cNvPr>
          <p:cNvGrpSpPr/>
          <p:nvPr/>
        </p:nvGrpSpPr>
        <p:grpSpPr>
          <a:xfrm>
            <a:off x="230692" y="898603"/>
            <a:ext cx="6491514" cy="1533135"/>
            <a:chOff x="230692" y="898797"/>
            <a:chExt cx="6491514" cy="153313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8BEBE51-3D2F-51EA-3239-567F54B34254}"/>
                </a:ext>
              </a:extLst>
            </p:cNvPr>
            <p:cNvSpPr txBox="1"/>
            <p:nvPr/>
          </p:nvSpPr>
          <p:spPr>
            <a:xfrm>
              <a:off x="230692" y="1662491"/>
              <a:ext cx="649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b="1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肌本来の美しさ</a:t>
              </a:r>
              <a:r>
                <a:rPr kumimoji="1" lang="ja-JP" altLang="en-US" sz="2400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を引き出す</a:t>
              </a:r>
              <a:endParaRPr kumimoji="1" lang="en-US" altLang="ja-JP" sz="4000" dirty="0"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CF0A419-D470-C979-6617-E10D064F8FAC}"/>
                </a:ext>
              </a:extLst>
            </p:cNvPr>
            <p:cNvSpPr/>
            <p:nvPr/>
          </p:nvSpPr>
          <p:spPr>
            <a:xfrm>
              <a:off x="2290153" y="901914"/>
              <a:ext cx="2268000" cy="616083"/>
            </a:xfrm>
            <a:prstGeom prst="rect">
              <a:avLst/>
            </a:prstGeom>
            <a:solidFill>
              <a:srgbClr val="E0CB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pc="200" dirty="0">
                  <a:solidFill>
                    <a:sysClr val="windowText" lastClr="00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全ての肌トラブルに</a:t>
              </a:r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C18B8695-1439-2E75-F7A7-41EAFBD3897E}"/>
                </a:ext>
              </a:extLst>
            </p:cNvPr>
            <p:cNvSpPr/>
            <p:nvPr/>
          </p:nvSpPr>
          <p:spPr>
            <a:xfrm rot="5400000">
              <a:off x="4446553" y="1010397"/>
              <a:ext cx="619200" cy="396000"/>
            </a:xfrm>
            <a:prstGeom prst="triangle">
              <a:avLst/>
            </a:prstGeom>
            <a:solidFill>
              <a:srgbClr val="E0CB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二等辺三角形 17">
              <a:extLst>
                <a:ext uri="{FF2B5EF4-FFF2-40B4-BE49-F238E27FC236}">
                  <a16:creationId xmlns:a16="http://schemas.microsoft.com/office/drawing/2014/main" id="{E6D43B4E-1F03-C218-3AA9-3C1561A98C07}"/>
                </a:ext>
              </a:extLst>
            </p:cNvPr>
            <p:cNvSpPr/>
            <p:nvPr/>
          </p:nvSpPr>
          <p:spPr>
            <a:xfrm rot="16200000">
              <a:off x="1786361" y="1010397"/>
              <a:ext cx="619200" cy="396000"/>
            </a:xfrm>
            <a:prstGeom prst="triangle">
              <a:avLst/>
            </a:prstGeom>
            <a:solidFill>
              <a:srgbClr val="E0CB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0" name="図 9" descr="カレンダー&#10;&#10;自動的に生成された説明">
            <a:extLst>
              <a:ext uri="{FF2B5EF4-FFF2-40B4-BE49-F238E27FC236}">
                <a16:creationId xmlns:a16="http://schemas.microsoft.com/office/drawing/2014/main" id="{343B1761-6D08-26CD-B4DD-8A280923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6" b="89945" l="8784" r="91441">
                        <a14:foregroundMark x1="64077" y1="8950" x2="64077" y2="8950"/>
                        <a14:foregroundMark x1="65766" y1="5746" x2="89077" y2="9282"/>
                        <a14:foregroundMark x1="89077" y1="9282" x2="89865" y2="9282"/>
                        <a14:foregroundMark x1="76689" y1="37348" x2="8784" y2="35801"/>
                        <a14:foregroundMark x1="11036" y1="35580" x2="25563" y2="36575"/>
                        <a14:foregroundMark x1="25563" y1="36575" x2="35698" y2="36243"/>
                        <a14:backgroundMark x1="91779" y1="69613" x2="76802" y2="70055"/>
                        <a14:backgroundMark x1="76802" y1="70055" x2="77252" y2="83757"/>
                        <a14:backgroundMark x1="10023" y1="80663" x2="56757" y2="83757"/>
                        <a14:backgroundMark x1="56757" y1="83757" x2="76014" y2="80884"/>
                        <a14:backgroundMark x1="35473" y1="79669" x2="74099" y2="81215"/>
                        <a14:backgroundMark x1="26464" y1="80663" x2="39977" y2="80000"/>
                        <a14:backgroundMark x1="76577" y1="74033" x2="76239" y2="76464"/>
                        <a14:backgroundMark x1="76126" y1="74254" x2="76126" y2="76354"/>
                        <a14:backgroundMark x1="74887" y1="79116" x2="74887" y2="78895"/>
                        <a14:backgroundMark x1="10923" y1="79337" x2="8559" y2="79448"/>
                        <a14:backgroundMark x1="8559" y1="79448" x2="12162" y2="79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16" y="3069594"/>
            <a:ext cx="4510620" cy="45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1141</TotalTime>
  <Words>68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Ｐ明朝</vt:lpstr>
      <vt:lpstr>Arial</vt:lpstr>
      <vt:lpstr>Bahnschrift Light SemiCondensed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24</cp:revision>
  <cp:lastPrinted>2023-07-10T00:42:14Z</cp:lastPrinted>
  <dcterms:created xsi:type="dcterms:W3CDTF">2023-06-30T01:18:53Z</dcterms:created>
  <dcterms:modified xsi:type="dcterms:W3CDTF">2023-07-10T00:44:15Z</dcterms:modified>
</cp:coreProperties>
</file>