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68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0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03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55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26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5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46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9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55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6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D161-13D6-486C-AE4F-FE8FC0547556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7D37-5F83-4439-958D-4E5FF8A42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41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図 91" descr="花の模様がある&#10;&#10;中程度の精度で自動的に生成された説明">
            <a:extLst>
              <a:ext uri="{FF2B5EF4-FFF2-40B4-BE49-F238E27FC236}">
                <a16:creationId xmlns:a16="http://schemas.microsoft.com/office/drawing/2014/main" id="{B03912D0-4FF5-7C60-3039-D0CF86665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E33F61E-21AF-22F7-EFFB-4C07C6F0E0BE}"/>
              </a:ext>
            </a:extLst>
          </p:cNvPr>
          <p:cNvSpPr/>
          <p:nvPr/>
        </p:nvSpPr>
        <p:spPr>
          <a:xfrm>
            <a:off x="279400" y="193431"/>
            <a:ext cx="9347200" cy="6471138"/>
          </a:xfrm>
          <a:prstGeom prst="rect">
            <a:avLst/>
          </a:prstGeom>
          <a:solidFill>
            <a:schemeClr val="bg1">
              <a:alpha val="9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TextBox 57">
            <a:extLst>
              <a:ext uri="{FF2B5EF4-FFF2-40B4-BE49-F238E27FC236}">
                <a16:creationId xmlns:a16="http://schemas.microsoft.com/office/drawing/2014/main" id="{C865C254-BD96-F053-0288-BC8731E242A2}"/>
              </a:ext>
            </a:extLst>
          </p:cNvPr>
          <p:cNvSpPr txBox="1"/>
          <p:nvPr/>
        </p:nvSpPr>
        <p:spPr>
          <a:xfrm>
            <a:off x="616303" y="600294"/>
            <a:ext cx="3896049" cy="13388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rgbClr val="00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お化粧していてもOK</a:t>
            </a:r>
            <a:r>
              <a:rPr lang="en-US" sz="1400" dirty="0">
                <a:solidFill>
                  <a:srgbClr val="00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！【２０分】</a:t>
            </a:r>
          </a:p>
          <a:p>
            <a:r>
              <a:rPr lang="en-US" sz="3200" spc="300" dirty="0" err="1">
                <a:solidFill>
                  <a:srgbClr val="00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首・肩こりすっきり</a:t>
            </a:r>
            <a:endParaRPr lang="en-US" sz="3200" spc="300" dirty="0">
              <a:solidFill>
                <a:srgbClr val="00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en-US" sz="3200" spc="300" dirty="0" err="1">
                <a:solidFill>
                  <a:srgbClr val="00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リフティングコース</a:t>
            </a:r>
            <a:endParaRPr lang="en-US" sz="3200" spc="300" dirty="0">
              <a:solidFill>
                <a:srgbClr val="00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51D1F4AD-237A-B536-6BBB-91EE8017C65F}"/>
              </a:ext>
            </a:extLst>
          </p:cNvPr>
          <p:cNvGrpSpPr/>
          <p:nvPr/>
        </p:nvGrpSpPr>
        <p:grpSpPr>
          <a:xfrm>
            <a:off x="4868499" y="412393"/>
            <a:ext cx="519086" cy="5212072"/>
            <a:chOff x="4687914" y="1203964"/>
            <a:chExt cx="519086" cy="5212072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079A3D66-C76F-843F-EFE2-AD24896A4D1F}"/>
                </a:ext>
              </a:extLst>
            </p:cNvPr>
            <p:cNvCxnSpPr>
              <a:cxnSpLocks/>
              <a:stCxn id="7" idx="4"/>
              <a:endCxn id="10" idx="0"/>
            </p:cNvCxnSpPr>
            <p:nvPr/>
          </p:nvCxnSpPr>
          <p:spPr>
            <a:xfrm flipH="1">
              <a:off x="4941914" y="1711964"/>
              <a:ext cx="11086" cy="419607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7DEAF604-91ED-C28B-4F26-E74BB6E057B7}"/>
                </a:ext>
              </a:extLst>
            </p:cNvPr>
            <p:cNvGrpSpPr/>
            <p:nvPr/>
          </p:nvGrpSpPr>
          <p:grpSpPr>
            <a:xfrm>
              <a:off x="4687914" y="1203964"/>
              <a:ext cx="519086" cy="5212072"/>
              <a:chOff x="4687914" y="1157849"/>
              <a:chExt cx="519086" cy="5212072"/>
            </a:xfrm>
            <a:noFill/>
          </p:grpSpPr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892184F1-2C71-941F-19E4-2AE6733C2EA4}"/>
                  </a:ext>
                </a:extLst>
              </p:cNvPr>
              <p:cNvSpPr/>
              <p:nvPr/>
            </p:nvSpPr>
            <p:spPr>
              <a:xfrm>
                <a:off x="4699000" y="1157849"/>
                <a:ext cx="508000" cy="5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99CC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39B5F912-CD43-E816-9D38-35FD82F14B3B}"/>
                  </a:ext>
                </a:extLst>
              </p:cNvPr>
              <p:cNvSpPr/>
              <p:nvPr/>
            </p:nvSpPr>
            <p:spPr>
              <a:xfrm>
                <a:off x="4687914" y="4293897"/>
                <a:ext cx="508000" cy="5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66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A99F39C1-58D2-BFEE-4DA0-A1307D8A5692}"/>
                  </a:ext>
                </a:extLst>
              </p:cNvPr>
              <p:cNvSpPr/>
              <p:nvPr/>
            </p:nvSpPr>
            <p:spPr>
              <a:xfrm>
                <a:off x="4687914" y="5861921"/>
                <a:ext cx="508000" cy="5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73118E33-7F5D-7A56-197D-17A5759C63D0}"/>
                  </a:ext>
                </a:extLst>
              </p:cNvPr>
              <p:cNvSpPr/>
              <p:nvPr/>
            </p:nvSpPr>
            <p:spPr>
              <a:xfrm>
                <a:off x="4699000" y="2725873"/>
                <a:ext cx="508000" cy="5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4D0F0D52-C541-C4E5-516C-DF8B7AA31C22}"/>
              </a:ext>
            </a:extLst>
          </p:cNvPr>
          <p:cNvGrpSpPr/>
          <p:nvPr/>
        </p:nvGrpSpPr>
        <p:grpSpPr>
          <a:xfrm>
            <a:off x="5613016" y="401586"/>
            <a:ext cx="3641634" cy="890487"/>
            <a:chOff x="5593624" y="758720"/>
            <a:chExt cx="3641634" cy="890487"/>
          </a:xfrm>
          <a:solidFill>
            <a:srgbClr val="99CCFF"/>
          </a:solidFill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10E0362-7953-5C6B-A603-BC71A80D2FD7}"/>
                </a:ext>
              </a:extLst>
            </p:cNvPr>
            <p:cNvSpPr/>
            <p:nvPr/>
          </p:nvSpPr>
          <p:spPr>
            <a:xfrm>
              <a:off x="5593624" y="758720"/>
              <a:ext cx="3641634" cy="890487"/>
            </a:xfrm>
            <a:prstGeom prst="rect">
              <a:avLst/>
            </a:prstGeom>
            <a:grpFill/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CE21CBAE-19BF-565C-7A6F-04E75CBA3FF0}"/>
                </a:ext>
              </a:extLst>
            </p:cNvPr>
            <p:cNvSpPr txBox="1"/>
            <p:nvPr/>
          </p:nvSpPr>
          <p:spPr>
            <a:xfrm>
              <a:off x="5604710" y="768276"/>
              <a:ext cx="3147162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9CC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/>
                <a:t>RFMode</a:t>
              </a:r>
              <a:r>
                <a:rPr kumimoji="1" lang="ja-JP" altLang="en-US" dirty="0"/>
                <a:t>　</a:t>
              </a:r>
              <a:r>
                <a:rPr kumimoji="1" lang="ja-JP" altLang="en-US" sz="1200" dirty="0"/>
                <a:t>ラジオ波</a:t>
              </a:r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54C552DC-652A-59EF-0997-548939A10292}"/>
              </a:ext>
            </a:extLst>
          </p:cNvPr>
          <p:cNvGrpSpPr/>
          <p:nvPr/>
        </p:nvGrpSpPr>
        <p:grpSpPr>
          <a:xfrm>
            <a:off x="5597352" y="1977316"/>
            <a:ext cx="4069983" cy="890487"/>
            <a:chOff x="5561330" y="1872649"/>
            <a:chExt cx="4069983" cy="890487"/>
          </a:xfrm>
        </p:grpSpPr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7F0CE575-07D4-8303-714D-9E8BA86B69E1}"/>
                </a:ext>
              </a:extLst>
            </p:cNvPr>
            <p:cNvGrpSpPr/>
            <p:nvPr/>
          </p:nvGrpSpPr>
          <p:grpSpPr>
            <a:xfrm>
              <a:off x="5591266" y="1872649"/>
              <a:ext cx="3641634" cy="890487"/>
              <a:chOff x="5595983" y="784195"/>
              <a:chExt cx="3641634" cy="1347537"/>
            </a:xfrm>
          </p:grpSpPr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DC215E65-6440-4046-21CE-11C16797EC10}"/>
                  </a:ext>
                </a:extLst>
              </p:cNvPr>
              <p:cNvSpPr/>
              <p:nvPr/>
            </p:nvSpPr>
            <p:spPr>
              <a:xfrm>
                <a:off x="5595983" y="784195"/>
                <a:ext cx="3641634" cy="134753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64E140C2-DAF4-10F8-087F-932B8B6CA069}"/>
                  </a:ext>
                </a:extLst>
              </p:cNvPr>
              <p:cNvSpPr/>
              <p:nvPr/>
            </p:nvSpPr>
            <p:spPr>
              <a:xfrm>
                <a:off x="5595983" y="784195"/>
                <a:ext cx="3143976" cy="5584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94CFC437-F06E-19D9-B4DC-14243978920F}"/>
                </a:ext>
              </a:extLst>
            </p:cNvPr>
            <p:cNvSpPr txBox="1"/>
            <p:nvPr/>
          </p:nvSpPr>
          <p:spPr>
            <a:xfrm>
              <a:off x="5561330" y="1894324"/>
              <a:ext cx="4069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/>
                <a:t>EPMode</a:t>
              </a:r>
              <a:r>
                <a:rPr kumimoji="1" lang="ja-JP" altLang="en-US" dirty="0"/>
                <a:t>　</a:t>
              </a:r>
              <a:r>
                <a:rPr kumimoji="1" lang="ja-JP" altLang="en-US" sz="1200" dirty="0"/>
                <a:t>エレクトロポレーション</a:t>
              </a: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812C34D6-9DCC-E206-7990-4FECE385F528}"/>
              </a:ext>
            </a:extLst>
          </p:cNvPr>
          <p:cNvGrpSpPr/>
          <p:nvPr/>
        </p:nvGrpSpPr>
        <p:grpSpPr>
          <a:xfrm>
            <a:off x="5682324" y="3535429"/>
            <a:ext cx="3691017" cy="890487"/>
            <a:chOff x="5541881" y="2982783"/>
            <a:chExt cx="3691017" cy="890487"/>
          </a:xfrm>
        </p:grpSpPr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876A152B-B871-A54C-9BE1-CB770B6B7174}"/>
                </a:ext>
              </a:extLst>
            </p:cNvPr>
            <p:cNvGrpSpPr/>
            <p:nvPr/>
          </p:nvGrpSpPr>
          <p:grpSpPr>
            <a:xfrm>
              <a:off x="5552369" y="2982783"/>
              <a:ext cx="3641634" cy="890487"/>
              <a:chOff x="5595983" y="784195"/>
              <a:chExt cx="3641634" cy="13475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C6563661-0939-4150-FDF7-9D2E0FC1A3D3}"/>
                  </a:ext>
                </a:extLst>
              </p:cNvPr>
              <p:cNvSpPr/>
              <p:nvPr/>
            </p:nvSpPr>
            <p:spPr>
              <a:xfrm>
                <a:off x="5595983" y="784195"/>
                <a:ext cx="3641634" cy="1347537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E4B50E8A-C37A-D7FB-8B50-B1E9719035F3}"/>
                  </a:ext>
                </a:extLst>
              </p:cNvPr>
              <p:cNvSpPr/>
              <p:nvPr/>
            </p:nvSpPr>
            <p:spPr>
              <a:xfrm>
                <a:off x="5595983" y="797749"/>
                <a:ext cx="3143976" cy="5584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DA2A7BD2-CDB5-B7F1-8C6E-127E09FDEE04}"/>
                </a:ext>
              </a:extLst>
            </p:cNvPr>
            <p:cNvSpPr txBox="1"/>
            <p:nvPr/>
          </p:nvSpPr>
          <p:spPr>
            <a:xfrm>
              <a:off x="5541881" y="3005512"/>
              <a:ext cx="36910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/>
                <a:t>EMSMode</a:t>
              </a:r>
              <a:r>
                <a:rPr kumimoji="1" lang="ja-JP" altLang="en-US" dirty="0"/>
                <a:t>　</a:t>
              </a:r>
              <a:r>
                <a:rPr kumimoji="1" lang="ja-JP" altLang="en-US" sz="1200" dirty="0"/>
                <a:t>イーエムエス</a:t>
              </a: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DFE089BA-D688-5A61-689A-BECCB53F2F08}"/>
              </a:ext>
            </a:extLst>
          </p:cNvPr>
          <p:cNvGrpSpPr/>
          <p:nvPr/>
        </p:nvGrpSpPr>
        <p:grpSpPr>
          <a:xfrm>
            <a:off x="5692812" y="5163953"/>
            <a:ext cx="3751607" cy="890487"/>
            <a:chOff x="5552369" y="4092917"/>
            <a:chExt cx="3751607" cy="890487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E514C49F-9FB7-130B-B768-7DD0BBA5213C}"/>
                </a:ext>
              </a:extLst>
            </p:cNvPr>
            <p:cNvGrpSpPr/>
            <p:nvPr/>
          </p:nvGrpSpPr>
          <p:grpSpPr>
            <a:xfrm>
              <a:off x="5552369" y="4092917"/>
              <a:ext cx="3641634" cy="890487"/>
              <a:chOff x="5595983" y="784195"/>
              <a:chExt cx="3641634" cy="1347537"/>
            </a:xfrm>
            <a:solidFill>
              <a:srgbClr val="006699"/>
            </a:solidFill>
          </p:grpSpPr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56378971-0EA7-22FE-A2D0-ED164F87930F}"/>
                  </a:ext>
                </a:extLst>
              </p:cNvPr>
              <p:cNvSpPr/>
              <p:nvPr/>
            </p:nvSpPr>
            <p:spPr>
              <a:xfrm>
                <a:off x="5595983" y="784195"/>
                <a:ext cx="3641634" cy="1347537"/>
              </a:xfrm>
              <a:prstGeom prst="rect">
                <a:avLst/>
              </a:prstGeom>
              <a:grpFill/>
              <a:ln>
                <a:solidFill>
                  <a:srgbClr val="0066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13C8FF42-F70C-2D2A-C1F1-1E3C7AEAB3E6}"/>
                  </a:ext>
                </a:extLst>
              </p:cNvPr>
              <p:cNvSpPr/>
              <p:nvPr/>
            </p:nvSpPr>
            <p:spPr>
              <a:xfrm>
                <a:off x="5595983" y="797241"/>
                <a:ext cx="3143976" cy="5584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66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90BE06D-4819-ECBA-579C-2923C564BC9B}"/>
                </a:ext>
              </a:extLst>
            </p:cNvPr>
            <p:cNvSpPr txBox="1"/>
            <p:nvPr/>
          </p:nvSpPr>
          <p:spPr>
            <a:xfrm>
              <a:off x="5580319" y="4114763"/>
              <a:ext cx="37236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/>
                <a:t>TFMode</a:t>
              </a:r>
              <a:r>
                <a:rPr kumimoji="1" lang="ja-JP" altLang="en-US" dirty="0"/>
                <a:t>　</a:t>
              </a:r>
              <a:r>
                <a:rPr kumimoji="1" lang="ja-JP" altLang="en-US" sz="1200" dirty="0"/>
                <a:t>サーマルフラクショナル</a:t>
              </a:r>
            </a:p>
          </p:txBody>
        </p:sp>
      </p:grpSp>
      <p:sp>
        <p:nvSpPr>
          <p:cNvPr id="61" name="Freeform 51">
            <a:extLst>
              <a:ext uri="{FF2B5EF4-FFF2-40B4-BE49-F238E27FC236}">
                <a16:creationId xmlns:a16="http://schemas.microsoft.com/office/drawing/2014/main" id="{FAE66CA0-5FC8-E13B-1A6C-73B430FBC396}"/>
              </a:ext>
            </a:extLst>
          </p:cNvPr>
          <p:cNvSpPr/>
          <p:nvPr/>
        </p:nvSpPr>
        <p:spPr>
          <a:xfrm>
            <a:off x="-563325" y="2783441"/>
            <a:ext cx="3609259" cy="3609259"/>
          </a:xfrm>
          <a:custGeom>
            <a:avLst/>
            <a:gdLst/>
            <a:ahLst/>
            <a:cxnLst/>
            <a:rect l="l" t="t" r="r" b="b"/>
            <a:pathLst>
              <a:path w="2403229" h="2403229">
                <a:moveTo>
                  <a:pt x="0" y="0"/>
                </a:moveTo>
                <a:lnTo>
                  <a:pt x="2403229" y="0"/>
                </a:lnTo>
                <a:lnTo>
                  <a:pt x="2403229" y="2403229"/>
                </a:lnTo>
                <a:lnTo>
                  <a:pt x="0" y="24032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ja-JP" altLang="en-US" dirty="0"/>
          </a:p>
        </p:txBody>
      </p:sp>
      <p:sp>
        <p:nvSpPr>
          <p:cNvPr id="62" name="Freeform 52">
            <a:extLst>
              <a:ext uri="{FF2B5EF4-FFF2-40B4-BE49-F238E27FC236}">
                <a16:creationId xmlns:a16="http://schemas.microsoft.com/office/drawing/2014/main" id="{5FC787E4-195F-5346-FDEA-8F15F1F79D88}"/>
              </a:ext>
            </a:extLst>
          </p:cNvPr>
          <p:cNvSpPr/>
          <p:nvPr/>
        </p:nvSpPr>
        <p:spPr>
          <a:xfrm>
            <a:off x="2187477" y="3985866"/>
            <a:ext cx="2438108" cy="618791"/>
          </a:xfrm>
          <a:custGeom>
            <a:avLst/>
            <a:gdLst/>
            <a:ahLst/>
            <a:cxnLst/>
            <a:rect l="l" t="t" r="r" b="b"/>
            <a:pathLst>
              <a:path w="1422472" h="369776">
                <a:moveTo>
                  <a:pt x="0" y="0"/>
                </a:moveTo>
                <a:lnTo>
                  <a:pt x="1422472" y="0"/>
                </a:lnTo>
                <a:lnTo>
                  <a:pt x="1422472" y="369776"/>
                </a:lnTo>
                <a:lnTo>
                  <a:pt x="0" y="3697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CE39732-908E-B5DE-4453-CF697224E05A}"/>
              </a:ext>
            </a:extLst>
          </p:cNvPr>
          <p:cNvSpPr txBox="1"/>
          <p:nvPr/>
        </p:nvSpPr>
        <p:spPr>
          <a:xfrm>
            <a:off x="6295663" y="883340"/>
            <a:ext cx="2741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頭皮・首・肩・デコルテ　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〈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５分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〉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C3FAD0-99CF-9812-D2AA-CDD7BEF88454}"/>
              </a:ext>
            </a:extLst>
          </p:cNvPr>
          <p:cNvSpPr txBox="1"/>
          <p:nvPr/>
        </p:nvSpPr>
        <p:spPr>
          <a:xfrm>
            <a:off x="6261596" y="2466558"/>
            <a:ext cx="2741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頭皮・首・肩・デコルテ　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〈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５分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〉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DAAEFC1-96A3-B162-C565-0494096F385A}"/>
              </a:ext>
            </a:extLst>
          </p:cNvPr>
          <p:cNvSpPr txBox="1"/>
          <p:nvPr/>
        </p:nvSpPr>
        <p:spPr>
          <a:xfrm>
            <a:off x="6261596" y="4060009"/>
            <a:ext cx="2741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頭皮・首・肩・デコルテ　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〈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５分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〉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36143D4-BB43-4B61-10A2-B989F60AAC9D}"/>
              </a:ext>
            </a:extLst>
          </p:cNvPr>
          <p:cNvSpPr txBox="1"/>
          <p:nvPr/>
        </p:nvSpPr>
        <p:spPr>
          <a:xfrm>
            <a:off x="6458295" y="5670759"/>
            <a:ext cx="2741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全顔　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200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ショット　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〈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５分</a:t>
            </a:r>
            <a:r>
              <a:rPr kumimoji="1" lang="en-US" altLang="ja-JP" sz="1200" b="1" dirty="0">
                <a:solidFill>
                  <a:schemeClr val="bg1"/>
                </a:solidFill>
                <a:latin typeface="+mn-ea"/>
              </a:rPr>
              <a:t>〉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F849B2F-5689-4EFA-ED98-21A5081129A3}"/>
              </a:ext>
            </a:extLst>
          </p:cNvPr>
          <p:cNvSpPr/>
          <p:nvPr/>
        </p:nvSpPr>
        <p:spPr>
          <a:xfrm>
            <a:off x="6483691" y="1404609"/>
            <a:ext cx="1987594" cy="30235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温めてほぐす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6C114307-127B-C83B-A396-13B200AF3C31}"/>
              </a:ext>
            </a:extLst>
          </p:cNvPr>
          <p:cNvSpPr/>
          <p:nvPr/>
        </p:nvSpPr>
        <p:spPr>
          <a:xfrm>
            <a:off x="6488375" y="2987726"/>
            <a:ext cx="1987594" cy="30235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美容液ダイレクト導入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147BEBC1-9625-E97A-0CF1-A05980215A06}"/>
              </a:ext>
            </a:extLst>
          </p:cNvPr>
          <p:cNvSpPr/>
          <p:nvPr/>
        </p:nvSpPr>
        <p:spPr>
          <a:xfrm>
            <a:off x="6519832" y="6144499"/>
            <a:ext cx="1987594" cy="30235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肌代謝・リフトアップ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D7A5DB40-B5EC-D29C-5F15-061C91D0620F}"/>
              </a:ext>
            </a:extLst>
          </p:cNvPr>
          <p:cNvSpPr/>
          <p:nvPr/>
        </p:nvSpPr>
        <p:spPr>
          <a:xfrm>
            <a:off x="6478689" y="4559573"/>
            <a:ext cx="1987594" cy="30235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引き締める</a:t>
            </a: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4C844E23-5D72-4CCC-48D6-BBA4E05AF747}"/>
              </a:ext>
            </a:extLst>
          </p:cNvPr>
          <p:cNvGrpSpPr/>
          <p:nvPr/>
        </p:nvGrpSpPr>
        <p:grpSpPr>
          <a:xfrm>
            <a:off x="1452212" y="2305091"/>
            <a:ext cx="3220682" cy="589905"/>
            <a:chOff x="1179472" y="2015152"/>
            <a:chExt cx="3220682" cy="589905"/>
          </a:xfrm>
        </p:grpSpPr>
        <p:sp>
          <p:nvSpPr>
            <p:cNvPr id="79" name="TextBox 59">
              <a:extLst>
                <a:ext uri="{FF2B5EF4-FFF2-40B4-BE49-F238E27FC236}">
                  <a16:creationId xmlns:a16="http://schemas.microsoft.com/office/drawing/2014/main" id="{1436DAA4-A322-451C-8D1D-CF46093E16EA}"/>
                </a:ext>
              </a:extLst>
            </p:cNvPr>
            <p:cNvSpPr txBox="1"/>
            <p:nvPr/>
          </p:nvSpPr>
          <p:spPr>
            <a:xfrm>
              <a:off x="1179472" y="2015152"/>
              <a:ext cx="2584669" cy="58990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4584"/>
                </a:lnSpc>
              </a:pPr>
              <a:r>
                <a:rPr lang="en-US" sz="3274" dirty="0">
                  <a:solidFill>
                    <a:srgbClr val="000000"/>
                  </a:solidFill>
                  <a:ea typeface="Canva Sans Bold"/>
                </a:rPr>
                <a:t>価格:</a:t>
              </a:r>
              <a:r>
                <a:rPr lang="en-US" sz="4000" dirty="0">
                  <a:solidFill>
                    <a:srgbClr val="000000"/>
                  </a:solidFill>
                  <a:ea typeface="Canva Sans Bold"/>
                </a:rPr>
                <a:t>5,500</a:t>
              </a:r>
              <a:r>
                <a:rPr lang="en-US" sz="3274" dirty="0">
                  <a:solidFill>
                    <a:srgbClr val="000000"/>
                  </a:solidFill>
                  <a:ea typeface="Canva Sans Bold"/>
                </a:rPr>
                <a:t>円</a:t>
              </a:r>
            </a:p>
          </p:txBody>
        </p:sp>
        <p:sp>
          <p:nvSpPr>
            <p:cNvPr id="80" name="TextBox 60">
              <a:extLst>
                <a:ext uri="{FF2B5EF4-FFF2-40B4-BE49-F238E27FC236}">
                  <a16:creationId xmlns:a16="http://schemas.microsoft.com/office/drawing/2014/main" id="{EA443E9B-EDF4-51ED-A3EE-9352003CB4CD}"/>
                </a:ext>
              </a:extLst>
            </p:cNvPr>
            <p:cNvSpPr txBox="1"/>
            <p:nvPr/>
          </p:nvSpPr>
          <p:spPr>
            <a:xfrm>
              <a:off x="3556387" y="2226679"/>
              <a:ext cx="843767" cy="261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207"/>
                </a:lnSpc>
                <a:spcBef>
                  <a:spcPct val="0"/>
                </a:spcBef>
              </a:pPr>
              <a:r>
                <a:rPr lang="en-US" sz="1599" dirty="0">
                  <a:solidFill>
                    <a:srgbClr val="000000"/>
                  </a:solidFill>
                  <a:ea typeface="Canva Sans"/>
                </a:rPr>
                <a:t>（</a:t>
              </a:r>
              <a:r>
                <a:rPr lang="en-US" sz="1599" dirty="0" err="1">
                  <a:solidFill>
                    <a:srgbClr val="000000"/>
                  </a:solidFill>
                  <a:ea typeface="Canva Sans"/>
                </a:rPr>
                <a:t>税込</a:t>
              </a:r>
              <a:r>
                <a:rPr lang="en-US" sz="1599" dirty="0">
                  <a:solidFill>
                    <a:srgbClr val="000000"/>
                  </a:solidFill>
                  <a:ea typeface="Canva Sans"/>
                </a:rPr>
                <a:t>）</a:t>
              </a:r>
            </a:p>
          </p:txBody>
        </p: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2CF7AEB-6BC8-D625-A382-627A4D1FDE8E}"/>
              </a:ext>
            </a:extLst>
          </p:cNvPr>
          <p:cNvSpPr txBox="1"/>
          <p:nvPr/>
        </p:nvSpPr>
        <p:spPr>
          <a:xfrm>
            <a:off x="481360" y="4788380"/>
            <a:ext cx="5678514" cy="1383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159"/>
              </a:lnSpc>
            </a:pPr>
            <a:r>
              <a:rPr lang="en-US" altLang="ja-JP" sz="2000" dirty="0" err="1">
                <a:solidFill>
                  <a:srgbClr val="000000"/>
                </a:solidFill>
                <a:ea typeface="モトヤ明朝オールド Bold"/>
              </a:rPr>
              <a:t>最新美容機器MetaLT使用</a:t>
            </a:r>
            <a:endParaRPr lang="en-US" altLang="ja-JP" sz="2000" dirty="0">
              <a:solidFill>
                <a:srgbClr val="000000"/>
              </a:solidFill>
              <a:ea typeface="モトヤ明朝オールド Bold"/>
            </a:endParaRPr>
          </a:p>
          <a:p>
            <a:pPr algn="ctr">
              <a:lnSpc>
                <a:spcPts val="3079"/>
              </a:lnSpc>
            </a:pPr>
            <a:r>
              <a:rPr lang="en-US" altLang="ja-JP" sz="1400" dirty="0" err="1">
                <a:solidFill>
                  <a:srgbClr val="000000"/>
                </a:solidFill>
                <a:ea typeface="モトヤ明朝オールド"/>
              </a:rPr>
              <a:t>凝り改善、メイクの上から短時間</a:t>
            </a:r>
            <a:endParaRPr lang="en-US" altLang="ja-JP" sz="1400" dirty="0">
              <a:solidFill>
                <a:srgbClr val="000000"/>
              </a:solidFill>
              <a:ea typeface="モトヤ明朝オールド"/>
            </a:endParaRPr>
          </a:p>
          <a:p>
            <a:pPr algn="ctr">
              <a:lnSpc>
                <a:spcPts val="3079"/>
              </a:lnSpc>
            </a:pPr>
            <a:r>
              <a:rPr lang="en-US" altLang="ja-JP" sz="1400" dirty="0" err="1">
                <a:solidFill>
                  <a:srgbClr val="000000"/>
                </a:solidFill>
                <a:ea typeface="モトヤ明朝オールド"/>
              </a:rPr>
              <a:t>リフトアップ</a:t>
            </a:r>
            <a:r>
              <a:rPr lang="en-US" altLang="ja-JP" sz="1400" dirty="0">
                <a:solidFill>
                  <a:srgbClr val="000000"/>
                </a:solidFill>
                <a:ea typeface="モトヤ明朝オールド"/>
              </a:rPr>
              <a:t>！</a:t>
            </a: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38BAC48-3379-4C47-7604-91CE96C8143D}"/>
              </a:ext>
            </a:extLst>
          </p:cNvPr>
          <p:cNvCxnSpPr/>
          <p:nvPr/>
        </p:nvCxnSpPr>
        <p:spPr>
          <a:xfrm>
            <a:off x="451534" y="2072637"/>
            <a:ext cx="4191534" cy="21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61D5B430-7EF8-0D1E-8326-ABCCB832463B}"/>
              </a:ext>
            </a:extLst>
          </p:cNvPr>
          <p:cNvCxnSpPr/>
          <p:nvPr/>
        </p:nvCxnSpPr>
        <p:spPr>
          <a:xfrm>
            <a:off x="451534" y="443479"/>
            <a:ext cx="4191534" cy="21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52F1DDBD-5E8A-B414-AA66-3B163112D57C}"/>
              </a:ext>
            </a:extLst>
          </p:cNvPr>
          <p:cNvSpPr txBox="1"/>
          <p:nvPr/>
        </p:nvSpPr>
        <p:spPr>
          <a:xfrm>
            <a:off x="4922122" y="481727"/>
            <a:ext cx="45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01</a:t>
            </a:r>
            <a:endParaRPr kumimoji="1" lang="ja-JP" altLang="en-US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4F1E658-3473-A879-2AC8-FB749DD076D9}"/>
              </a:ext>
            </a:extLst>
          </p:cNvPr>
          <p:cNvSpPr txBox="1"/>
          <p:nvPr/>
        </p:nvSpPr>
        <p:spPr>
          <a:xfrm>
            <a:off x="4921217" y="5185799"/>
            <a:ext cx="45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04</a:t>
            </a:r>
            <a:endParaRPr kumimoji="1" lang="ja-JP" altLang="en-US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A53CE497-0B8B-F48B-57D8-0F355246C037}"/>
              </a:ext>
            </a:extLst>
          </p:cNvPr>
          <p:cNvSpPr txBox="1"/>
          <p:nvPr/>
        </p:nvSpPr>
        <p:spPr>
          <a:xfrm>
            <a:off x="4909583" y="3617775"/>
            <a:ext cx="45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03</a:t>
            </a:r>
            <a:endParaRPr kumimoji="1" lang="ja-JP" altLang="en-US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C1F5A24-0C1C-7C5B-E61B-848C9715C6FF}"/>
              </a:ext>
            </a:extLst>
          </p:cNvPr>
          <p:cNvSpPr txBox="1"/>
          <p:nvPr/>
        </p:nvSpPr>
        <p:spPr>
          <a:xfrm>
            <a:off x="4930755" y="2061100"/>
            <a:ext cx="45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267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236</TotalTime>
  <Words>84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UDP明朝 Medium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 共有アカウント</dc:creator>
  <cp:lastModifiedBy>【営業】  共有アカウント</cp:lastModifiedBy>
  <cp:revision>5</cp:revision>
  <dcterms:created xsi:type="dcterms:W3CDTF">2023-11-08T06:53:49Z</dcterms:created>
  <dcterms:modified xsi:type="dcterms:W3CDTF">2023-11-24T08:33:02Z</dcterms:modified>
</cp:coreProperties>
</file>