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143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8090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2067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92905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97918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86263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309044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86813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53217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82706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99704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712F3-B032-4EFB-8323-2D1CD2B5492A}" type="datetimeFigureOut">
              <a:rPr kumimoji="1" lang="ja-JP" altLang="en-US" smtClean="0"/>
              <a:t>2025/6/26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61166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FB712F3-B032-4EFB-8323-2D1CD2B5492A}" type="datetimeFigureOut">
              <a:rPr kumimoji="1" lang="ja-JP" altLang="en-US" smtClean="0"/>
              <a:t>2025/6/26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613749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ピンク色の花&#10;&#10;低い精度で自動的に生成された説明">
            <a:extLst>
              <a:ext uri="{FF2B5EF4-FFF2-40B4-BE49-F238E27FC236}">
                <a16:creationId xmlns:a16="http://schemas.microsoft.com/office/drawing/2014/main" id="{7E3E223A-2768-FEB3-5DFB-DCE120148DE5}"/>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54137"/>
          <a:stretch/>
        </p:blipFill>
        <p:spPr>
          <a:xfrm rot="10800000">
            <a:off x="3882" y="1415"/>
            <a:ext cx="6858000" cy="9906000"/>
          </a:xfrm>
          <a:prstGeom prst="rect">
            <a:avLst/>
          </a:prstGeom>
        </p:spPr>
      </p:pic>
      <p:sp>
        <p:nvSpPr>
          <p:cNvPr id="16" name="正方形/長方形 15">
            <a:extLst>
              <a:ext uri="{FF2B5EF4-FFF2-40B4-BE49-F238E27FC236}">
                <a16:creationId xmlns:a16="http://schemas.microsoft.com/office/drawing/2014/main" id="{7168657C-2E82-3798-FB6C-F715D71C98B3}"/>
              </a:ext>
            </a:extLst>
          </p:cNvPr>
          <p:cNvSpPr/>
          <p:nvPr/>
        </p:nvSpPr>
        <p:spPr>
          <a:xfrm>
            <a:off x="313483" y="2484481"/>
            <a:ext cx="6365493" cy="2428606"/>
          </a:xfrm>
          <a:prstGeom prst="rect">
            <a:avLst/>
          </a:prstGeom>
          <a:solidFill>
            <a:schemeClr val="bg1">
              <a:alpha val="67000"/>
            </a:schemeClr>
          </a:soli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9" name="テキスト ボックス 8">
            <a:extLst>
              <a:ext uri="{FF2B5EF4-FFF2-40B4-BE49-F238E27FC236}">
                <a16:creationId xmlns:a16="http://schemas.microsoft.com/office/drawing/2014/main" id="{FF8712CF-3AF9-9B5F-B2EF-8DA750FDF946}"/>
              </a:ext>
            </a:extLst>
          </p:cNvPr>
          <p:cNvSpPr txBox="1"/>
          <p:nvPr/>
        </p:nvSpPr>
        <p:spPr>
          <a:xfrm>
            <a:off x="43206" y="177660"/>
            <a:ext cx="6618749" cy="369332"/>
          </a:xfrm>
          <a:prstGeom prst="rect">
            <a:avLst/>
          </a:prstGeom>
          <a:noFill/>
        </p:spPr>
        <p:txBody>
          <a:bodyPr wrap="square">
            <a:spAutoFit/>
          </a:bodyPr>
          <a:lstStyle/>
          <a:p>
            <a:r>
              <a:rPr lang="ja-JP" altLang="en-US" dirty="0">
                <a:solidFill>
                  <a:srgbClr val="50505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内 な る 美 し さ 」 を 引 き 出 す</a:t>
            </a:r>
            <a:endParaRPr lang="ja-JP" altLang="en-US"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01C9AC7E-19A6-63E3-3513-2DB77C5A1C72}"/>
              </a:ext>
            </a:extLst>
          </p:cNvPr>
          <p:cNvSpPr txBox="1"/>
          <p:nvPr/>
        </p:nvSpPr>
        <p:spPr>
          <a:xfrm>
            <a:off x="196045" y="454267"/>
            <a:ext cx="7960319" cy="1323439"/>
          </a:xfrm>
          <a:prstGeom prst="rect">
            <a:avLst/>
          </a:prstGeom>
          <a:noFill/>
        </p:spPr>
        <p:txBody>
          <a:bodyPr wrap="square">
            <a:spAutoFit/>
          </a:bodyPr>
          <a:lstStyle/>
          <a:p>
            <a:r>
              <a:rPr lang="en-US" altLang="ja-JP" sz="8000" b="1" spc="867" dirty="0">
                <a:solidFill>
                  <a:srgbClr val="505050"/>
                </a:solidFill>
                <a:latin typeface="ＭＳ 明朝" panose="02020609040205080304" pitchFamily="17" charset="-128"/>
                <a:ea typeface="ＭＳ 明朝" panose="02020609040205080304" pitchFamily="17" charset="-128"/>
              </a:rPr>
              <a:t>4BPRO</a:t>
            </a:r>
            <a:r>
              <a:rPr lang="en-US" altLang="ja-JP" sz="2400" b="1" dirty="0">
                <a:solidFill>
                  <a:srgbClr val="676767"/>
                </a:solidFill>
                <a:latin typeface="ＭＳ 明朝" panose="02020609040205080304" pitchFamily="17" charset="-128"/>
                <a:ea typeface="ＭＳ 明朝" panose="02020609040205080304" pitchFamily="17" charset="-128"/>
              </a:rPr>
              <a:t>Granface Series</a:t>
            </a:r>
          </a:p>
        </p:txBody>
      </p:sp>
      <p:sp>
        <p:nvSpPr>
          <p:cNvPr id="15" name="テキスト ボックス 14">
            <a:extLst>
              <a:ext uri="{FF2B5EF4-FFF2-40B4-BE49-F238E27FC236}">
                <a16:creationId xmlns:a16="http://schemas.microsoft.com/office/drawing/2014/main" id="{82B5DE4A-F0B9-D36A-4AB9-EDD61AB29084}"/>
              </a:ext>
            </a:extLst>
          </p:cNvPr>
          <p:cNvSpPr txBox="1"/>
          <p:nvPr/>
        </p:nvSpPr>
        <p:spPr>
          <a:xfrm>
            <a:off x="965703" y="1997224"/>
            <a:ext cx="5082766" cy="954107"/>
          </a:xfrm>
          <a:prstGeom prst="rect">
            <a:avLst/>
          </a:prstGeom>
          <a:noFill/>
        </p:spPr>
        <p:txBody>
          <a:bodyPr wrap="square">
            <a:spAutoFit/>
          </a:bodyPr>
          <a:lstStyle/>
          <a:p>
            <a:pPr algn="ctr"/>
            <a:r>
              <a:rPr lang="ja-JP" altLang="en-US" sz="2800" b="1" dirty="0">
                <a:solidFill>
                  <a:schemeClr val="bg2">
                    <a:lumMod val="50000"/>
                  </a:schemeClr>
                </a:solidFill>
                <a:latin typeface="Hiragino Sans"/>
              </a:rPr>
              <a:t>＝</a:t>
            </a:r>
            <a:r>
              <a:rPr lang="en-US" altLang="ja-JP" sz="2800" b="1" dirty="0">
                <a:solidFill>
                  <a:schemeClr val="bg2">
                    <a:lumMod val="50000"/>
                  </a:schemeClr>
                </a:solidFill>
                <a:latin typeface="Hiragino Sans"/>
              </a:rPr>
              <a:t>4BPRO</a:t>
            </a:r>
            <a:r>
              <a:rPr lang="ja-JP" altLang="en-US" sz="2800" b="1" dirty="0">
                <a:solidFill>
                  <a:schemeClr val="bg2">
                    <a:lumMod val="50000"/>
                  </a:schemeClr>
                </a:solidFill>
                <a:latin typeface="Hiragino Sans"/>
              </a:rPr>
              <a:t>美肌メソッド＝</a:t>
            </a:r>
            <a:endParaRPr lang="en-US" altLang="ja-JP" sz="2800" b="1" dirty="0">
              <a:solidFill>
                <a:schemeClr val="bg2">
                  <a:lumMod val="50000"/>
                </a:schemeClr>
              </a:solidFill>
              <a:latin typeface="Hiragino Sans"/>
            </a:endParaRPr>
          </a:p>
          <a:p>
            <a:pPr algn="ctr"/>
            <a:r>
              <a:rPr lang="ja-JP" altLang="en-US" sz="2800" b="1" dirty="0">
                <a:solidFill>
                  <a:schemeClr val="bg2">
                    <a:lumMod val="50000"/>
                  </a:schemeClr>
                </a:solidFill>
                <a:latin typeface="Hiragino Sans"/>
              </a:rPr>
              <a:t>　</a:t>
            </a:r>
          </a:p>
        </p:txBody>
      </p:sp>
      <p:sp>
        <p:nvSpPr>
          <p:cNvPr id="17" name="テキスト ボックス 16">
            <a:extLst>
              <a:ext uri="{FF2B5EF4-FFF2-40B4-BE49-F238E27FC236}">
                <a16:creationId xmlns:a16="http://schemas.microsoft.com/office/drawing/2014/main" id="{81A84030-2501-EA2A-F222-967606E57AFA}"/>
              </a:ext>
            </a:extLst>
          </p:cNvPr>
          <p:cNvSpPr txBox="1"/>
          <p:nvPr/>
        </p:nvSpPr>
        <p:spPr>
          <a:xfrm>
            <a:off x="588264" y="2613323"/>
            <a:ext cx="1131988" cy="400110"/>
          </a:xfrm>
          <a:prstGeom prst="rect">
            <a:avLst/>
          </a:prstGeom>
          <a:noFill/>
        </p:spPr>
        <p:txBody>
          <a:bodyPr wrap="square" rtlCol="0">
            <a:spAutoFit/>
          </a:bodyPr>
          <a:lstStyle/>
          <a:p>
            <a:r>
              <a:rPr kumimoji="1" lang="en-US" altLang="ja-JP" sz="2000" dirty="0">
                <a:solidFill>
                  <a:schemeClr val="accent4">
                    <a:lumMod val="75000"/>
                  </a:schemeClr>
                </a:solidFill>
                <a:latin typeface="ＭＳ 明朝" panose="02020609040205080304" pitchFamily="17" charset="-128"/>
                <a:ea typeface="ＭＳ 明朝" panose="02020609040205080304" pitchFamily="17" charset="-128"/>
              </a:rPr>
              <a:t>01/</a:t>
            </a:r>
            <a:endParaRPr kumimoji="1" lang="ja-JP" altLang="en-US" sz="2000" dirty="0">
              <a:solidFill>
                <a:schemeClr val="accent4">
                  <a:lumMod val="75000"/>
                </a:schemeClr>
              </a:solidFill>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090A58E1-B7E9-D6C7-66BA-5885A518FDE0}"/>
              </a:ext>
            </a:extLst>
          </p:cNvPr>
          <p:cNvSpPr txBox="1"/>
          <p:nvPr/>
        </p:nvSpPr>
        <p:spPr>
          <a:xfrm>
            <a:off x="976234" y="2689510"/>
            <a:ext cx="3287558" cy="461665"/>
          </a:xfrm>
          <a:prstGeom prst="rect">
            <a:avLst/>
          </a:prstGeom>
          <a:noFill/>
        </p:spPr>
        <p:txBody>
          <a:bodyPr wrap="square" rtlCol="0">
            <a:spAutoFit/>
          </a:bodyPr>
          <a:lstStyle/>
          <a:p>
            <a:r>
              <a:rPr kumimoji="1" lang="ja-JP" altLang="en-US" sz="2400" dirty="0">
                <a:solidFill>
                  <a:schemeClr val="bg2">
                    <a:lumMod val="50000"/>
                  </a:schemeClr>
                </a:solidFill>
                <a:latin typeface="ＭＳ 明朝" panose="02020609040205080304" pitchFamily="17" charset="-128"/>
                <a:ea typeface="ＭＳ 明朝" panose="02020609040205080304" pitchFamily="17" charset="-128"/>
              </a:rPr>
              <a:t>落として洗う。</a:t>
            </a:r>
          </a:p>
        </p:txBody>
      </p:sp>
      <p:pic>
        <p:nvPicPr>
          <p:cNvPr id="30" name="図 29" descr="設計図 が含まれている画像&#10;&#10;自動的に生成された説明">
            <a:extLst>
              <a:ext uri="{FF2B5EF4-FFF2-40B4-BE49-F238E27FC236}">
                <a16:creationId xmlns:a16="http://schemas.microsoft.com/office/drawing/2014/main" id="{0289F763-9DD5-8779-38EC-9DCC621AA463}"/>
              </a:ext>
            </a:extLst>
          </p:cNvPr>
          <p:cNvPicPr>
            <a:picLocks noChangeAspect="1"/>
          </p:cNvPicPr>
          <p:nvPr/>
        </p:nvPicPr>
        <p:blipFill rotWithShape="1">
          <a:blip r:embed="rId4">
            <a:extLst>
              <a:ext uri="{28A0092B-C50C-407E-A947-70E740481C1C}">
                <a14:useLocalDpi xmlns:a14="http://schemas.microsoft.com/office/drawing/2010/main" val="0"/>
              </a:ext>
            </a:extLst>
          </a:blip>
          <a:srcRect l="20821" t="11808" r="23401" b="8957"/>
          <a:stretch/>
        </p:blipFill>
        <p:spPr>
          <a:xfrm>
            <a:off x="609381" y="2899467"/>
            <a:ext cx="915096" cy="1949934"/>
          </a:xfrm>
          <a:prstGeom prst="rect">
            <a:avLst/>
          </a:prstGeom>
        </p:spPr>
      </p:pic>
      <p:sp>
        <p:nvSpPr>
          <p:cNvPr id="37" name="正方形/長方形 36">
            <a:extLst>
              <a:ext uri="{FF2B5EF4-FFF2-40B4-BE49-F238E27FC236}">
                <a16:creationId xmlns:a16="http://schemas.microsoft.com/office/drawing/2014/main" id="{981B6D69-262A-41AC-C936-23FF3FDE962C}"/>
              </a:ext>
            </a:extLst>
          </p:cNvPr>
          <p:cNvSpPr/>
          <p:nvPr/>
        </p:nvSpPr>
        <p:spPr>
          <a:xfrm>
            <a:off x="296462" y="4816679"/>
            <a:ext cx="6365493" cy="2428606"/>
          </a:xfrm>
          <a:prstGeom prst="rect">
            <a:avLst/>
          </a:prstGeom>
          <a:solidFill>
            <a:schemeClr val="bg1">
              <a:alpha val="67000"/>
            </a:schemeClr>
          </a:soli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8" name="正方形/長方形 37">
            <a:extLst>
              <a:ext uri="{FF2B5EF4-FFF2-40B4-BE49-F238E27FC236}">
                <a16:creationId xmlns:a16="http://schemas.microsoft.com/office/drawing/2014/main" id="{10342E80-2C40-3EC4-2A4C-DA24ED43BB46}"/>
              </a:ext>
            </a:extLst>
          </p:cNvPr>
          <p:cNvSpPr/>
          <p:nvPr/>
        </p:nvSpPr>
        <p:spPr>
          <a:xfrm>
            <a:off x="313483" y="7174698"/>
            <a:ext cx="3992069" cy="2428606"/>
          </a:xfrm>
          <a:prstGeom prst="rect">
            <a:avLst/>
          </a:prstGeom>
          <a:solidFill>
            <a:schemeClr val="bg1">
              <a:alpha val="67000"/>
            </a:schemeClr>
          </a:soli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0" name="テキスト ボックス 19">
            <a:extLst>
              <a:ext uri="{FF2B5EF4-FFF2-40B4-BE49-F238E27FC236}">
                <a16:creationId xmlns:a16="http://schemas.microsoft.com/office/drawing/2014/main" id="{B0EE1C13-350D-5B1A-1186-DB4B79FC9B6C}"/>
              </a:ext>
            </a:extLst>
          </p:cNvPr>
          <p:cNvSpPr txBox="1"/>
          <p:nvPr/>
        </p:nvSpPr>
        <p:spPr>
          <a:xfrm>
            <a:off x="588734" y="5051897"/>
            <a:ext cx="589186" cy="400110"/>
          </a:xfrm>
          <a:prstGeom prst="rect">
            <a:avLst/>
          </a:prstGeom>
          <a:noFill/>
        </p:spPr>
        <p:txBody>
          <a:bodyPr wrap="square" rtlCol="0">
            <a:spAutoFit/>
          </a:bodyPr>
          <a:lstStyle/>
          <a:p>
            <a:r>
              <a:rPr kumimoji="1" lang="en-US" altLang="ja-JP" sz="2000" dirty="0">
                <a:solidFill>
                  <a:schemeClr val="accent4">
                    <a:lumMod val="75000"/>
                  </a:schemeClr>
                </a:solidFill>
                <a:latin typeface="ＭＳ 明朝" panose="02020609040205080304" pitchFamily="17" charset="-128"/>
                <a:ea typeface="ＭＳ 明朝" panose="02020609040205080304" pitchFamily="17" charset="-128"/>
              </a:rPr>
              <a:t>02/</a:t>
            </a:r>
            <a:endParaRPr kumimoji="1" lang="ja-JP" altLang="en-US" sz="2000" dirty="0">
              <a:solidFill>
                <a:schemeClr val="accent4">
                  <a:lumMod val="75000"/>
                </a:schemeClr>
              </a:solidFill>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5C60913E-2C88-A999-D3D4-B90456F0A1BD}"/>
              </a:ext>
            </a:extLst>
          </p:cNvPr>
          <p:cNvSpPr txBox="1"/>
          <p:nvPr/>
        </p:nvSpPr>
        <p:spPr>
          <a:xfrm>
            <a:off x="1026099" y="5118116"/>
            <a:ext cx="1787217" cy="461665"/>
          </a:xfrm>
          <a:prstGeom prst="rect">
            <a:avLst/>
          </a:prstGeom>
          <a:noFill/>
        </p:spPr>
        <p:txBody>
          <a:bodyPr wrap="square" rtlCol="0">
            <a:spAutoFit/>
          </a:bodyPr>
          <a:lstStyle/>
          <a:p>
            <a:r>
              <a:rPr kumimoji="1" lang="ja-JP" altLang="en-US" sz="2400" dirty="0">
                <a:solidFill>
                  <a:schemeClr val="bg2">
                    <a:lumMod val="50000"/>
                  </a:schemeClr>
                </a:solidFill>
                <a:latin typeface="ＭＳ 明朝" panose="02020609040205080304" pitchFamily="17" charset="-128"/>
                <a:ea typeface="ＭＳ 明朝" panose="02020609040205080304" pitchFamily="17" charset="-128"/>
              </a:rPr>
              <a:t>潤し整える。</a:t>
            </a:r>
          </a:p>
        </p:txBody>
      </p:sp>
      <p:sp>
        <p:nvSpPr>
          <p:cNvPr id="19" name="テキスト ボックス 18">
            <a:extLst>
              <a:ext uri="{FF2B5EF4-FFF2-40B4-BE49-F238E27FC236}">
                <a16:creationId xmlns:a16="http://schemas.microsoft.com/office/drawing/2014/main" id="{E3520E1A-E798-36EA-7E9E-116EA115547C}"/>
              </a:ext>
            </a:extLst>
          </p:cNvPr>
          <p:cNvSpPr txBox="1"/>
          <p:nvPr/>
        </p:nvSpPr>
        <p:spPr>
          <a:xfrm>
            <a:off x="560024" y="7551950"/>
            <a:ext cx="932149" cy="400110"/>
          </a:xfrm>
          <a:prstGeom prst="rect">
            <a:avLst/>
          </a:prstGeom>
          <a:noFill/>
        </p:spPr>
        <p:txBody>
          <a:bodyPr wrap="square" rtlCol="0">
            <a:spAutoFit/>
          </a:bodyPr>
          <a:lstStyle/>
          <a:p>
            <a:r>
              <a:rPr kumimoji="1" lang="en-US" altLang="ja-JP" sz="2000" dirty="0">
                <a:solidFill>
                  <a:schemeClr val="accent4">
                    <a:lumMod val="75000"/>
                  </a:schemeClr>
                </a:solidFill>
                <a:latin typeface="ＭＳ 明朝" panose="02020609040205080304" pitchFamily="17" charset="-128"/>
                <a:ea typeface="ＭＳ 明朝" panose="02020609040205080304" pitchFamily="17" charset="-128"/>
              </a:rPr>
              <a:t>03/</a:t>
            </a:r>
            <a:endParaRPr kumimoji="1" lang="ja-JP" altLang="en-US" sz="2000" dirty="0">
              <a:solidFill>
                <a:schemeClr val="accent4">
                  <a:lumMod val="75000"/>
                </a:schemeClr>
              </a:solidFill>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265F4767-E68F-C18C-2429-5A18F37D1FC5}"/>
              </a:ext>
            </a:extLst>
          </p:cNvPr>
          <p:cNvSpPr txBox="1"/>
          <p:nvPr/>
        </p:nvSpPr>
        <p:spPr>
          <a:xfrm>
            <a:off x="1026098" y="7551950"/>
            <a:ext cx="1852174" cy="479594"/>
          </a:xfrm>
          <a:prstGeom prst="rect">
            <a:avLst/>
          </a:prstGeom>
          <a:noFill/>
        </p:spPr>
        <p:txBody>
          <a:bodyPr wrap="square" rtlCol="0">
            <a:spAutoFit/>
          </a:bodyPr>
          <a:lstStyle/>
          <a:p>
            <a:r>
              <a:rPr kumimoji="1" lang="ja-JP" altLang="en-US" sz="2400" dirty="0">
                <a:solidFill>
                  <a:schemeClr val="bg2">
                    <a:lumMod val="50000"/>
                  </a:schemeClr>
                </a:solidFill>
                <a:latin typeface="ＭＳ 明朝" panose="02020609040205080304" pitchFamily="17" charset="-128"/>
                <a:ea typeface="ＭＳ 明朝" panose="02020609040205080304" pitchFamily="17" charset="-128"/>
              </a:rPr>
              <a:t>高めて守る。</a:t>
            </a:r>
          </a:p>
        </p:txBody>
      </p:sp>
      <p:pic>
        <p:nvPicPr>
          <p:cNvPr id="28" name="図 27" descr="白いバックグラウンドの前にあるボトル&#10;&#10;自動的に生成された説明">
            <a:extLst>
              <a:ext uri="{FF2B5EF4-FFF2-40B4-BE49-F238E27FC236}">
                <a16:creationId xmlns:a16="http://schemas.microsoft.com/office/drawing/2014/main" id="{EB02E61E-D18B-43A8-9E04-DE7A29061794}"/>
              </a:ext>
            </a:extLst>
          </p:cNvPr>
          <p:cNvPicPr>
            <a:picLocks noChangeAspect="1"/>
          </p:cNvPicPr>
          <p:nvPr/>
        </p:nvPicPr>
        <p:blipFill rotWithShape="1">
          <a:blip r:embed="rId5">
            <a:extLst>
              <a:ext uri="{28A0092B-C50C-407E-A947-70E740481C1C}">
                <a14:useLocalDpi xmlns:a14="http://schemas.microsoft.com/office/drawing/2010/main" val="0"/>
              </a:ext>
            </a:extLst>
          </a:blip>
          <a:srcRect l="28363" t="20914" r="22614" b="13046"/>
          <a:stretch/>
        </p:blipFill>
        <p:spPr>
          <a:xfrm>
            <a:off x="714190" y="5289823"/>
            <a:ext cx="915096" cy="1849108"/>
          </a:xfrm>
          <a:prstGeom prst="rect">
            <a:avLst/>
          </a:prstGeom>
        </p:spPr>
      </p:pic>
      <p:pic>
        <p:nvPicPr>
          <p:cNvPr id="36" name="図 35" descr="黒い背景に白い文字がある&#10;&#10;低い精度で自動的に生成された説明">
            <a:extLst>
              <a:ext uri="{FF2B5EF4-FFF2-40B4-BE49-F238E27FC236}">
                <a16:creationId xmlns:a16="http://schemas.microsoft.com/office/drawing/2014/main" id="{D62F6AB1-DE40-C877-D22A-F8D5335A49DB}"/>
              </a:ext>
            </a:extLst>
          </p:cNvPr>
          <p:cNvPicPr>
            <a:picLocks noChangeAspect="1"/>
          </p:cNvPicPr>
          <p:nvPr/>
        </p:nvPicPr>
        <p:blipFill rotWithShape="1">
          <a:blip r:embed="rId6">
            <a:extLst>
              <a:ext uri="{28A0092B-C50C-407E-A947-70E740481C1C}">
                <a14:useLocalDpi xmlns:a14="http://schemas.microsoft.com/office/drawing/2010/main" val="0"/>
              </a:ext>
            </a:extLst>
          </a:blip>
          <a:srcRect l="21405" t="59282" r="14463" b="9174"/>
          <a:stretch/>
        </p:blipFill>
        <p:spPr>
          <a:xfrm>
            <a:off x="638894" y="8261609"/>
            <a:ext cx="1401608" cy="1034119"/>
          </a:xfrm>
          <a:prstGeom prst="rect">
            <a:avLst/>
          </a:prstGeom>
        </p:spPr>
      </p:pic>
      <p:sp>
        <p:nvSpPr>
          <p:cNvPr id="40" name="テキスト ボックス 39">
            <a:extLst>
              <a:ext uri="{FF2B5EF4-FFF2-40B4-BE49-F238E27FC236}">
                <a16:creationId xmlns:a16="http://schemas.microsoft.com/office/drawing/2014/main" id="{17FAEFC4-1588-7C38-ABDF-EB3B388BB576}"/>
              </a:ext>
            </a:extLst>
          </p:cNvPr>
          <p:cNvSpPr txBox="1"/>
          <p:nvPr/>
        </p:nvSpPr>
        <p:spPr>
          <a:xfrm>
            <a:off x="1308896" y="3218462"/>
            <a:ext cx="2338284"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br>
              <a:rPr lang="ja-JP" altLang="en-US" sz="1400" b="1" i="0" dirty="0">
                <a:solidFill>
                  <a:srgbClr val="A48163"/>
                </a:solidFill>
                <a:effectLst/>
                <a:latin typeface="Hiragino Sans"/>
              </a:rPr>
            </a:br>
            <a:r>
              <a:rPr lang="ja-JP" altLang="en-US" sz="1400" b="1" i="0" dirty="0">
                <a:solidFill>
                  <a:srgbClr val="A48163"/>
                </a:solidFill>
                <a:effectLst/>
                <a:latin typeface="Hiragino Sans"/>
              </a:rPr>
              <a:t>ホットクレンジングジェル</a:t>
            </a:r>
          </a:p>
        </p:txBody>
      </p:sp>
      <p:sp>
        <p:nvSpPr>
          <p:cNvPr id="41" name="テキスト ボックス 40">
            <a:extLst>
              <a:ext uri="{FF2B5EF4-FFF2-40B4-BE49-F238E27FC236}">
                <a16:creationId xmlns:a16="http://schemas.microsoft.com/office/drawing/2014/main" id="{EA8BB461-4ACD-4380-360F-D76C0949A9F5}"/>
              </a:ext>
            </a:extLst>
          </p:cNvPr>
          <p:cNvSpPr txBox="1"/>
          <p:nvPr/>
        </p:nvSpPr>
        <p:spPr>
          <a:xfrm>
            <a:off x="1308896" y="4137829"/>
            <a:ext cx="2122714" cy="338554"/>
          </a:xfrm>
          <a:prstGeom prst="rect">
            <a:avLst/>
          </a:prstGeom>
          <a:noFill/>
        </p:spPr>
        <p:txBody>
          <a:bodyPr wrap="square" rtlCol="0">
            <a:spAutoFit/>
          </a:bodyPr>
          <a:lstStyle/>
          <a:p>
            <a:r>
              <a:rPr lang="ja-JP" altLang="en-US" sz="800" b="0" i="0" dirty="0">
                <a:solidFill>
                  <a:schemeClr val="tx1">
                    <a:lumMod val="65000"/>
                    <a:lumOff val="35000"/>
                  </a:schemeClr>
                </a:solidFill>
                <a:effectLst/>
                <a:latin typeface="Hiragino Sans"/>
              </a:rPr>
              <a:t>植物性洗浄成分とアミノ酸由来の洗浄成分がメイク汚れをしっかり絡めとります。</a:t>
            </a:r>
            <a:endParaRPr kumimoji="1" lang="ja-JP" altLang="en-US" sz="800" dirty="0">
              <a:solidFill>
                <a:schemeClr val="tx1">
                  <a:lumMod val="65000"/>
                  <a:lumOff val="35000"/>
                </a:schemeClr>
              </a:solidFill>
            </a:endParaRPr>
          </a:p>
        </p:txBody>
      </p:sp>
      <p:sp>
        <p:nvSpPr>
          <p:cNvPr id="43" name="テキスト ボックス 42">
            <a:extLst>
              <a:ext uri="{FF2B5EF4-FFF2-40B4-BE49-F238E27FC236}">
                <a16:creationId xmlns:a16="http://schemas.microsoft.com/office/drawing/2014/main" id="{7EF29B71-B098-305D-77DB-7A82181216C1}"/>
              </a:ext>
            </a:extLst>
          </p:cNvPr>
          <p:cNvSpPr txBox="1"/>
          <p:nvPr/>
        </p:nvSpPr>
        <p:spPr>
          <a:xfrm>
            <a:off x="4179213" y="3170849"/>
            <a:ext cx="2122714"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endParaRPr lang="en-US" altLang="ja-JP" sz="1400" b="1" i="0" dirty="0">
              <a:solidFill>
                <a:srgbClr val="A48163"/>
              </a:solidFill>
              <a:effectLst/>
              <a:latin typeface="Hiragino Sans"/>
            </a:endParaRPr>
          </a:p>
          <a:p>
            <a:pPr algn="l"/>
            <a:r>
              <a:rPr lang="ja-JP" altLang="en-US" sz="1400" b="1" i="0" dirty="0">
                <a:solidFill>
                  <a:srgbClr val="A48163"/>
                </a:solidFill>
                <a:effectLst/>
                <a:latin typeface="Hiragino Sans"/>
              </a:rPr>
              <a:t>ウォッシュプラス</a:t>
            </a:r>
          </a:p>
        </p:txBody>
      </p:sp>
      <p:sp>
        <p:nvSpPr>
          <p:cNvPr id="44" name="テキスト ボックス 43">
            <a:extLst>
              <a:ext uri="{FF2B5EF4-FFF2-40B4-BE49-F238E27FC236}">
                <a16:creationId xmlns:a16="http://schemas.microsoft.com/office/drawing/2014/main" id="{50C462FC-6DCA-0A87-5D56-F9DBB5144ED4}"/>
              </a:ext>
            </a:extLst>
          </p:cNvPr>
          <p:cNvSpPr txBox="1"/>
          <p:nvPr/>
        </p:nvSpPr>
        <p:spPr>
          <a:xfrm>
            <a:off x="4133819" y="4140883"/>
            <a:ext cx="2213501" cy="338554"/>
          </a:xfrm>
          <a:prstGeom prst="rect">
            <a:avLst/>
          </a:prstGeom>
          <a:noFill/>
        </p:spPr>
        <p:txBody>
          <a:bodyPr wrap="square" rtlCol="0">
            <a:spAutoFit/>
          </a:bodyPr>
          <a:lstStyle/>
          <a:p>
            <a:r>
              <a:rPr lang="ja-JP" altLang="en-US" sz="800" b="0" i="0" dirty="0">
                <a:solidFill>
                  <a:schemeClr val="tx1">
                    <a:lumMod val="65000"/>
                    <a:lumOff val="35000"/>
                  </a:schemeClr>
                </a:solidFill>
                <a:effectLst/>
                <a:latin typeface="Hiragino Sans"/>
              </a:rPr>
              <a:t>高濃度炭酸</a:t>
            </a:r>
            <a:r>
              <a:rPr lang="en-US" altLang="ja-JP" sz="800" b="0" i="0" dirty="0">
                <a:solidFill>
                  <a:schemeClr val="tx1">
                    <a:lumMod val="65000"/>
                    <a:lumOff val="35000"/>
                  </a:schemeClr>
                </a:solidFill>
                <a:effectLst/>
                <a:latin typeface="Hiragino Sans"/>
              </a:rPr>
              <a:t>×</a:t>
            </a:r>
            <a:r>
              <a:rPr lang="ja-JP" altLang="en-US" sz="800" b="0" i="0" dirty="0">
                <a:solidFill>
                  <a:schemeClr val="tx1">
                    <a:lumMod val="65000"/>
                    <a:lumOff val="35000"/>
                  </a:schemeClr>
                </a:solidFill>
                <a:effectLst/>
                <a:latin typeface="Hiragino Sans"/>
              </a:rPr>
              <a:t>ミクロの泡で古い角質、皮脂、汚れをしっかり落とします。</a:t>
            </a:r>
            <a:endParaRPr kumimoji="1" lang="ja-JP" altLang="en-US" sz="800" dirty="0">
              <a:solidFill>
                <a:schemeClr val="tx1">
                  <a:lumMod val="65000"/>
                  <a:lumOff val="35000"/>
                </a:schemeClr>
              </a:solidFill>
            </a:endParaRPr>
          </a:p>
        </p:txBody>
      </p:sp>
      <p:sp>
        <p:nvSpPr>
          <p:cNvPr id="46" name="テキスト ボックス 45">
            <a:extLst>
              <a:ext uri="{FF2B5EF4-FFF2-40B4-BE49-F238E27FC236}">
                <a16:creationId xmlns:a16="http://schemas.microsoft.com/office/drawing/2014/main" id="{B67CEE52-1AD3-70BC-958C-99BBF845D708}"/>
              </a:ext>
            </a:extLst>
          </p:cNvPr>
          <p:cNvSpPr txBox="1"/>
          <p:nvPr/>
        </p:nvSpPr>
        <p:spPr>
          <a:xfrm>
            <a:off x="1429462" y="5683107"/>
            <a:ext cx="4239928"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br>
              <a:rPr lang="en-US" altLang="ja-JP" sz="1400" b="1" i="0" dirty="0">
                <a:solidFill>
                  <a:srgbClr val="A48163"/>
                </a:solidFill>
                <a:effectLst/>
                <a:latin typeface="Hiragino Sans"/>
              </a:rPr>
            </a:br>
            <a:r>
              <a:rPr lang="ja-JP" altLang="en-US" sz="1400" b="1" i="0" dirty="0">
                <a:solidFill>
                  <a:srgbClr val="A48163"/>
                </a:solidFill>
                <a:effectLst/>
                <a:latin typeface="Hiragino Sans"/>
              </a:rPr>
              <a:t>ローション</a:t>
            </a:r>
          </a:p>
        </p:txBody>
      </p:sp>
      <p:sp>
        <p:nvSpPr>
          <p:cNvPr id="48" name="テキスト ボックス 47">
            <a:extLst>
              <a:ext uri="{FF2B5EF4-FFF2-40B4-BE49-F238E27FC236}">
                <a16:creationId xmlns:a16="http://schemas.microsoft.com/office/drawing/2014/main" id="{2E59FA75-6B1E-1EAE-8BC1-837BDD1230BD}"/>
              </a:ext>
            </a:extLst>
          </p:cNvPr>
          <p:cNvSpPr txBox="1"/>
          <p:nvPr/>
        </p:nvSpPr>
        <p:spPr>
          <a:xfrm>
            <a:off x="1488691" y="6560968"/>
            <a:ext cx="2122714" cy="338554"/>
          </a:xfrm>
          <a:prstGeom prst="rect">
            <a:avLst/>
          </a:prstGeom>
          <a:noFill/>
        </p:spPr>
        <p:txBody>
          <a:bodyPr wrap="square">
            <a:spAutoFit/>
          </a:bodyPr>
          <a:lstStyle/>
          <a:p>
            <a:r>
              <a:rPr lang="ja-JP" altLang="en-US" sz="800" b="0" i="0" dirty="0">
                <a:solidFill>
                  <a:schemeClr val="tx1">
                    <a:lumMod val="65000"/>
                    <a:lumOff val="35000"/>
                  </a:schemeClr>
                </a:solidFill>
                <a:effectLst/>
                <a:latin typeface="Hiragino Sans"/>
              </a:rPr>
              <a:t>角層すみずみまでしっかり浸透し、ハリと潤いをキープします。</a:t>
            </a:r>
            <a:endParaRPr lang="ja-JP" altLang="en-US" sz="800" dirty="0">
              <a:solidFill>
                <a:schemeClr val="tx1">
                  <a:lumMod val="65000"/>
                  <a:lumOff val="35000"/>
                </a:schemeClr>
              </a:solidFill>
            </a:endParaRPr>
          </a:p>
        </p:txBody>
      </p:sp>
      <p:sp>
        <p:nvSpPr>
          <p:cNvPr id="50" name="テキスト ボックス 49">
            <a:extLst>
              <a:ext uri="{FF2B5EF4-FFF2-40B4-BE49-F238E27FC236}">
                <a16:creationId xmlns:a16="http://schemas.microsoft.com/office/drawing/2014/main" id="{3AD60BCA-C079-1EFA-8BF7-BE6F8ED5CFDA}"/>
              </a:ext>
            </a:extLst>
          </p:cNvPr>
          <p:cNvSpPr txBox="1"/>
          <p:nvPr/>
        </p:nvSpPr>
        <p:spPr>
          <a:xfrm>
            <a:off x="4238118" y="5656017"/>
            <a:ext cx="1859348"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endParaRPr lang="en-US" altLang="ja-JP" sz="1400" b="1" i="0" dirty="0">
              <a:solidFill>
                <a:srgbClr val="A48163"/>
              </a:solidFill>
              <a:effectLst/>
              <a:latin typeface="Hiragino Sans"/>
            </a:endParaRPr>
          </a:p>
          <a:p>
            <a:pPr algn="l"/>
            <a:r>
              <a:rPr lang="ja-JP" altLang="en-US" sz="1400" b="1" i="0" dirty="0">
                <a:solidFill>
                  <a:srgbClr val="A48163"/>
                </a:solidFill>
                <a:effectLst/>
                <a:latin typeface="Hiragino Sans"/>
              </a:rPr>
              <a:t>セラム</a:t>
            </a:r>
          </a:p>
        </p:txBody>
      </p:sp>
      <p:sp>
        <p:nvSpPr>
          <p:cNvPr id="52" name="テキスト ボックス 51">
            <a:extLst>
              <a:ext uri="{FF2B5EF4-FFF2-40B4-BE49-F238E27FC236}">
                <a16:creationId xmlns:a16="http://schemas.microsoft.com/office/drawing/2014/main" id="{B22F9C08-67BC-4987-B4D1-8BA0581E8E34}"/>
              </a:ext>
            </a:extLst>
          </p:cNvPr>
          <p:cNvSpPr txBox="1"/>
          <p:nvPr/>
        </p:nvSpPr>
        <p:spPr>
          <a:xfrm>
            <a:off x="4233284" y="6560968"/>
            <a:ext cx="2404364" cy="338554"/>
          </a:xfrm>
          <a:prstGeom prst="rect">
            <a:avLst/>
          </a:prstGeom>
          <a:noFill/>
        </p:spPr>
        <p:txBody>
          <a:bodyPr wrap="square">
            <a:spAutoFit/>
          </a:bodyPr>
          <a:lstStyle/>
          <a:p>
            <a:r>
              <a:rPr lang="ja-JP" altLang="en-US" sz="800" b="0" i="0" dirty="0">
                <a:solidFill>
                  <a:schemeClr val="tx1">
                    <a:lumMod val="65000"/>
                    <a:lumOff val="35000"/>
                  </a:schemeClr>
                </a:solidFill>
                <a:effectLst/>
                <a:latin typeface="Hiragino Sans"/>
              </a:rPr>
              <a:t>美容成分が濃縮された集中ケア美容液、ハリとツヤのある肌へと導きます。</a:t>
            </a:r>
            <a:endParaRPr lang="ja-JP" altLang="en-US" sz="800" dirty="0">
              <a:solidFill>
                <a:schemeClr val="tx1">
                  <a:lumMod val="65000"/>
                  <a:lumOff val="35000"/>
                </a:schemeClr>
              </a:solidFill>
            </a:endParaRPr>
          </a:p>
        </p:txBody>
      </p:sp>
      <p:sp>
        <p:nvSpPr>
          <p:cNvPr id="54" name="テキスト ボックス 53">
            <a:extLst>
              <a:ext uri="{FF2B5EF4-FFF2-40B4-BE49-F238E27FC236}">
                <a16:creationId xmlns:a16="http://schemas.microsoft.com/office/drawing/2014/main" id="{DD1448DE-156A-9D99-BA04-1303DBF9EC15}"/>
              </a:ext>
            </a:extLst>
          </p:cNvPr>
          <p:cNvSpPr txBox="1"/>
          <p:nvPr/>
        </p:nvSpPr>
        <p:spPr>
          <a:xfrm>
            <a:off x="1909701" y="8145910"/>
            <a:ext cx="1737479"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endParaRPr lang="en-US" altLang="ja-JP" sz="1400" b="1" i="0" dirty="0">
              <a:solidFill>
                <a:srgbClr val="A48163"/>
              </a:solidFill>
              <a:effectLst/>
              <a:latin typeface="Hiragino Sans"/>
            </a:endParaRPr>
          </a:p>
          <a:p>
            <a:pPr algn="l"/>
            <a:r>
              <a:rPr lang="ja-JP" altLang="en-US" sz="1400" b="1" i="0" dirty="0">
                <a:solidFill>
                  <a:srgbClr val="A48163"/>
                </a:solidFill>
                <a:effectLst/>
                <a:latin typeface="Hiragino Sans"/>
              </a:rPr>
              <a:t>クリーム</a:t>
            </a:r>
          </a:p>
        </p:txBody>
      </p:sp>
      <p:sp>
        <p:nvSpPr>
          <p:cNvPr id="56" name="テキスト ボックス 55">
            <a:extLst>
              <a:ext uri="{FF2B5EF4-FFF2-40B4-BE49-F238E27FC236}">
                <a16:creationId xmlns:a16="http://schemas.microsoft.com/office/drawing/2014/main" id="{62155D73-409C-8097-D634-85465DCF3AF9}"/>
              </a:ext>
            </a:extLst>
          </p:cNvPr>
          <p:cNvSpPr txBox="1"/>
          <p:nvPr/>
        </p:nvSpPr>
        <p:spPr>
          <a:xfrm>
            <a:off x="1914457" y="9042037"/>
            <a:ext cx="2293132" cy="338554"/>
          </a:xfrm>
          <a:prstGeom prst="rect">
            <a:avLst/>
          </a:prstGeom>
          <a:noFill/>
        </p:spPr>
        <p:txBody>
          <a:bodyPr wrap="square">
            <a:spAutoFit/>
          </a:bodyPr>
          <a:lstStyle/>
          <a:p>
            <a:r>
              <a:rPr lang="ja-JP" altLang="en-US" sz="800" b="0" i="0" dirty="0">
                <a:solidFill>
                  <a:schemeClr val="tx1">
                    <a:lumMod val="65000"/>
                    <a:lumOff val="35000"/>
                  </a:schemeClr>
                </a:solidFill>
                <a:effectLst/>
                <a:latin typeface="Hiragino Sans"/>
              </a:rPr>
              <a:t>スキンケアのお仕上げとして、補給した潤いにフタをして長時間キープします。</a:t>
            </a:r>
            <a:endParaRPr lang="ja-JP" altLang="en-US" sz="800" dirty="0">
              <a:solidFill>
                <a:schemeClr val="tx1">
                  <a:lumMod val="65000"/>
                  <a:lumOff val="35000"/>
                </a:schemeClr>
              </a:solidFill>
            </a:endParaRPr>
          </a:p>
        </p:txBody>
      </p:sp>
      <p:grpSp>
        <p:nvGrpSpPr>
          <p:cNvPr id="59" name="グループ化 58">
            <a:extLst>
              <a:ext uri="{FF2B5EF4-FFF2-40B4-BE49-F238E27FC236}">
                <a16:creationId xmlns:a16="http://schemas.microsoft.com/office/drawing/2014/main" id="{1C4E2B29-05A9-30A5-F46E-A8F7004B717F}"/>
              </a:ext>
            </a:extLst>
          </p:cNvPr>
          <p:cNvGrpSpPr/>
          <p:nvPr/>
        </p:nvGrpSpPr>
        <p:grpSpPr>
          <a:xfrm>
            <a:off x="1429462" y="3723273"/>
            <a:ext cx="1538789" cy="338554"/>
            <a:chOff x="1440201" y="3757020"/>
            <a:chExt cx="1538789" cy="338554"/>
          </a:xfrm>
        </p:grpSpPr>
        <p:sp>
          <p:nvSpPr>
            <p:cNvPr id="57" name="テキスト ボックス 56">
              <a:extLst>
                <a:ext uri="{FF2B5EF4-FFF2-40B4-BE49-F238E27FC236}">
                  <a16:creationId xmlns:a16="http://schemas.microsoft.com/office/drawing/2014/main" id="{1213BD4A-D6FB-26F7-D991-73CB4BDE57F7}"/>
                </a:ext>
              </a:extLst>
            </p:cNvPr>
            <p:cNvSpPr txBox="1"/>
            <p:nvPr/>
          </p:nvSpPr>
          <p:spPr>
            <a:xfrm>
              <a:off x="1888627" y="3757020"/>
              <a:ext cx="1090363" cy="338554"/>
            </a:xfrm>
            <a:prstGeom prst="rect">
              <a:avLst/>
            </a:prstGeom>
            <a:noFill/>
          </p:spPr>
          <p:txBody>
            <a:bodyPr wrap="none" rtlCol="0">
              <a:spAutoFit/>
            </a:bodyPr>
            <a:lstStyle/>
            <a:p>
              <a:r>
                <a:rPr kumimoji="1" lang="en-US" altLang="ja-JP" sz="1600" dirty="0">
                  <a:solidFill>
                    <a:schemeClr val="tx1">
                      <a:lumMod val="65000"/>
                      <a:lumOff val="35000"/>
                    </a:schemeClr>
                  </a:solidFill>
                </a:rPr>
                <a:t>\5,280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58" name="正方形/長方形 57">
              <a:extLst>
                <a:ext uri="{FF2B5EF4-FFF2-40B4-BE49-F238E27FC236}">
                  <a16:creationId xmlns:a16="http://schemas.microsoft.com/office/drawing/2014/main" id="{BED3389D-7893-51B5-BF1A-D5CCC62CE2B8}"/>
                </a:ext>
              </a:extLst>
            </p:cNvPr>
            <p:cNvSpPr/>
            <p:nvPr/>
          </p:nvSpPr>
          <p:spPr>
            <a:xfrm>
              <a:off x="1440201" y="3831139"/>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200ml</a:t>
              </a:r>
              <a:endParaRPr kumimoji="1" lang="ja-JP" altLang="en-US" sz="800" dirty="0">
                <a:solidFill>
                  <a:schemeClr val="tx1">
                    <a:lumMod val="65000"/>
                    <a:lumOff val="35000"/>
                  </a:schemeClr>
                </a:solidFill>
              </a:endParaRPr>
            </a:p>
          </p:txBody>
        </p:sp>
      </p:grpSp>
      <p:grpSp>
        <p:nvGrpSpPr>
          <p:cNvPr id="69" name="グループ化 68">
            <a:extLst>
              <a:ext uri="{FF2B5EF4-FFF2-40B4-BE49-F238E27FC236}">
                <a16:creationId xmlns:a16="http://schemas.microsoft.com/office/drawing/2014/main" id="{75B654BD-C58C-904C-B665-3CB91281F5CE}"/>
              </a:ext>
            </a:extLst>
          </p:cNvPr>
          <p:cNvGrpSpPr/>
          <p:nvPr/>
        </p:nvGrpSpPr>
        <p:grpSpPr>
          <a:xfrm>
            <a:off x="1524423" y="6131568"/>
            <a:ext cx="1536600" cy="338554"/>
            <a:chOff x="1730991" y="3922164"/>
            <a:chExt cx="1536600" cy="338554"/>
          </a:xfrm>
        </p:grpSpPr>
        <p:sp>
          <p:nvSpPr>
            <p:cNvPr id="62" name="テキスト ボックス 61">
              <a:extLst>
                <a:ext uri="{FF2B5EF4-FFF2-40B4-BE49-F238E27FC236}">
                  <a16:creationId xmlns:a16="http://schemas.microsoft.com/office/drawing/2014/main" id="{3ECF6D76-415D-97D5-C18D-BE4F39E1DCE0}"/>
                </a:ext>
              </a:extLst>
            </p:cNvPr>
            <p:cNvSpPr txBox="1"/>
            <p:nvPr/>
          </p:nvSpPr>
          <p:spPr>
            <a:xfrm>
              <a:off x="2177228" y="3922164"/>
              <a:ext cx="1090363" cy="338554"/>
            </a:xfrm>
            <a:prstGeom prst="rect">
              <a:avLst/>
            </a:prstGeom>
            <a:noFill/>
          </p:spPr>
          <p:txBody>
            <a:bodyPr wrap="none" rtlCol="0">
              <a:spAutoFit/>
            </a:bodyPr>
            <a:lstStyle/>
            <a:p>
              <a:r>
                <a:rPr kumimoji="1" lang="en-US" altLang="ja-JP" sz="1600" dirty="0">
                  <a:solidFill>
                    <a:schemeClr val="tx1">
                      <a:lumMod val="65000"/>
                      <a:lumOff val="35000"/>
                    </a:schemeClr>
                  </a:solidFill>
                </a:rPr>
                <a:t>\5,940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63" name="正方形/長方形 62">
              <a:extLst>
                <a:ext uri="{FF2B5EF4-FFF2-40B4-BE49-F238E27FC236}">
                  <a16:creationId xmlns:a16="http://schemas.microsoft.com/office/drawing/2014/main" id="{7ACBFEFC-1E16-4254-D0D5-325CD37E63BC}"/>
                </a:ext>
              </a:extLst>
            </p:cNvPr>
            <p:cNvSpPr/>
            <p:nvPr/>
          </p:nvSpPr>
          <p:spPr>
            <a:xfrm>
              <a:off x="1730991" y="4012607"/>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150ml</a:t>
              </a:r>
              <a:endParaRPr kumimoji="1" lang="ja-JP" altLang="en-US" sz="800" dirty="0">
                <a:solidFill>
                  <a:schemeClr val="tx1">
                    <a:lumMod val="65000"/>
                    <a:lumOff val="35000"/>
                  </a:schemeClr>
                </a:solidFill>
              </a:endParaRPr>
            </a:p>
          </p:txBody>
        </p:sp>
      </p:grpSp>
      <p:grpSp>
        <p:nvGrpSpPr>
          <p:cNvPr id="68" name="グループ化 67">
            <a:extLst>
              <a:ext uri="{FF2B5EF4-FFF2-40B4-BE49-F238E27FC236}">
                <a16:creationId xmlns:a16="http://schemas.microsoft.com/office/drawing/2014/main" id="{E12AEEE1-1905-F388-E04B-48BC55E1C127}"/>
              </a:ext>
            </a:extLst>
          </p:cNvPr>
          <p:cNvGrpSpPr/>
          <p:nvPr/>
        </p:nvGrpSpPr>
        <p:grpSpPr>
          <a:xfrm>
            <a:off x="4268368" y="3710584"/>
            <a:ext cx="1829098" cy="338554"/>
            <a:chOff x="4272256" y="3837397"/>
            <a:chExt cx="1829098" cy="338554"/>
          </a:xfrm>
        </p:grpSpPr>
        <p:sp>
          <p:nvSpPr>
            <p:cNvPr id="60" name="テキスト ボックス 59">
              <a:extLst>
                <a:ext uri="{FF2B5EF4-FFF2-40B4-BE49-F238E27FC236}">
                  <a16:creationId xmlns:a16="http://schemas.microsoft.com/office/drawing/2014/main" id="{6BA9AA67-6161-D2A7-F0D9-B3DC8307560B}"/>
                </a:ext>
              </a:extLst>
            </p:cNvPr>
            <p:cNvSpPr txBox="1"/>
            <p:nvPr/>
          </p:nvSpPr>
          <p:spPr>
            <a:xfrm>
              <a:off x="4706844" y="3837397"/>
              <a:ext cx="1394510" cy="338554"/>
            </a:xfrm>
            <a:prstGeom prst="rect">
              <a:avLst/>
            </a:prstGeom>
            <a:noFill/>
          </p:spPr>
          <p:txBody>
            <a:bodyPr wrap="square" rtlCol="0">
              <a:spAutoFit/>
            </a:bodyPr>
            <a:lstStyle/>
            <a:p>
              <a:r>
                <a:rPr kumimoji="1" lang="en-US" altLang="ja-JP" sz="1600" dirty="0">
                  <a:solidFill>
                    <a:schemeClr val="tx1">
                      <a:lumMod val="65000"/>
                      <a:lumOff val="35000"/>
                    </a:schemeClr>
                  </a:solidFill>
                </a:rPr>
                <a:t>\4,950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64" name="正方形/長方形 63">
              <a:extLst>
                <a:ext uri="{FF2B5EF4-FFF2-40B4-BE49-F238E27FC236}">
                  <a16:creationId xmlns:a16="http://schemas.microsoft.com/office/drawing/2014/main" id="{40EA92B8-54A9-DC53-E0DE-1EA094E3DD4A}"/>
                </a:ext>
              </a:extLst>
            </p:cNvPr>
            <p:cNvSpPr/>
            <p:nvPr/>
          </p:nvSpPr>
          <p:spPr>
            <a:xfrm>
              <a:off x="4272256" y="3930759"/>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220g</a:t>
              </a:r>
              <a:endParaRPr kumimoji="1" lang="ja-JP" altLang="en-US" sz="800" dirty="0">
                <a:solidFill>
                  <a:schemeClr val="tx1">
                    <a:lumMod val="65000"/>
                    <a:lumOff val="35000"/>
                  </a:schemeClr>
                </a:solidFill>
              </a:endParaRPr>
            </a:p>
          </p:txBody>
        </p:sp>
      </p:grpSp>
      <p:grpSp>
        <p:nvGrpSpPr>
          <p:cNvPr id="70" name="グループ化 69">
            <a:extLst>
              <a:ext uri="{FF2B5EF4-FFF2-40B4-BE49-F238E27FC236}">
                <a16:creationId xmlns:a16="http://schemas.microsoft.com/office/drawing/2014/main" id="{FCE7A95E-9442-CC5C-551A-1D6A7C7ADDC6}"/>
              </a:ext>
            </a:extLst>
          </p:cNvPr>
          <p:cNvGrpSpPr/>
          <p:nvPr/>
        </p:nvGrpSpPr>
        <p:grpSpPr>
          <a:xfrm>
            <a:off x="4374952" y="6126953"/>
            <a:ext cx="1635812" cy="338554"/>
            <a:chOff x="4176204" y="6148695"/>
            <a:chExt cx="1635812" cy="338554"/>
          </a:xfrm>
        </p:grpSpPr>
        <p:sp>
          <p:nvSpPr>
            <p:cNvPr id="61" name="テキスト ボックス 60">
              <a:extLst>
                <a:ext uri="{FF2B5EF4-FFF2-40B4-BE49-F238E27FC236}">
                  <a16:creationId xmlns:a16="http://schemas.microsoft.com/office/drawing/2014/main" id="{19A51B77-3C3D-7B99-864C-14EBD9A49559}"/>
                </a:ext>
              </a:extLst>
            </p:cNvPr>
            <p:cNvSpPr txBox="1"/>
            <p:nvPr/>
          </p:nvSpPr>
          <p:spPr>
            <a:xfrm>
              <a:off x="4617458" y="6148695"/>
              <a:ext cx="1194558" cy="338554"/>
            </a:xfrm>
            <a:prstGeom prst="rect">
              <a:avLst/>
            </a:prstGeom>
            <a:noFill/>
          </p:spPr>
          <p:txBody>
            <a:bodyPr wrap="none" rtlCol="0">
              <a:spAutoFit/>
            </a:bodyPr>
            <a:lstStyle/>
            <a:p>
              <a:r>
                <a:rPr kumimoji="1" lang="en-US" altLang="ja-JP" sz="1600" dirty="0">
                  <a:solidFill>
                    <a:schemeClr val="tx1">
                      <a:lumMod val="65000"/>
                      <a:lumOff val="35000"/>
                    </a:schemeClr>
                  </a:solidFill>
                </a:rPr>
                <a:t>\13,200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65" name="正方形/長方形 64">
              <a:extLst>
                <a:ext uri="{FF2B5EF4-FFF2-40B4-BE49-F238E27FC236}">
                  <a16:creationId xmlns:a16="http://schemas.microsoft.com/office/drawing/2014/main" id="{10783F21-3733-5931-A5BB-A11C6133112C}"/>
                </a:ext>
              </a:extLst>
            </p:cNvPr>
            <p:cNvSpPr/>
            <p:nvPr/>
          </p:nvSpPr>
          <p:spPr>
            <a:xfrm>
              <a:off x="4176204" y="6230646"/>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10ml</a:t>
              </a:r>
              <a:endParaRPr kumimoji="1" lang="ja-JP" altLang="en-US" sz="800" dirty="0">
                <a:solidFill>
                  <a:schemeClr val="tx1">
                    <a:lumMod val="65000"/>
                    <a:lumOff val="35000"/>
                  </a:schemeClr>
                </a:solidFill>
              </a:endParaRPr>
            </a:p>
          </p:txBody>
        </p:sp>
      </p:grpSp>
      <p:sp>
        <p:nvSpPr>
          <p:cNvPr id="66" name="正方形/長方形 65">
            <a:extLst>
              <a:ext uri="{FF2B5EF4-FFF2-40B4-BE49-F238E27FC236}">
                <a16:creationId xmlns:a16="http://schemas.microsoft.com/office/drawing/2014/main" id="{22C06F94-878F-6993-D671-F6FBEB142EC3}"/>
              </a:ext>
            </a:extLst>
          </p:cNvPr>
          <p:cNvSpPr/>
          <p:nvPr/>
        </p:nvSpPr>
        <p:spPr>
          <a:xfrm>
            <a:off x="1989833" y="8694866"/>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50000"/>
                    <a:lumOff val="50000"/>
                  </a:schemeClr>
                </a:solidFill>
              </a:rPr>
              <a:t>40g</a:t>
            </a:r>
            <a:endParaRPr kumimoji="1" lang="ja-JP" altLang="en-US" sz="800" dirty="0">
              <a:solidFill>
                <a:schemeClr val="tx1">
                  <a:lumMod val="50000"/>
                  <a:lumOff val="50000"/>
                </a:schemeClr>
              </a:solidFill>
            </a:endParaRPr>
          </a:p>
        </p:txBody>
      </p:sp>
      <p:sp>
        <p:nvSpPr>
          <p:cNvPr id="67" name="テキスト ボックス 66">
            <a:extLst>
              <a:ext uri="{FF2B5EF4-FFF2-40B4-BE49-F238E27FC236}">
                <a16:creationId xmlns:a16="http://schemas.microsoft.com/office/drawing/2014/main" id="{FFBFF366-785C-9AFD-8143-DE79D166375A}"/>
              </a:ext>
            </a:extLst>
          </p:cNvPr>
          <p:cNvSpPr txBox="1"/>
          <p:nvPr/>
        </p:nvSpPr>
        <p:spPr>
          <a:xfrm>
            <a:off x="2436938" y="8610907"/>
            <a:ext cx="1090363" cy="338554"/>
          </a:xfrm>
          <a:prstGeom prst="rect">
            <a:avLst/>
          </a:prstGeom>
          <a:noFill/>
        </p:spPr>
        <p:txBody>
          <a:bodyPr wrap="none" rtlCol="0">
            <a:spAutoFit/>
          </a:bodyPr>
          <a:lstStyle/>
          <a:p>
            <a:r>
              <a:rPr kumimoji="1" lang="en-US" altLang="ja-JP" sz="1600" dirty="0">
                <a:solidFill>
                  <a:schemeClr val="tx1">
                    <a:lumMod val="65000"/>
                    <a:lumOff val="35000"/>
                  </a:schemeClr>
                </a:solidFill>
              </a:rPr>
              <a:t>\6,160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71" name="テキスト ボックス 70">
            <a:extLst>
              <a:ext uri="{FF2B5EF4-FFF2-40B4-BE49-F238E27FC236}">
                <a16:creationId xmlns:a16="http://schemas.microsoft.com/office/drawing/2014/main" id="{C231404C-1857-3266-E5FA-7433FBABDC5B}"/>
              </a:ext>
            </a:extLst>
          </p:cNvPr>
          <p:cNvSpPr txBox="1"/>
          <p:nvPr/>
        </p:nvSpPr>
        <p:spPr>
          <a:xfrm>
            <a:off x="3258976" y="7765531"/>
            <a:ext cx="4205862" cy="1384995"/>
          </a:xfrm>
          <a:prstGeom prst="rect">
            <a:avLst/>
          </a:prstGeom>
          <a:noFill/>
        </p:spPr>
        <p:txBody>
          <a:bodyPr wrap="square" rtlCol="0">
            <a:spAutoFit/>
          </a:bodyPr>
          <a:lstStyle/>
          <a:p>
            <a:pPr algn="ctr"/>
            <a:r>
              <a:rPr kumimoji="1" lang="ja-JP" altLang="en-US" sz="2400" dirty="0">
                <a:solidFill>
                  <a:schemeClr val="tx1">
                    <a:lumMod val="65000"/>
                    <a:lumOff val="35000"/>
                  </a:schemeClr>
                </a:solidFill>
                <a:latin typeface="ＭＳ 明朝" panose="02020609040205080304" pitchFamily="17" charset="-128"/>
                <a:ea typeface="ＭＳ 明朝" panose="02020609040205080304" pitchFamily="17" charset="-128"/>
              </a:rPr>
              <a:t>シミ・しわ・</a:t>
            </a:r>
            <a:endParaRPr kumimoji="1" lang="en-US" altLang="ja-JP" sz="2400" dirty="0">
              <a:solidFill>
                <a:schemeClr val="tx1">
                  <a:lumMod val="65000"/>
                  <a:lumOff val="35000"/>
                </a:schemeClr>
              </a:solidFill>
              <a:latin typeface="ＭＳ 明朝" panose="02020609040205080304" pitchFamily="17" charset="-128"/>
              <a:ea typeface="ＭＳ 明朝" panose="02020609040205080304" pitchFamily="17" charset="-128"/>
            </a:endParaRPr>
          </a:p>
          <a:p>
            <a:pPr algn="ctr"/>
            <a:r>
              <a:rPr kumimoji="1" lang="ja-JP" altLang="en-US" sz="2400" dirty="0">
                <a:solidFill>
                  <a:schemeClr val="tx1">
                    <a:lumMod val="65000"/>
                    <a:lumOff val="35000"/>
                  </a:schemeClr>
                </a:solidFill>
                <a:latin typeface="ＭＳ 明朝" panose="02020609040205080304" pitchFamily="17" charset="-128"/>
                <a:ea typeface="ＭＳ 明朝" panose="02020609040205080304" pitchFamily="17" charset="-128"/>
              </a:rPr>
              <a:t>たるみ・毛穴</a:t>
            </a:r>
            <a:endParaRPr kumimoji="1" lang="en-US" altLang="ja-JP" sz="2400" dirty="0">
              <a:solidFill>
                <a:schemeClr val="tx1">
                  <a:lumMod val="65000"/>
                  <a:lumOff val="35000"/>
                </a:schemeClr>
              </a:solidFill>
              <a:latin typeface="ＭＳ 明朝" panose="02020609040205080304" pitchFamily="17" charset="-128"/>
              <a:ea typeface="ＭＳ 明朝" panose="02020609040205080304" pitchFamily="17" charset="-128"/>
            </a:endParaRPr>
          </a:p>
          <a:p>
            <a:pPr algn="ctr"/>
            <a:r>
              <a:rPr kumimoji="1" lang="ja-JP" altLang="en-US" dirty="0">
                <a:solidFill>
                  <a:schemeClr val="tx1">
                    <a:lumMod val="65000"/>
                    <a:lumOff val="35000"/>
                  </a:schemeClr>
                </a:solidFill>
                <a:latin typeface="ＭＳ 明朝" panose="02020609040205080304" pitchFamily="17" charset="-128"/>
                <a:ea typeface="ＭＳ 明朝" panose="02020609040205080304" pitchFamily="17" charset="-128"/>
              </a:rPr>
              <a:t>などのエイジングサイン</a:t>
            </a:r>
            <a:endParaRPr kumimoji="1" lang="en-US" altLang="ja-JP" dirty="0">
              <a:solidFill>
                <a:schemeClr val="tx1">
                  <a:lumMod val="65000"/>
                  <a:lumOff val="35000"/>
                </a:schemeClr>
              </a:solidFill>
              <a:latin typeface="ＭＳ 明朝" panose="02020609040205080304" pitchFamily="17" charset="-128"/>
              <a:ea typeface="ＭＳ 明朝" panose="02020609040205080304" pitchFamily="17" charset="-128"/>
            </a:endParaRPr>
          </a:p>
          <a:p>
            <a:pPr algn="ctr"/>
            <a:r>
              <a:rPr kumimoji="1" lang="ja-JP" altLang="en-US" dirty="0">
                <a:solidFill>
                  <a:schemeClr val="tx1">
                    <a:lumMod val="65000"/>
                    <a:lumOff val="35000"/>
                  </a:schemeClr>
                </a:solidFill>
                <a:latin typeface="ＭＳ 明朝" panose="02020609040205080304" pitchFamily="17" charset="-128"/>
                <a:ea typeface="ＭＳ 明朝" panose="02020609040205080304" pitchFamily="17" charset="-128"/>
              </a:rPr>
              <a:t>にアプローチ</a:t>
            </a:r>
          </a:p>
        </p:txBody>
      </p:sp>
      <p:grpSp>
        <p:nvGrpSpPr>
          <p:cNvPr id="76" name="グループ化 75">
            <a:extLst>
              <a:ext uri="{FF2B5EF4-FFF2-40B4-BE49-F238E27FC236}">
                <a16:creationId xmlns:a16="http://schemas.microsoft.com/office/drawing/2014/main" id="{9C7A9C51-BD44-7313-3BDE-EA4BD59F3CCC}"/>
              </a:ext>
            </a:extLst>
          </p:cNvPr>
          <p:cNvGrpSpPr/>
          <p:nvPr/>
        </p:nvGrpSpPr>
        <p:grpSpPr>
          <a:xfrm>
            <a:off x="4170458" y="7547020"/>
            <a:ext cx="436193" cy="327194"/>
            <a:chOff x="4054188" y="7551950"/>
            <a:chExt cx="436193" cy="327194"/>
          </a:xfrm>
        </p:grpSpPr>
        <p:cxnSp>
          <p:nvCxnSpPr>
            <p:cNvPr id="73" name="直線コネクタ 72">
              <a:extLst>
                <a:ext uri="{FF2B5EF4-FFF2-40B4-BE49-F238E27FC236}">
                  <a16:creationId xmlns:a16="http://schemas.microsoft.com/office/drawing/2014/main" id="{C7F08FEF-77C0-1607-6AAB-5E0B466F91E8}"/>
                </a:ext>
              </a:extLst>
            </p:cNvPr>
            <p:cNvCxnSpPr/>
            <p:nvPr/>
          </p:nvCxnSpPr>
          <p:spPr>
            <a:xfrm flipH="1">
              <a:off x="4054188" y="7551950"/>
              <a:ext cx="43619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6BB69EF-970A-1864-D81F-3B2CB35F8559}"/>
                </a:ext>
              </a:extLst>
            </p:cNvPr>
            <p:cNvCxnSpPr>
              <a:cxnSpLocks/>
            </p:cNvCxnSpPr>
            <p:nvPr/>
          </p:nvCxnSpPr>
          <p:spPr>
            <a:xfrm flipV="1">
              <a:off x="4054188" y="7551950"/>
              <a:ext cx="0" cy="32719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4" name="図 3" descr="座る, テーブル, ボトル, モニター が含まれている画像&#10;&#10;AI によって生成されたコンテンツは間違っている可能性があります。">
            <a:extLst>
              <a:ext uri="{FF2B5EF4-FFF2-40B4-BE49-F238E27FC236}">
                <a16:creationId xmlns:a16="http://schemas.microsoft.com/office/drawing/2014/main" id="{9594EE93-924D-4B32-DDCF-D486BA677E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0709" y="3171778"/>
            <a:ext cx="318084" cy="1474753"/>
          </a:xfrm>
          <a:prstGeom prst="rect">
            <a:avLst/>
          </a:prstGeom>
        </p:spPr>
      </p:pic>
      <p:grpSp>
        <p:nvGrpSpPr>
          <p:cNvPr id="77" name="グループ化 76">
            <a:extLst>
              <a:ext uri="{FF2B5EF4-FFF2-40B4-BE49-F238E27FC236}">
                <a16:creationId xmlns:a16="http://schemas.microsoft.com/office/drawing/2014/main" id="{D8F8DEB2-2224-8900-2ED3-4F0B7F081779}"/>
              </a:ext>
            </a:extLst>
          </p:cNvPr>
          <p:cNvGrpSpPr/>
          <p:nvPr/>
        </p:nvGrpSpPr>
        <p:grpSpPr>
          <a:xfrm rot="10800000">
            <a:off x="6129223" y="9045440"/>
            <a:ext cx="436193" cy="327194"/>
            <a:chOff x="4054188" y="7551950"/>
            <a:chExt cx="436193" cy="327194"/>
          </a:xfrm>
        </p:grpSpPr>
        <p:cxnSp>
          <p:nvCxnSpPr>
            <p:cNvPr id="78" name="直線コネクタ 77">
              <a:extLst>
                <a:ext uri="{FF2B5EF4-FFF2-40B4-BE49-F238E27FC236}">
                  <a16:creationId xmlns:a16="http://schemas.microsoft.com/office/drawing/2014/main" id="{9AD52CF3-4A12-A614-8B53-D8CE6D3FFA09}"/>
                </a:ext>
              </a:extLst>
            </p:cNvPr>
            <p:cNvCxnSpPr/>
            <p:nvPr/>
          </p:nvCxnSpPr>
          <p:spPr>
            <a:xfrm flipH="1">
              <a:off x="4054188" y="7551950"/>
              <a:ext cx="4361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F467AF4-D744-3965-2951-A40AA90E7802}"/>
                </a:ext>
              </a:extLst>
            </p:cNvPr>
            <p:cNvCxnSpPr>
              <a:cxnSpLocks/>
            </p:cNvCxnSpPr>
            <p:nvPr/>
          </p:nvCxnSpPr>
          <p:spPr>
            <a:xfrm flipV="1">
              <a:off x="4054188" y="7551950"/>
              <a:ext cx="0" cy="327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0" name="グループ化 79">
            <a:extLst>
              <a:ext uri="{FF2B5EF4-FFF2-40B4-BE49-F238E27FC236}">
                <a16:creationId xmlns:a16="http://schemas.microsoft.com/office/drawing/2014/main" id="{C4113AAC-9E46-5D04-01F9-B6D7B2487D8B}"/>
              </a:ext>
            </a:extLst>
          </p:cNvPr>
          <p:cNvGrpSpPr/>
          <p:nvPr/>
        </p:nvGrpSpPr>
        <p:grpSpPr>
          <a:xfrm flipH="1">
            <a:off x="6097466" y="7583896"/>
            <a:ext cx="436195" cy="316255"/>
            <a:chOff x="4054188" y="7551950"/>
            <a:chExt cx="436193" cy="327194"/>
          </a:xfrm>
        </p:grpSpPr>
        <p:cxnSp>
          <p:nvCxnSpPr>
            <p:cNvPr id="81" name="直線コネクタ 80">
              <a:extLst>
                <a:ext uri="{FF2B5EF4-FFF2-40B4-BE49-F238E27FC236}">
                  <a16:creationId xmlns:a16="http://schemas.microsoft.com/office/drawing/2014/main" id="{C384887D-9ACC-BEA5-0F51-5545ADA75340}"/>
                </a:ext>
              </a:extLst>
            </p:cNvPr>
            <p:cNvCxnSpPr/>
            <p:nvPr/>
          </p:nvCxnSpPr>
          <p:spPr>
            <a:xfrm flipH="1">
              <a:off x="4054188" y="7551950"/>
              <a:ext cx="4361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0A9A656-621B-8ADE-295C-FF2E5DF3DD95}"/>
                </a:ext>
              </a:extLst>
            </p:cNvPr>
            <p:cNvCxnSpPr>
              <a:cxnSpLocks/>
            </p:cNvCxnSpPr>
            <p:nvPr/>
          </p:nvCxnSpPr>
          <p:spPr>
            <a:xfrm flipV="1">
              <a:off x="4054188" y="7551950"/>
              <a:ext cx="0" cy="327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a:extLst>
              <a:ext uri="{FF2B5EF4-FFF2-40B4-BE49-F238E27FC236}">
                <a16:creationId xmlns:a16="http://schemas.microsoft.com/office/drawing/2014/main" id="{1A5AC709-B857-B242-A2DB-CBEA06606655}"/>
              </a:ext>
            </a:extLst>
          </p:cNvPr>
          <p:cNvGrpSpPr/>
          <p:nvPr/>
        </p:nvGrpSpPr>
        <p:grpSpPr>
          <a:xfrm rot="10800000" flipH="1">
            <a:off x="4170456" y="9056379"/>
            <a:ext cx="436195" cy="316255"/>
            <a:chOff x="4054188" y="7551950"/>
            <a:chExt cx="436193" cy="327194"/>
          </a:xfrm>
        </p:grpSpPr>
        <p:cxnSp>
          <p:nvCxnSpPr>
            <p:cNvPr id="84" name="直線コネクタ 83">
              <a:extLst>
                <a:ext uri="{FF2B5EF4-FFF2-40B4-BE49-F238E27FC236}">
                  <a16:creationId xmlns:a16="http://schemas.microsoft.com/office/drawing/2014/main" id="{FF2B2A43-28E1-C91E-ADBE-0A37CB0411CE}"/>
                </a:ext>
              </a:extLst>
            </p:cNvPr>
            <p:cNvCxnSpPr/>
            <p:nvPr/>
          </p:nvCxnSpPr>
          <p:spPr>
            <a:xfrm flipH="1">
              <a:off x="4054188" y="7551950"/>
              <a:ext cx="4361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678AA23F-6286-5779-B956-2E804022E244}"/>
                </a:ext>
              </a:extLst>
            </p:cNvPr>
            <p:cNvCxnSpPr>
              <a:cxnSpLocks/>
            </p:cNvCxnSpPr>
            <p:nvPr/>
          </p:nvCxnSpPr>
          <p:spPr>
            <a:xfrm flipV="1">
              <a:off x="4054188" y="7551950"/>
              <a:ext cx="0" cy="327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 name="図 2" descr="ガラスのボトル&#10;&#10;自動的に生成された説明">
            <a:extLst>
              <a:ext uri="{FF2B5EF4-FFF2-40B4-BE49-F238E27FC236}">
                <a16:creationId xmlns:a16="http://schemas.microsoft.com/office/drawing/2014/main" id="{0CC4B752-4340-AF10-F154-9C55427767A5}"/>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759792" y="5649205"/>
            <a:ext cx="325105" cy="1247741"/>
          </a:xfrm>
          <a:prstGeom prst="rect">
            <a:avLst/>
          </a:prstGeom>
        </p:spPr>
      </p:pic>
    </p:spTree>
    <p:extLst>
      <p:ext uri="{BB962C8B-B14F-4D97-AF65-F5344CB8AC3E}">
        <p14:creationId xmlns:p14="http://schemas.microsoft.com/office/powerpoint/2010/main" val="7280020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432</TotalTime>
  <Words>174</Words>
  <Application>Microsoft Office PowerPoint</Application>
  <PresentationFormat>A4 210 x 297 mm</PresentationFormat>
  <Paragraphs>37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Hiragino Sans</vt:lpstr>
      <vt:lpstr>ＭＳ 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【営業】  共有アカウント</dc:creator>
  <cp:lastModifiedBy>【営業】 共有アカウント</cp:lastModifiedBy>
  <cp:revision>13</cp:revision>
  <cp:lastPrinted>2023-09-26T05:48:47Z</cp:lastPrinted>
  <dcterms:created xsi:type="dcterms:W3CDTF">2023-09-11T02:55:41Z</dcterms:created>
  <dcterms:modified xsi:type="dcterms:W3CDTF">2025-06-26T08:06:09Z</dcterms:modified>
</cp:coreProperties>
</file>