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</p:sldIdLst>
  <p:sldSz cx="7556500" cy="10693400"/>
  <p:notesSz cx="6858000" cy="9144000"/>
  <p:embeddedFontLst>
    <p:embeddedFont>
      <p:font typeface="IPAex 明朝" panose="020B0600070205080204" charset="-128"/>
      <p:regular r:id="rId3"/>
    </p:embeddedFont>
    <p:embeddedFont>
      <p:font typeface="Source Han Serif JP" panose="020B0600070205080204" charset="-128"/>
      <p:regular r:id="rId4"/>
    </p:embeddedFont>
    <p:embeddedFont>
      <p:font typeface="Source Han Serif JP Bold" panose="020B0600070205080204" charset="-128"/>
      <p:regular r:id="rId5"/>
    </p:embeddedFont>
    <p:embeddedFont>
      <p:font typeface="The Seasons" panose="020B0600070205080204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1" d="100"/>
          <a:sy n="41" d="100"/>
        </p:scale>
        <p:origin x="222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B99C5B8A-0DF8-5B52-BDE0-C40DE070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253" t="-6393" r="-88" b="42"/>
            </a:stretch>
          </a:blipFill>
        </p:spPr>
        <p:txBody>
          <a:bodyPr/>
          <a:lstStyle/>
          <a:p>
            <a:r>
              <a:rPr lang="en-US" altLang="ja-JP" sz="1800" spc="921">
                <a:solidFill>
                  <a:srgbClr val="000000"/>
                </a:solidFill>
                <a:ea typeface="IPAex 明朝"/>
              </a:rPr>
              <a:t>全身に使用可能</a:t>
            </a:r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128" y="10368351"/>
            <a:ext cx="8631307" cy="385250"/>
            <a:chOff x="0" y="0"/>
            <a:chExt cx="3093265" cy="1380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265" cy="138065"/>
            </a:xfrm>
            <a:custGeom>
              <a:avLst/>
              <a:gdLst/>
              <a:ahLst/>
              <a:cxnLst/>
              <a:rect l="l" t="t" r="r" b="b"/>
              <a:pathLst>
                <a:path w="3093265" h="138065">
                  <a:moveTo>
                    <a:pt x="0" y="0"/>
                  </a:moveTo>
                  <a:lnTo>
                    <a:pt x="3093265" y="0"/>
                  </a:lnTo>
                  <a:lnTo>
                    <a:pt x="3093265" y="138065"/>
                  </a:lnTo>
                  <a:lnTo>
                    <a:pt x="0" y="138065"/>
                  </a:lnTo>
                  <a:close/>
                </a:path>
              </a:pathLst>
            </a:custGeom>
            <a:solidFill>
              <a:srgbClr val="CFE8E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93265" cy="18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8601" y="-196995"/>
            <a:ext cx="3300977" cy="3300977"/>
          </a:xfrm>
          <a:custGeom>
            <a:avLst/>
            <a:gdLst/>
            <a:ahLst/>
            <a:cxnLst/>
            <a:rect l="l" t="t" r="r" b="b"/>
            <a:pathLst>
              <a:path w="3300977" h="3300977">
                <a:moveTo>
                  <a:pt x="0" y="0"/>
                </a:moveTo>
                <a:lnTo>
                  <a:pt x="3300977" y="0"/>
                </a:lnTo>
                <a:lnTo>
                  <a:pt x="3300977" y="3300977"/>
                </a:lnTo>
                <a:lnTo>
                  <a:pt x="0" y="330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AutoShape 7"/>
          <p:cNvSpPr/>
          <p:nvPr/>
        </p:nvSpPr>
        <p:spPr>
          <a:xfrm flipV="1">
            <a:off x="3489578" y="2304400"/>
            <a:ext cx="3675120" cy="0"/>
          </a:xfrm>
          <a:prstGeom prst="line">
            <a:avLst/>
          </a:prstGeom>
          <a:ln w="28575" cap="flat">
            <a:solidFill>
              <a:srgbClr val="CACAC9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-308128" y="-22634"/>
            <a:ext cx="8631307" cy="385250"/>
            <a:chOff x="0" y="0"/>
            <a:chExt cx="3093265" cy="1380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3265" cy="138065"/>
            </a:xfrm>
            <a:custGeom>
              <a:avLst/>
              <a:gdLst/>
              <a:ahLst/>
              <a:cxnLst/>
              <a:rect l="l" t="t" r="r" b="b"/>
              <a:pathLst>
                <a:path w="3093265" h="138065">
                  <a:moveTo>
                    <a:pt x="0" y="0"/>
                  </a:moveTo>
                  <a:lnTo>
                    <a:pt x="3093265" y="0"/>
                  </a:lnTo>
                  <a:lnTo>
                    <a:pt x="3093265" y="138065"/>
                  </a:lnTo>
                  <a:lnTo>
                    <a:pt x="0" y="138065"/>
                  </a:lnTo>
                  <a:close/>
                </a:path>
              </a:pathLst>
            </a:custGeom>
            <a:solidFill>
              <a:srgbClr val="CFE8E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93265" cy="18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33434" y="5206224"/>
            <a:ext cx="1676029" cy="1676029"/>
            <a:chOff x="0" y="0"/>
            <a:chExt cx="2234706" cy="22347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34706" cy="2234706"/>
            </a:xfrm>
            <a:custGeom>
              <a:avLst/>
              <a:gdLst/>
              <a:ahLst/>
              <a:cxnLst/>
              <a:rect l="l" t="t" r="r" b="b"/>
              <a:pathLst>
                <a:path w="2234706" h="2234706">
                  <a:moveTo>
                    <a:pt x="0" y="0"/>
                  </a:moveTo>
                  <a:lnTo>
                    <a:pt x="2234706" y="0"/>
                  </a:lnTo>
                  <a:lnTo>
                    <a:pt x="2234706" y="2234706"/>
                  </a:lnTo>
                  <a:lnTo>
                    <a:pt x="0" y="2234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1746" y="421071"/>
              <a:ext cx="1971214" cy="122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6"/>
                </a:lnSpc>
              </a:pPr>
              <a:r>
                <a:rPr lang="en-US" sz="2437" spc="126">
                  <a:solidFill>
                    <a:srgbClr val="25322C"/>
                  </a:solidFill>
                  <a:ea typeface="Source Han Serif JP Bold"/>
                </a:rPr>
                <a:t>脱毛</a:t>
              </a:r>
            </a:p>
            <a:p>
              <a:pPr algn="ctr">
                <a:lnSpc>
                  <a:spcPts val="3826"/>
                </a:lnSpc>
              </a:pPr>
              <a:r>
                <a:rPr lang="en-US" sz="2437" spc="126">
                  <a:solidFill>
                    <a:srgbClr val="25322C"/>
                  </a:solidFill>
                  <a:latin typeface="Source Han Serif JP Bold"/>
                  <a:ea typeface="Source Han Serif JP Bold"/>
                </a:rPr>
                <a:t>効果UP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-307137">
            <a:off x="999358" y="2269099"/>
            <a:ext cx="2030084" cy="7415831"/>
          </a:xfrm>
          <a:custGeom>
            <a:avLst/>
            <a:gdLst/>
            <a:ahLst/>
            <a:cxnLst/>
            <a:rect l="l" t="t" r="r" b="b"/>
            <a:pathLst>
              <a:path w="2030084" h="7415831">
                <a:moveTo>
                  <a:pt x="0" y="0"/>
                </a:moveTo>
                <a:lnTo>
                  <a:pt x="2030084" y="0"/>
                </a:lnTo>
                <a:lnTo>
                  <a:pt x="2030084" y="7415831"/>
                </a:lnTo>
                <a:lnTo>
                  <a:pt x="0" y="7415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955204" y="3523335"/>
            <a:ext cx="2848796" cy="1391329"/>
            <a:chOff x="0" y="0"/>
            <a:chExt cx="3798395" cy="1855106"/>
          </a:xfrm>
        </p:grpSpPr>
        <p:grpSp>
          <p:nvGrpSpPr>
            <p:cNvPr id="16" name="Group 16"/>
            <p:cNvGrpSpPr/>
            <p:nvPr/>
          </p:nvGrpSpPr>
          <p:grpSpPr>
            <a:xfrm>
              <a:off x="84373" y="0"/>
              <a:ext cx="3714022" cy="1855106"/>
              <a:chOff x="0" y="0"/>
              <a:chExt cx="998266" cy="49862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98266" cy="498621"/>
              </a:xfrm>
              <a:custGeom>
                <a:avLst/>
                <a:gdLst/>
                <a:ahLst/>
                <a:cxnLst/>
                <a:rect l="l" t="t" r="r" b="b"/>
                <a:pathLst>
                  <a:path w="998266" h="498621">
                    <a:moveTo>
                      <a:pt x="0" y="0"/>
                    </a:moveTo>
                    <a:lnTo>
                      <a:pt x="998266" y="0"/>
                    </a:lnTo>
                    <a:lnTo>
                      <a:pt x="998266" y="498621"/>
                    </a:lnTo>
                    <a:lnTo>
                      <a:pt x="0" y="498621"/>
                    </a:lnTo>
                    <a:close/>
                  </a:path>
                </a:pathLst>
              </a:custGeom>
              <a:solidFill>
                <a:srgbClr val="CFE8E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998266" cy="555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8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151962"/>
              <a:ext cx="3798395" cy="1383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5"/>
                </a:lnSpc>
              </a:pPr>
              <a:r>
                <a:rPr lang="en-US" sz="2799" spc="145">
                  <a:solidFill>
                    <a:srgbClr val="524949"/>
                  </a:solidFill>
                  <a:ea typeface="Source Han Serif JP Bold"/>
                </a:rPr>
                <a:t>保水力抜群</a:t>
              </a:r>
            </a:p>
            <a:p>
              <a:pPr algn="ctr">
                <a:lnSpc>
                  <a:spcPts val="4395"/>
                </a:lnSpc>
              </a:pPr>
              <a:r>
                <a:rPr lang="en-US" sz="2799" spc="145">
                  <a:solidFill>
                    <a:srgbClr val="524949"/>
                  </a:solidFill>
                  <a:ea typeface="Source Han Serif JP Bold"/>
                </a:rPr>
                <a:t>多機能ジェル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158101" y="69454"/>
              <a:ext cx="3561244" cy="1716198"/>
              <a:chOff x="0" y="0"/>
              <a:chExt cx="957202" cy="46128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57202" cy="461285"/>
              </a:xfrm>
              <a:custGeom>
                <a:avLst/>
                <a:gdLst/>
                <a:ahLst/>
                <a:cxnLst/>
                <a:rect l="l" t="t" r="r" b="b"/>
                <a:pathLst>
                  <a:path w="957202" h="461285">
                    <a:moveTo>
                      <a:pt x="0" y="0"/>
                    </a:moveTo>
                    <a:lnTo>
                      <a:pt x="957202" y="0"/>
                    </a:lnTo>
                    <a:lnTo>
                      <a:pt x="957202" y="461285"/>
                    </a:lnTo>
                    <a:lnTo>
                      <a:pt x="0" y="46128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57202" cy="489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3314701" y="2531632"/>
            <a:ext cx="1281006" cy="524978"/>
            <a:chOff x="0" y="0"/>
            <a:chExt cx="1708007" cy="69997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708007" cy="699971"/>
              <a:chOff x="0" y="0"/>
              <a:chExt cx="407153" cy="1668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07153" cy="166858"/>
              </a:xfrm>
              <a:custGeom>
                <a:avLst/>
                <a:gdLst/>
                <a:ahLst/>
                <a:cxnLst/>
                <a:rect l="l" t="t" r="r" b="b"/>
                <a:pathLst>
                  <a:path w="407153" h="166858">
                    <a:moveTo>
                      <a:pt x="0" y="0"/>
                    </a:moveTo>
                    <a:lnTo>
                      <a:pt x="407153" y="0"/>
                    </a:lnTo>
                    <a:lnTo>
                      <a:pt x="407153" y="166858"/>
                    </a:lnTo>
                    <a:lnTo>
                      <a:pt x="0" y="16685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52494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407153" cy="224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39907" y="151808"/>
              <a:ext cx="1468100" cy="434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49"/>
                </a:lnSpc>
              </a:pPr>
              <a:r>
                <a:rPr lang="en-US" sz="2367" spc="49">
                  <a:solidFill>
                    <a:srgbClr val="524949"/>
                  </a:solidFill>
                  <a:latin typeface="IPAex 明朝"/>
                </a:rPr>
                <a:t>200ml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540448" y="5206224"/>
            <a:ext cx="1512011" cy="1512011"/>
            <a:chOff x="0" y="0"/>
            <a:chExt cx="2016015" cy="20160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16015" cy="2016015"/>
            </a:xfrm>
            <a:custGeom>
              <a:avLst/>
              <a:gdLst/>
              <a:ahLst/>
              <a:cxnLst/>
              <a:rect l="l" t="t" r="r" b="b"/>
              <a:pathLst>
                <a:path w="2016015" h="2016015">
                  <a:moveTo>
                    <a:pt x="0" y="0"/>
                  </a:moveTo>
                  <a:lnTo>
                    <a:pt x="2016015" y="0"/>
                  </a:lnTo>
                  <a:lnTo>
                    <a:pt x="2016015" y="2016015"/>
                  </a:lnTo>
                  <a:lnTo>
                    <a:pt x="0" y="2016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8853" y="381000"/>
              <a:ext cx="1778308" cy="1106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2"/>
                </a:lnSpc>
              </a:pPr>
              <a:r>
                <a:rPr lang="en-US" sz="2198" spc="114">
                  <a:solidFill>
                    <a:srgbClr val="25322C"/>
                  </a:solidFill>
                  <a:ea typeface="Source Han Serif JP Bold"/>
                </a:rPr>
                <a:t>敏感肌</a:t>
              </a:r>
            </a:p>
            <a:p>
              <a:pPr algn="ctr">
                <a:lnSpc>
                  <a:spcPts val="3452"/>
                </a:lnSpc>
              </a:pPr>
              <a:r>
                <a:rPr lang="en-US" sz="2198" spc="114">
                  <a:solidFill>
                    <a:srgbClr val="25322C"/>
                  </a:solidFill>
                  <a:ea typeface="Source Han Serif JP Bold"/>
                </a:rPr>
                <a:t>でも◎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571152" y="6824485"/>
            <a:ext cx="1727988" cy="172798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ea typeface="Source Han Serif JP Bold"/>
                </a:rPr>
                <a:t>ベタつかず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ea typeface="Source Han Serif JP Bold"/>
                </a:rPr>
                <a:t>しっとり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58219" y="991266"/>
            <a:ext cx="666766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39"/>
              </a:lnSpc>
            </a:pPr>
            <a:r>
              <a:rPr lang="en-US" sz="7200" spc="151">
                <a:solidFill>
                  <a:srgbClr val="524949"/>
                </a:solidFill>
                <a:latin typeface="The Seasons"/>
              </a:rPr>
              <a:t>EPI AFTER GEL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19198" y="1877091"/>
            <a:ext cx="214558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altLang="ja-JP" sz="1799" dirty="0" err="1">
                <a:solidFill>
                  <a:srgbClr val="000000"/>
                </a:solidFill>
                <a:ea typeface="IPAex 明朝"/>
              </a:rPr>
              <a:t>エピアフタージェル</a:t>
            </a:r>
            <a:endParaRPr lang="en-US" altLang="ja-JP" sz="1799" dirty="0">
              <a:solidFill>
                <a:srgbClr val="000000"/>
              </a:solidFill>
              <a:ea typeface="IPAex 明朝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595706" y="2589885"/>
            <a:ext cx="1851208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599" spc="75">
                <a:solidFill>
                  <a:srgbClr val="524949"/>
                </a:solidFill>
                <a:latin typeface="IPAex 明朝"/>
                <a:ea typeface="IPAex 明朝"/>
              </a:rPr>
              <a:t>￥4,400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59220" y="2709212"/>
            <a:ext cx="80547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9"/>
              </a:lnSpc>
            </a:pPr>
            <a:r>
              <a:rPr lang="en-US" sz="1800" spc="37">
                <a:solidFill>
                  <a:srgbClr val="524949"/>
                </a:solidFill>
                <a:latin typeface="IPAex 明朝"/>
                <a:ea typeface="IPAex 明朝"/>
              </a:rPr>
              <a:t>(税込）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98495" y="8981098"/>
            <a:ext cx="3557136" cy="104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3600" spc="75">
                <a:solidFill>
                  <a:srgbClr val="524949"/>
                </a:solidFill>
                <a:ea typeface="Source Han Serif JP"/>
              </a:rPr>
              <a:t>１本で叶う</a:t>
            </a:r>
          </a:p>
          <a:p>
            <a:pPr algn="ctr">
              <a:lnSpc>
                <a:spcPts val="4560"/>
              </a:lnSpc>
            </a:pPr>
            <a:r>
              <a:rPr lang="en-US" sz="4800" spc="100">
                <a:solidFill>
                  <a:srgbClr val="524949"/>
                </a:solidFill>
                <a:ea typeface="Source Han Serif JP"/>
              </a:rPr>
              <a:t>もちすべ肌</a:t>
            </a:r>
          </a:p>
        </p:txBody>
      </p:sp>
      <p:sp>
        <p:nvSpPr>
          <p:cNvPr id="39" name="TextBox 39"/>
          <p:cNvSpPr txBox="1"/>
          <p:nvPr/>
        </p:nvSpPr>
        <p:spPr>
          <a:xfrm rot="-407659">
            <a:off x="897367" y="5925695"/>
            <a:ext cx="582930" cy="286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921" dirty="0" err="1">
                <a:solidFill>
                  <a:srgbClr val="000000"/>
                </a:solidFill>
                <a:ea typeface="IPAex 明朝"/>
              </a:rPr>
              <a:t>お顔から足先まで</a:t>
            </a:r>
            <a:endParaRPr lang="en-US" sz="1800" spc="921" dirty="0">
              <a:solidFill>
                <a:srgbClr val="000000"/>
              </a:solidFill>
              <a:ea typeface="IPAex 明朝"/>
            </a:endParaRPr>
          </a:p>
          <a:p>
            <a:pPr>
              <a:lnSpc>
                <a:spcPts val="2520"/>
              </a:lnSpc>
            </a:pPr>
            <a:r>
              <a:rPr lang="en-US" sz="1800" spc="921" dirty="0">
                <a:solidFill>
                  <a:srgbClr val="000000"/>
                </a:solidFill>
                <a:ea typeface="IPAex 明朝"/>
              </a:rPr>
              <a:t>　　　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436710" y="7024819"/>
            <a:ext cx="1727988" cy="172798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000000"/>
                  </a:solidFill>
                  <a:ea typeface="Source Han Serif JP Bold"/>
                </a:rPr>
                <a:t>優しい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000000"/>
                  </a:solidFill>
                  <a:ea typeface="Source Han Serif JP Bold"/>
                </a:rPr>
                <a:t>美容成分</a:t>
              </a:r>
            </a:p>
          </p:txBody>
        </p:sp>
      </p:grpSp>
      <p:sp>
        <p:nvSpPr>
          <p:cNvPr id="45" name="TextBox 35">
            <a:extLst>
              <a:ext uri="{FF2B5EF4-FFF2-40B4-BE49-F238E27FC236}">
                <a16:creationId xmlns:a16="http://schemas.microsoft.com/office/drawing/2014/main" id="{93C930ED-5623-59C4-5E2D-2BAA1CF122A7}"/>
              </a:ext>
            </a:extLst>
          </p:cNvPr>
          <p:cNvSpPr txBox="1"/>
          <p:nvPr/>
        </p:nvSpPr>
        <p:spPr>
          <a:xfrm rot="21227489">
            <a:off x="-1277111" y="7543761"/>
            <a:ext cx="2246192" cy="3625806"/>
          </a:xfrm>
          <a:prstGeom prst="rect">
            <a:avLst/>
          </a:prstGeom>
        </p:spPr>
        <p:txBody>
          <a:bodyPr vert="wordArtVertRtl"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ja-JP" altLang="en-US" sz="1799" dirty="0">
                <a:solidFill>
                  <a:srgbClr val="000000"/>
                </a:solidFill>
                <a:ea typeface="IPAex 明朝"/>
              </a:rPr>
              <a:t>全身に使用可能</a:t>
            </a:r>
            <a:endParaRPr lang="en-US" altLang="ja-JP" sz="1799" dirty="0">
              <a:solidFill>
                <a:srgbClr val="000000"/>
              </a:solidFill>
              <a:ea typeface="IPAex 明朝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Sun Protector Essence⁺販促POP</Template>
  <TotalTime>4</TotalTime>
  <Words>32</Words>
  <Application>Microsoft Office PowerPoint</Application>
  <PresentationFormat>ユーザー設定</PresentationFormat>
  <Paragraphs>21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Calibri</vt:lpstr>
      <vt:lpstr>Source Han Serif JP</vt:lpstr>
      <vt:lpstr>Source Han Serif JP Bold</vt:lpstr>
      <vt:lpstr>Arial</vt:lpstr>
      <vt:lpstr>The Seasons</vt:lpstr>
      <vt:lpstr>IPAex 明朝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【営業】  共有アカウント</dc:creator>
  <cp:lastModifiedBy>【営業】  共有アカウント</cp:lastModifiedBy>
  <cp:revision>2</cp:revision>
  <dcterms:created xsi:type="dcterms:W3CDTF">2024-02-01T08:19:33Z</dcterms:created>
  <dcterms:modified xsi:type="dcterms:W3CDTF">2024-02-01T08:24:24Z</dcterms:modified>
  <dc:identifier>DAFu23IwkJ0</dc:identifier>
</cp:coreProperties>
</file>