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0287000" cy="18288000"/>
  <p:notesSz cx="6858000" cy="9144000"/>
  <p:embeddedFontLst>
    <p:embeddedFont>
      <p:font typeface="IPAex 明朝" panose="020B0600070205080204" charset="-128"/>
      <p:regular r:id="rId3"/>
    </p:embeddedFont>
    <p:embeddedFont>
      <p:font typeface="はんなり明朝" panose="020B0600070205080204" charset="-128"/>
      <p:regular r:id="rId4"/>
    </p:embeddedFont>
    <p:embeddedFont>
      <p:font typeface="ヒカリ角ゴ compressed" panose="020B0600070205080204" charset="-128"/>
      <p:regular r:id="rId5"/>
    </p:embeddedFont>
    <p:embeddedFont>
      <p:font typeface="Century Gothic Paneuropean Bold" panose="020B0600070205080204" charset="0"/>
      <p:regular r:id="rId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9" d="100"/>
          <a:sy n="29" d="100"/>
        </p:scale>
        <p:origin x="2909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5" Type="http://schemas.openxmlformats.org/officeDocument/2006/relationships/font" Target="fonts/font3.fntdata"/><Relationship Id="rId10" Type="http://schemas.openxmlformats.org/officeDocument/2006/relationships/tableStyles" Target="tableStyles.xml"/><Relationship Id="rId4" Type="http://schemas.openxmlformats.org/officeDocument/2006/relationships/font" Target="fonts/font2.fntdata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5741" y="2773803"/>
            <a:ext cx="8279418" cy="3032756"/>
            <a:chOff x="0" y="0"/>
            <a:chExt cx="11039224" cy="4043675"/>
          </a:xfrm>
        </p:grpSpPr>
        <p:grpSp>
          <p:nvGrpSpPr>
            <p:cNvPr id="3" name="Group 3"/>
            <p:cNvGrpSpPr/>
            <p:nvPr/>
          </p:nvGrpSpPr>
          <p:grpSpPr>
            <a:xfrm>
              <a:off x="1204355" y="498351"/>
              <a:ext cx="3121412" cy="3121412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D4D1">
                  <a:alpha val="45882"/>
                </a:srgbClr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-47625"/>
                <a:ext cx="660400" cy="7842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-57150"/>
              <a:ext cx="1885015" cy="764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0"/>
                </a:lnSpc>
              </a:pPr>
              <a:r>
                <a:rPr lang="en-US" sz="3486" b="1" spc="76">
                  <a:solidFill>
                    <a:srgbClr val="89837D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STEP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03339" y="621025"/>
              <a:ext cx="1885015" cy="758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0"/>
                </a:lnSpc>
              </a:pPr>
              <a:r>
                <a:rPr lang="en-US" sz="3486" b="1">
                  <a:solidFill>
                    <a:srgbClr val="89837D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O1</a:t>
              </a:r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1073428" y="385245"/>
              <a:ext cx="972418" cy="643559"/>
            </a:xfrm>
            <a:prstGeom prst="line">
              <a:avLst/>
            </a:prstGeom>
            <a:ln w="50800" cap="flat">
              <a:solidFill>
                <a:srgbClr val="89837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660701" y="397110"/>
              <a:ext cx="1343051" cy="2888798"/>
            </a:xfrm>
            <a:custGeom>
              <a:avLst/>
              <a:gdLst/>
              <a:ahLst/>
              <a:cxnLst/>
              <a:rect l="l" t="t" r="r" b="b"/>
              <a:pathLst>
                <a:path w="1343051" h="2888798">
                  <a:moveTo>
                    <a:pt x="0" y="0"/>
                  </a:moveTo>
                  <a:lnTo>
                    <a:pt x="1343051" y="0"/>
                  </a:lnTo>
                  <a:lnTo>
                    <a:pt x="1343051" y="2888798"/>
                  </a:lnTo>
                  <a:lnTo>
                    <a:pt x="0" y="2888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110463" y="1003553"/>
              <a:ext cx="3928760" cy="1996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6"/>
                </a:lnSpc>
              </a:pPr>
              <a:r>
                <a:rPr lang="en-US" sz="2704">
                  <a:solidFill>
                    <a:srgbClr val="89837D"/>
                  </a:solidFill>
                  <a:latin typeface="ヒカリ角ゴ compressed"/>
                  <a:ea typeface="ヒカリ角ゴ compressed"/>
                  <a:cs typeface="ヒカリ角ゴ compressed"/>
                  <a:sym typeface="ヒカリ角ゴ compressed"/>
                </a:rPr>
                <a:t>全顔に塗布して発泡後</a:t>
              </a:r>
            </a:p>
            <a:p>
              <a:pPr algn="ctr">
                <a:lnSpc>
                  <a:spcPts val="4056"/>
                </a:lnSpc>
              </a:pPr>
              <a:r>
                <a:rPr lang="en-US" sz="2704">
                  <a:solidFill>
                    <a:srgbClr val="89837D"/>
                  </a:solidFill>
                  <a:latin typeface="ヒカリ角ゴ compressed"/>
                  <a:ea typeface="ヒカリ角ゴ compressed"/>
                  <a:cs typeface="ヒカリ角ゴ compressed"/>
                  <a:sym typeface="ヒカリ角ゴ compressed"/>
                </a:rPr>
                <a:t>気になるところを</a:t>
              </a:r>
            </a:p>
            <a:p>
              <a:pPr algn="ctr">
                <a:lnSpc>
                  <a:spcPts val="4056"/>
                </a:lnSpc>
              </a:pPr>
              <a:r>
                <a:rPr lang="en-US" sz="2704">
                  <a:solidFill>
                    <a:srgbClr val="89837D"/>
                  </a:solidFill>
                  <a:latin typeface="ヒカリ角ゴ compressed"/>
                  <a:ea typeface="ヒカリ角ゴ compressed"/>
                  <a:cs typeface="ヒカリ角ゴ compressed"/>
                  <a:sym typeface="ヒカリ角ゴ compressed"/>
                </a:rPr>
                <a:t>クルクル集中ケア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95465" y="3517683"/>
              <a:ext cx="4139191" cy="525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000000"/>
                  </a:solidFill>
                  <a:latin typeface="はんなり明朝"/>
                  <a:ea typeface="はんなり明朝"/>
                  <a:cs typeface="はんなり明朝"/>
                  <a:sym typeface="はんなり明朝"/>
                </a:rPr>
                <a:t>ワンドロップジェル＋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5157859" y="482865"/>
              <a:ext cx="1952604" cy="3113787"/>
            </a:xfrm>
            <a:custGeom>
              <a:avLst/>
              <a:gdLst/>
              <a:ahLst/>
              <a:cxnLst/>
              <a:rect l="l" t="t" r="r" b="b"/>
              <a:pathLst>
                <a:path w="1952604" h="3113787">
                  <a:moveTo>
                    <a:pt x="0" y="0"/>
                  </a:moveTo>
                  <a:lnTo>
                    <a:pt x="1952604" y="0"/>
                  </a:lnTo>
                  <a:lnTo>
                    <a:pt x="1952604" y="3113787"/>
                  </a:lnTo>
                  <a:lnTo>
                    <a:pt x="0" y="31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65741" y="10488264"/>
            <a:ext cx="8408012" cy="3018519"/>
            <a:chOff x="0" y="0"/>
            <a:chExt cx="11210683" cy="4024692"/>
          </a:xfrm>
        </p:grpSpPr>
        <p:grpSp>
          <p:nvGrpSpPr>
            <p:cNvPr id="14" name="Group 14"/>
            <p:cNvGrpSpPr/>
            <p:nvPr/>
          </p:nvGrpSpPr>
          <p:grpSpPr>
            <a:xfrm>
              <a:off x="987699" y="501113"/>
              <a:ext cx="3121412" cy="312141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DCED4">
                  <a:alpha val="45882"/>
                </a:srgbClr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-47625"/>
                <a:ext cx="660400" cy="7842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-57150"/>
              <a:ext cx="1885015" cy="764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0"/>
                </a:lnSpc>
              </a:pPr>
              <a:r>
                <a:rPr lang="en-US" sz="3486" b="1" spc="76">
                  <a:solidFill>
                    <a:srgbClr val="89837D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STEP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03339" y="621025"/>
              <a:ext cx="1885015" cy="758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0"/>
                </a:lnSpc>
              </a:pPr>
              <a:r>
                <a:rPr lang="en-US" sz="3486" b="1">
                  <a:solidFill>
                    <a:srgbClr val="89837D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O3</a:t>
              </a:r>
            </a:p>
          </p:txBody>
        </p:sp>
        <p:sp>
          <p:nvSpPr>
            <p:cNvPr id="19" name="AutoShape 19"/>
            <p:cNvSpPr/>
            <p:nvPr/>
          </p:nvSpPr>
          <p:spPr>
            <a:xfrm flipV="1">
              <a:off x="1073428" y="385245"/>
              <a:ext cx="972418" cy="643559"/>
            </a:xfrm>
            <a:prstGeom prst="line">
              <a:avLst/>
            </a:prstGeom>
            <a:ln w="50800" cap="flat">
              <a:solidFill>
                <a:srgbClr val="89837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5210150" y="448203"/>
              <a:ext cx="1926656" cy="3113787"/>
            </a:xfrm>
            <a:custGeom>
              <a:avLst/>
              <a:gdLst/>
              <a:ahLst/>
              <a:cxnLst/>
              <a:rect l="l" t="t" r="r" b="b"/>
              <a:pathLst>
                <a:path w="1926656" h="3113787">
                  <a:moveTo>
                    <a:pt x="0" y="0"/>
                  </a:moveTo>
                  <a:lnTo>
                    <a:pt x="1926656" y="0"/>
                  </a:lnTo>
                  <a:lnTo>
                    <a:pt x="1926656" y="3113787"/>
                  </a:lnTo>
                  <a:lnTo>
                    <a:pt x="0" y="31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765061" y="501113"/>
              <a:ext cx="783325" cy="3007967"/>
            </a:xfrm>
            <a:custGeom>
              <a:avLst/>
              <a:gdLst/>
              <a:ahLst/>
              <a:cxnLst/>
              <a:rect l="l" t="t" r="r" b="b"/>
              <a:pathLst>
                <a:path w="783325" h="3007967">
                  <a:moveTo>
                    <a:pt x="0" y="0"/>
                  </a:moveTo>
                  <a:lnTo>
                    <a:pt x="783325" y="0"/>
                  </a:lnTo>
                  <a:lnTo>
                    <a:pt x="783325" y="3007967"/>
                  </a:lnTo>
                  <a:lnTo>
                    <a:pt x="0" y="300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281922" y="952605"/>
              <a:ext cx="3928760" cy="2067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6"/>
                </a:lnSpc>
              </a:pPr>
              <a:r>
                <a:rPr lang="en-US" sz="2804">
                  <a:solidFill>
                    <a:srgbClr val="89837D"/>
                  </a:solidFill>
                  <a:latin typeface="ヒカリ角ゴ compressed"/>
                  <a:ea typeface="ヒカリ角ゴ compressed"/>
                  <a:cs typeface="ヒカリ角ゴ compressed"/>
                  <a:sym typeface="ヒカリ角ゴ compressed"/>
                </a:rPr>
                <a:t>1-2pushを手に取り</a:t>
              </a:r>
            </a:p>
            <a:p>
              <a:pPr algn="ctr">
                <a:lnSpc>
                  <a:spcPts val="4206"/>
                </a:lnSpc>
              </a:pPr>
              <a:r>
                <a:rPr lang="en-US" sz="2804">
                  <a:solidFill>
                    <a:srgbClr val="89837D"/>
                  </a:solidFill>
                  <a:latin typeface="ヒカリ角ゴ compressed"/>
                  <a:ea typeface="ヒカリ角ゴ compressed"/>
                  <a:cs typeface="ヒカリ角ゴ compressed"/>
                  <a:sym typeface="ヒカリ角ゴ compressed"/>
                </a:rPr>
                <a:t>引き上げるように</a:t>
              </a:r>
            </a:p>
            <a:p>
              <a:pPr marL="0" lvl="0" indent="0" algn="ctr">
                <a:lnSpc>
                  <a:spcPts val="4206"/>
                </a:lnSpc>
              </a:pPr>
              <a:r>
                <a:rPr lang="en-US" sz="2804">
                  <a:solidFill>
                    <a:srgbClr val="89837D"/>
                  </a:solidFill>
                  <a:latin typeface="ヒカリ角ゴ compressed"/>
                  <a:ea typeface="ヒカリ角ゴ compressed"/>
                  <a:cs typeface="ヒカリ角ゴ compressed"/>
                  <a:sym typeface="ヒカリ角ゴ compressed"/>
                </a:rPr>
                <a:t>塗布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591106" y="3498700"/>
              <a:ext cx="4139191" cy="525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000000"/>
                  </a:solidFill>
                  <a:latin typeface="はんなり明朝"/>
                  <a:ea typeface="はんなり明朝"/>
                  <a:cs typeface="はんなり明朝"/>
                  <a:sym typeface="はんなり明朝"/>
                </a:rPr>
                <a:t>グランフェイスセラム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65741" y="6444734"/>
            <a:ext cx="8279418" cy="3404447"/>
            <a:chOff x="0" y="0"/>
            <a:chExt cx="11039224" cy="4539262"/>
          </a:xfrm>
        </p:grpSpPr>
        <p:sp>
          <p:nvSpPr>
            <p:cNvPr id="25" name="Freeform 25"/>
            <p:cNvSpPr/>
            <p:nvPr/>
          </p:nvSpPr>
          <p:spPr>
            <a:xfrm>
              <a:off x="5210150" y="363181"/>
              <a:ext cx="1926656" cy="3812015"/>
            </a:xfrm>
            <a:custGeom>
              <a:avLst/>
              <a:gdLst/>
              <a:ahLst/>
              <a:cxnLst/>
              <a:rect l="l" t="t" r="r" b="b"/>
              <a:pathLst>
                <a:path w="1926656" h="3812015">
                  <a:moveTo>
                    <a:pt x="0" y="0"/>
                  </a:moveTo>
                  <a:lnTo>
                    <a:pt x="1926656" y="0"/>
                  </a:lnTo>
                  <a:lnTo>
                    <a:pt x="1926656" y="3812015"/>
                  </a:lnTo>
                  <a:lnTo>
                    <a:pt x="0" y="3812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1073428" y="689717"/>
              <a:ext cx="3121412" cy="312141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DCBD5">
                  <a:alpha val="45882"/>
                </a:srgbClr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-47625"/>
                <a:ext cx="660400" cy="7842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0" y="-57150"/>
              <a:ext cx="1885015" cy="764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0"/>
                </a:lnSpc>
              </a:pPr>
              <a:r>
                <a:rPr lang="en-US" sz="3486" b="1" spc="76">
                  <a:solidFill>
                    <a:srgbClr val="89837D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STEP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103339" y="621025"/>
              <a:ext cx="1885015" cy="758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0"/>
                </a:lnSpc>
              </a:pPr>
              <a:r>
                <a:rPr lang="en-US" sz="3486" b="1">
                  <a:solidFill>
                    <a:srgbClr val="89837D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O2</a:t>
              </a:r>
            </a:p>
          </p:txBody>
        </p:sp>
        <p:sp>
          <p:nvSpPr>
            <p:cNvPr id="31" name="AutoShape 31"/>
            <p:cNvSpPr/>
            <p:nvPr/>
          </p:nvSpPr>
          <p:spPr>
            <a:xfrm flipV="1">
              <a:off x="1073428" y="385245"/>
              <a:ext cx="972418" cy="643559"/>
            </a:xfrm>
            <a:prstGeom prst="line">
              <a:avLst/>
            </a:prstGeom>
            <a:ln w="50800" cap="flat">
              <a:solidFill>
                <a:srgbClr val="89837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961593" y="1379435"/>
              <a:ext cx="2330982" cy="2486381"/>
            </a:xfrm>
            <a:custGeom>
              <a:avLst/>
              <a:gdLst/>
              <a:ahLst/>
              <a:cxnLst/>
              <a:rect l="l" t="t" r="r" b="b"/>
              <a:pathLst>
                <a:path w="2330982" h="2486381">
                  <a:moveTo>
                    <a:pt x="0" y="0"/>
                  </a:moveTo>
                  <a:lnTo>
                    <a:pt x="2330982" y="0"/>
                  </a:lnTo>
                  <a:lnTo>
                    <a:pt x="2330982" y="2486380"/>
                  </a:lnTo>
                  <a:lnTo>
                    <a:pt x="0" y="2486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1401" t="-69574" r="-31210" b="-5909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110463" y="1519563"/>
              <a:ext cx="3928760" cy="1356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6"/>
                </a:lnSpc>
              </a:pPr>
              <a:r>
                <a:rPr lang="en-US" sz="2804">
                  <a:solidFill>
                    <a:srgbClr val="89837D"/>
                  </a:solidFill>
                  <a:latin typeface="ヒカリ角ゴ compressed"/>
                  <a:ea typeface="ヒカリ角ゴ compressed"/>
                  <a:cs typeface="ヒカリ角ゴ compressed"/>
                  <a:sym typeface="ヒカリ角ゴ compressed"/>
                </a:rPr>
                <a:t>パックをして15分放置</a:t>
              </a:r>
            </a:p>
            <a:p>
              <a:pPr marL="0" lvl="0" indent="0" algn="ctr">
                <a:lnSpc>
                  <a:spcPts val="4206"/>
                </a:lnSpc>
              </a:pPr>
              <a:r>
                <a:rPr lang="en-US" sz="2804">
                  <a:solidFill>
                    <a:srgbClr val="89837D"/>
                  </a:solidFill>
                  <a:latin typeface="ヒカリ角ゴ compressed"/>
                  <a:ea typeface="ヒカリ角ゴ compressed"/>
                  <a:cs typeface="ヒカリ角ゴ compressed"/>
                  <a:sym typeface="ヒカリ角ゴ compressed"/>
                </a:rPr>
                <a:t>高保水&amp;高保湿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591106" y="3763504"/>
              <a:ext cx="4139191" cy="77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9"/>
                </a:lnSpc>
              </a:pPr>
              <a:r>
                <a:rPr lang="en-US" sz="1999">
                  <a:solidFill>
                    <a:srgbClr val="000000"/>
                  </a:solidFill>
                  <a:latin typeface="はんなり明朝"/>
                  <a:ea typeface="はんなり明朝"/>
                  <a:cs typeface="はんなり明朝"/>
                  <a:sym typeface="はんなり明朝"/>
                </a:rPr>
                <a:t>バイオセルロース</a:t>
              </a:r>
            </a:p>
            <a:p>
              <a:pPr algn="ctr">
                <a:lnSpc>
                  <a:spcPts val="1999"/>
                </a:lnSpc>
              </a:pPr>
              <a:r>
                <a:rPr lang="en-US" sz="1999">
                  <a:solidFill>
                    <a:srgbClr val="000000"/>
                  </a:solidFill>
                  <a:latin typeface="はんなり明朝"/>
                  <a:ea typeface="はんなり明朝"/>
                  <a:cs typeface="はんなり明朝"/>
                  <a:sym typeface="はんなり明朝"/>
                </a:rPr>
                <a:t>モイストマスク＋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86077" y="14144958"/>
            <a:ext cx="8038745" cy="3227883"/>
            <a:chOff x="0" y="0"/>
            <a:chExt cx="10718327" cy="4303844"/>
          </a:xfrm>
        </p:grpSpPr>
        <p:sp>
          <p:nvSpPr>
            <p:cNvPr id="36" name="Freeform 36"/>
            <p:cNvSpPr/>
            <p:nvPr/>
          </p:nvSpPr>
          <p:spPr>
            <a:xfrm>
              <a:off x="4995261" y="491625"/>
              <a:ext cx="2277801" cy="3812219"/>
            </a:xfrm>
            <a:custGeom>
              <a:avLst/>
              <a:gdLst/>
              <a:ahLst/>
              <a:cxnLst/>
              <a:rect l="l" t="t" r="r" b="b"/>
              <a:pathLst>
                <a:path w="2277801" h="3812219">
                  <a:moveTo>
                    <a:pt x="0" y="0"/>
                  </a:moveTo>
                  <a:lnTo>
                    <a:pt x="2277801" y="0"/>
                  </a:lnTo>
                  <a:lnTo>
                    <a:pt x="2277801" y="3812219"/>
                  </a:lnTo>
                  <a:lnTo>
                    <a:pt x="0" y="3812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1099995" y="616321"/>
              <a:ext cx="3121412" cy="3121412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5C8D5">
                  <a:alpha val="45882"/>
                </a:srgbClr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76200" y="-47625"/>
                <a:ext cx="660400" cy="7842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0" y="-57150"/>
              <a:ext cx="1885015" cy="764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0"/>
                </a:lnSpc>
              </a:pPr>
              <a:r>
                <a:rPr lang="en-US" sz="3486" b="1" spc="76">
                  <a:solidFill>
                    <a:srgbClr val="89837D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STEP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103339" y="621025"/>
              <a:ext cx="1885015" cy="758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0"/>
                </a:lnSpc>
              </a:pPr>
              <a:r>
                <a:rPr lang="en-US" sz="3486" b="1">
                  <a:solidFill>
                    <a:srgbClr val="89837D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O4</a:t>
              </a:r>
            </a:p>
          </p:txBody>
        </p:sp>
        <p:sp>
          <p:nvSpPr>
            <p:cNvPr id="42" name="AutoShape 42"/>
            <p:cNvSpPr/>
            <p:nvPr/>
          </p:nvSpPr>
          <p:spPr>
            <a:xfrm flipV="1">
              <a:off x="1073428" y="385245"/>
              <a:ext cx="972418" cy="643559"/>
            </a:xfrm>
            <a:prstGeom prst="line">
              <a:avLst/>
            </a:prstGeom>
            <a:ln w="50800" cap="flat">
              <a:solidFill>
                <a:srgbClr val="89837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955079" y="1478034"/>
              <a:ext cx="2688026" cy="1839402"/>
            </a:xfrm>
            <a:custGeom>
              <a:avLst/>
              <a:gdLst/>
              <a:ahLst/>
              <a:cxnLst/>
              <a:rect l="l" t="t" r="r" b="b"/>
              <a:pathLst>
                <a:path w="2688026" h="1839402">
                  <a:moveTo>
                    <a:pt x="0" y="0"/>
                  </a:moveTo>
                  <a:lnTo>
                    <a:pt x="2688026" y="0"/>
                  </a:lnTo>
                  <a:lnTo>
                    <a:pt x="2688026" y="1839402"/>
                  </a:lnTo>
                  <a:lnTo>
                    <a:pt x="0" y="1839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564593" y="1661210"/>
              <a:ext cx="3153734" cy="1356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6"/>
                </a:lnSpc>
              </a:pPr>
              <a:r>
                <a:rPr lang="en-US" sz="2804" u="none" strike="noStrike">
                  <a:solidFill>
                    <a:srgbClr val="89837D"/>
                  </a:solidFill>
                  <a:latin typeface="ヒカリ角ゴ compressed"/>
                  <a:ea typeface="ヒカリ角ゴ compressed"/>
                  <a:cs typeface="ヒカリ角ゴ compressed"/>
                  <a:sym typeface="ヒカリ角ゴ compressed"/>
                </a:rPr>
                <a:t>パール1~2粒ほど満遍なく塗る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564539" y="3715508"/>
              <a:ext cx="4139191" cy="525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000000"/>
                  </a:solidFill>
                  <a:latin typeface="はんなり明朝"/>
                  <a:ea typeface="はんなり明朝"/>
                  <a:cs typeface="はんなり明朝"/>
                  <a:sym typeface="はんなり明朝"/>
                </a:rPr>
                <a:t>グランフェイスクリーム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-264695" y="0"/>
            <a:ext cx="850368" cy="18288000"/>
            <a:chOff x="0" y="0"/>
            <a:chExt cx="223965" cy="481659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23965" cy="4816592"/>
            </a:xfrm>
            <a:custGeom>
              <a:avLst/>
              <a:gdLst/>
              <a:ahLst/>
              <a:cxnLst/>
              <a:rect l="l" t="t" r="r" b="b"/>
              <a:pathLst>
                <a:path w="223965" h="4816592">
                  <a:moveTo>
                    <a:pt x="0" y="0"/>
                  </a:moveTo>
                  <a:lnTo>
                    <a:pt x="223965" y="0"/>
                  </a:lnTo>
                  <a:lnTo>
                    <a:pt x="223965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D7C7D5">
                    <a:alpha val="100000"/>
                  </a:srgbClr>
                </a:gs>
                <a:gs pos="50000">
                  <a:srgbClr val="C8CCD4">
                    <a:alpha val="100000"/>
                  </a:srgbClr>
                </a:gs>
                <a:gs pos="100000">
                  <a:srgbClr val="E1D6D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123825"/>
              <a:ext cx="223965" cy="4940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451751" y="805853"/>
            <a:ext cx="7383497" cy="1121772"/>
            <a:chOff x="0" y="0"/>
            <a:chExt cx="9844663" cy="1495696"/>
          </a:xfrm>
        </p:grpSpPr>
        <p:grpSp>
          <p:nvGrpSpPr>
            <p:cNvPr id="50" name="Group 50"/>
            <p:cNvGrpSpPr/>
            <p:nvPr/>
          </p:nvGrpSpPr>
          <p:grpSpPr>
            <a:xfrm>
              <a:off x="1117491" y="265380"/>
              <a:ext cx="8727172" cy="1230316"/>
              <a:chOff x="0" y="0"/>
              <a:chExt cx="1723886" cy="243025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723886" cy="243025"/>
              </a:xfrm>
              <a:custGeom>
                <a:avLst/>
                <a:gdLst/>
                <a:ahLst/>
                <a:cxnLst/>
                <a:rect l="l" t="t" r="r" b="b"/>
                <a:pathLst>
                  <a:path w="1723886" h="243025">
                    <a:moveTo>
                      <a:pt x="0" y="0"/>
                    </a:moveTo>
                    <a:lnTo>
                      <a:pt x="1723886" y="0"/>
                    </a:lnTo>
                    <a:lnTo>
                      <a:pt x="1723886" y="243025"/>
                    </a:lnTo>
                    <a:lnTo>
                      <a:pt x="0" y="24302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7C7D5">
                      <a:alpha val="100000"/>
                    </a:srgbClr>
                  </a:gs>
                  <a:gs pos="50000">
                    <a:srgbClr val="C8CCD4">
                      <a:alpha val="100000"/>
                    </a:srgbClr>
                  </a:gs>
                  <a:gs pos="100000">
                    <a:srgbClr val="E1D6D0">
                      <a:alpha val="100000"/>
                    </a:srgbClr>
                  </a:gs>
                </a:gsLst>
                <a:lin ang="5400000"/>
              </a:gra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123825"/>
                <a:ext cx="1723886" cy="366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3" name="TextBox 53"/>
            <p:cNvSpPr txBox="1"/>
            <p:nvPr/>
          </p:nvSpPr>
          <p:spPr>
            <a:xfrm>
              <a:off x="2269986" y="350101"/>
              <a:ext cx="6422183" cy="96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019"/>
                </a:lnSpc>
                <a:spcBef>
                  <a:spcPct val="0"/>
                </a:spcBef>
              </a:pPr>
              <a:r>
                <a:rPr lang="en-US" sz="4299" spc="184">
                  <a:solidFill>
                    <a:srgbClr val="3E302A"/>
                  </a:solidFill>
                  <a:latin typeface="IPAex 明朝"/>
                  <a:ea typeface="IPAex 明朝"/>
                  <a:cs typeface="IPAex 明朝"/>
                  <a:sym typeface="IPAex 明朝"/>
                </a:rPr>
                <a:t>アフターケア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 rot="-684905">
              <a:off x="3022" y="346247"/>
              <a:ext cx="4120671" cy="556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2500" spc="107">
                  <a:solidFill>
                    <a:srgbClr val="3E302A"/>
                  </a:solidFill>
                  <a:latin typeface="IPAex 明朝"/>
                  <a:ea typeface="IPAex 明朝"/>
                  <a:cs typeface="IPAex 明朝"/>
                  <a:sym typeface="IPAex 明朝"/>
                </a:rPr>
                <a:t>オススメ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</Words>
  <Application>Microsoft Office PowerPoint</Application>
  <PresentationFormat>ユーザー設定</PresentationFormat>
  <Paragraphs>24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Calibri</vt:lpstr>
      <vt:lpstr>ヒカリ角ゴ compressed</vt:lpstr>
      <vt:lpstr>IPAex 明朝</vt:lpstr>
      <vt:lpstr>はんなり明朝</vt:lpstr>
      <vt:lpstr>Arial</vt:lpstr>
      <vt:lpstr>Century Gothic Paneuropean Bold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オススメアフターケア</dc:title>
  <dc:creator>NBS</dc:creator>
  <cp:lastModifiedBy>営業部 共有アカウント</cp:lastModifiedBy>
  <cp:revision>1</cp:revision>
  <dcterms:created xsi:type="dcterms:W3CDTF">2006-08-16T00:00:00Z</dcterms:created>
  <dcterms:modified xsi:type="dcterms:W3CDTF">2025-03-19T06:45:07Z</dcterms:modified>
  <dc:identifier>DAGgv9ASPLM</dc:identifier>
</cp:coreProperties>
</file>